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2" r:id="rId5"/>
    <p:sldId id="261" r:id="rId6"/>
    <p:sldId id="263" r:id="rId7"/>
    <p:sldId id="264" r:id="rId8"/>
    <p:sldId id="265" r:id="rId9"/>
    <p:sldId id="266" r:id="rId10"/>
    <p:sldId id="260"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varScale="1">
        <p:scale>
          <a:sx n="110" d="100"/>
          <a:sy n="110" d="100"/>
        </p:scale>
        <p:origin x="161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58AEC5-24D4-7049-AA14-E0E81A766984}" type="datetimeFigureOut">
              <a:rPr lang="en-US" smtClean="0"/>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7C5D28-785A-0040-B960-34B20B1174D8}" type="slidenum">
              <a:rPr lang="en-US" smtClean="0"/>
              <a:t>‹#›</a:t>
            </a:fld>
            <a:endParaRPr lang="en-US" dirty="0"/>
          </a:p>
        </p:txBody>
      </p:sp>
    </p:spTree>
    <p:extLst>
      <p:ext uri="{BB962C8B-B14F-4D97-AF65-F5344CB8AC3E}">
        <p14:creationId xmlns:p14="http://schemas.microsoft.com/office/powerpoint/2010/main" val="1169889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58AEC5-24D4-7049-AA14-E0E81A766984}" type="datetimeFigureOut">
              <a:rPr lang="en-US" smtClean="0"/>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7C5D28-785A-0040-B960-34B20B1174D8}" type="slidenum">
              <a:rPr lang="en-US" smtClean="0"/>
              <a:t>‹#›</a:t>
            </a:fld>
            <a:endParaRPr lang="en-US" dirty="0"/>
          </a:p>
        </p:txBody>
      </p:sp>
    </p:spTree>
    <p:extLst>
      <p:ext uri="{BB962C8B-B14F-4D97-AF65-F5344CB8AC3E}">
        <p14:creationId xmlns:p14="http://schemas.microsoft.com/office/powerpoint/2010/main" val="3740102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58AEC5-24D4-7049-AA14-E0E81A766984}" type="datetimeFigureOut">
              <a:rPr lang="en-US" smtClean="0"/>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7C5D28-785A-0040-B960-34B20B1174D8}" type="slidenum">
              <a:rPr lang="en-US" smtClean="0"/>
              <a:t>‹#›</a:t>
            </a:fld>
            <a:endParaRPr lang="en-US" dirty="0"/>
          </a:p>
        </p:txBody>
      </p:sp>
    </p:spTree>
    <p:extLst>
      <p:ext uri="{BB962C8B-B14F-4D97-AF65-F5344CB8AC3E}">
        <p14:creationId xmlns:p14="http://schemas.microsoft.com/office/powerpoint/2010/main" val="3297373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58AEC5-24D4-7049-AA14-E0E81A766984}" type="datetimeFigureOut">
              <a:rPr lang="en-US" smtClean="0"/>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7C5D28-785A-0040-B960-34B20B1174D8}" type="slidenum">
              <a:rPr lang="en-US" smtClean="0"/>
              <a:t>‹#›</a:t>
            </a:fld>
            <a:endParaRPr lang="en-US" dirty="0"/>
          </a:p>
        </p:txBody>
      </p:sp>
    </p:spTree>
    <p:extLst>
      <p:ext uri="{BB962C8B-B14F-4D97-AF65-F5344CB8AC3E}">
        <p14:creationId xmlns:p14="http://schemas.microsoft.com/office/powerpoint/2010/main" val="2203957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58AEC5-24D4-7049-AA14-E0E81A766984}" type="datetimeFigureOut">
              <a:rPr lang="en-US" smtClean="0"/>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7C5D28-785A-0040-B960-34B20B1174D8}" type="slidenum">
              <a:rPr lang="en-US" smtClean="0"/>
              <a:t>‹#›</a:t>
            </a:fld>
            <a:endParaRPr lang="en-US" dirty="0"/>
          </a:p>
        </p:txBody>
      </p:sp>
    </p:spTree>
    <p:extLst>
      <p:ext uri="{BB962C8B-B14F-4D97-AF65-F5344CB8AC3E}">
        <p14:creationId xmlns:p14="http://schemas.microsoft.com/office/powerpoint/2010/main" val="2385243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58AEC5-24D4-7049-AA14-E0E81A766984}" type="datetimeFigureOut">
              <a:rPr lang="en-US" smtClean="0"/>
              <a:t>4/5/2018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7C5D28-785A-0040-B960-34B20B1174D8}" type="slidenum">
              <a:rPr lang="en-US" smtClean="0"/>
              <a:t>‹#›</a:t>
            </a:fld>
            <a:endParaRPr lang="en-US" dirty="0"/>
          </a:p>
        </p:txBody>
      </p:sp>
    </p:spTree>
    <p:extLst>
      <p:ext uri="{BB962C8B-B14F-4D97-AF65-F5344CB8AC3E}">
        <p14:creationId xmlns:p14="http://schemas.microsoft.com/office/powerpoint/2010/main" val="356201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58AEC5-24D4-7049-AA14-E0E81A766984}" type="datetimeFigureOut">
              <a:rPr lang="en-US" smtClean="0"/>
              <a:t>4/5/2018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7C5D28-785A-0040-B960-34B20B1174D8}" type="slidenum">
              <a:rPr lang="en-US" smtClean="0"/>
              <a:t>‹#›</a:t>
            </a:fld>
            <a:endParaRPr lang="en-US" dirty="0"/>
          </a:p>
        </p:txBody>
      </p:sp>
    </p:spTree>
    <p:extLst>
      <p:ext uri="{BB962C8B-B14F-4D97-AF65-F5344CB8AC3E}">
        <p14:creationId xmlns:p14="http://schemas.microsoft.com/office/powerpoint/2010/main" val="2373011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58AEC5-24D4-7049-AA14-E0E81A766984}" type="datetimeFigureOut">
              <a:rPr lang="en-US" smtClean="0"/>
              <a:t>4/5/2018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7C5D28-785A-0040-B960-34B20B1174D8}" type="slidenum">
              <a:rPr lang="en-US" smtClean="0"/>
              <a:t>‹#›</a:t>
            </a:fld>
            <a:endParaRPr lang="en-US" dirty="0"/>
          </a:p>
        </p:txBody>
      </p:sp>
    </p:spTree>
    <p:extLst>
      <p:ext uri="{BB962C8B-B14F-4D97-AF65-F5344CB8AC3E}">
        <p14:creationId xmlns:p14="http://schemas.microsoft.com/office/powerpoint/2010/main" val="872347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58AEC5-24D4-7049-AA14-E0E81A766984}" type="datetimeFigureOut">
              <a:rPr lang="en-US" smtClean="0"/>
              <a:t>4/5/2018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7C5D28-785A-0040-B960-34B20B1174D8}" type="slidenum">
              <a:rPr lang="en-US" smtClean="0"/>
              <a:t>‹#›</a:t>
            </a:fld>
            <a:endParaRPr lang="en-US" dirty="0"/>
          </a:p>
        </p:txBody>
      </p:sp>
    </p:spTree>
    <p:extLst>
      <p:ext uri="{BB962C8B-B14F-4D97-AF65-F5344CB8AC3E}">
        <p14:creationId xmlns:p14="http://schemas.microsoft.com/office/powerpoint/2010/main" val="843582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58AEC5-24D4-7049-AA14-E0E81A766984}" type="datetimeFigureOut">
              <a:rPr lang="en-US" smtClean="0"/>
              <a:t>4/5/2018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7C5D28-785A-0040-B960-34B20B1174D8}" type="slidenum">
              <a:rPr lang="en-US" smtClean="0"/>
              <a:t>‹#›</a:t>
            </a:fld>
            <a:endParaRPr lang="en-US" dirty="0"/>
          </a:p>
        </p:txBody>
      </p:sp>
    </p:spTree>
    <p:extLst>
      <p:ext uri="{BB962C8B-B14F-4D97-AF65-F5344CB8AC3E}">
        <p14:creationId xmlns:p14="http://schemas.microsoft.com/office/powerpoint/2010/main" val="1758302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58AEC5-24D4-7049-AA14-E0E81A766984}" type="datetimeFigureOut">
              <a:rPr lang="en-US" smtClean="0"/>
              <a:t>4/5/2018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7C5D28-785A-0040-B960-34B20B1174D8}" type="slidenum">
              <a:rPr lang="en-US" smtClean="0"/>
              <a:t>‹#›</a:t>
            </a:fld>
            <a:endParaRPr lang="en-US" dirty="0"/>
          </a:p>
        </p:txBody>
      </p:sp>
    </p:spTree>
    <p:extLst>
      <p:ext uri="{BB962C8B-B14F-4D97-AF65-F5344CB8AC3E}">
        <p14:creationId xmlns:p14="http://schemas.microsoft.com/office/powerpoint/2010/main" val="4144601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58AEC5-24D4-7049-AA14-E0E81A766984}" type="datetimeFigureOut">
              <a:rPr lang="en-US" smtClean="0"/>
              <a:t>4/5/2018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7C5D28-785A-0040-B960-34B20B1174D8}" type="slidenum">
              <a:rPr lang="en-US" smtClean="0"/>
              <a:t>‹#›</a:t>
            </a:fld>
            <a:endParaRPr lang="en-US" dirty="0"/>
          </a:p>
        </p:txBody>
      </p:sp>
    </p:spTree>
    <p:extLst>
      <p:ext uri="{BB962C8B-B14F-4D97-AF65-F5344CB8AC3E}">
        <p14:creationId xmlns:p14="http://schemas.microsoft.com/office/powerpoint/2010/main" val="8959014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0" y="0"/>
            <a:ext cx="9144000" cy="6858000"/>
          </a:xfrm>
          <a:prstGeom prst="rect">
            <a:avLst/>
          </a:prstGeom>
        </p:spPr>
      </p:pic>
      <p:sp>
        <p:nvSpPr>
          <p:cNvPr id="12" name="TextBox 11"/>
          <p:cNvSpPr txBox="1"/>
          <p:nvPr/>
        </p:nvSpPr>
        <p:spPr>
          <a:xfrm>
            <a:off x="357996" y="4075767"/>
            <a:ext cx="8428007" cy="2062103"/>
          </a:xfrm>
          <a:prstGeom prst="rect">
            <a:avLst/>
          </a:prstGeom>
          <a:noFill/>
        </p:spPr>
        <p:txBody>
          <a:bodyPr wrap="square" rtlCol="0">
            <a:spAutoFit/>
          </a:bodyPr>
          <a:lstStyle/>
          <a:p>
            <a:pPr algn="ctr"/>
            <a:r>
              <a:rPr lang="en-US" sz="3200" b="1" dirty="0"/>
              <a:t>FY </a:t>
            </a:r>
            <a:r>
              <a:rPr lang="en-US" sz="3200" b="1" dirty="0" smtClean="0"/>
              <a:t>2018 </a:t>
            </a:r>
            <a:r>
              <a:rPr lang="en-US" sz="3200" b="1" dirty="0"/>
              <a:t>Operating and Capital Budget Review</a:t>
            </a:r>
          </a:p>
          <a:p>
            <a:pPr algn="ctr"/>
            <a:r>
              <a:rPr lang="en-US" sz="3200" b="1" dirty="0"/>
              <a:t>FY </a:t>
            </a:r>
            <a:r>
              <a:rPr lang="en-US" sz="3200" b="1" dirty="0" smtClean="0"/>
              <a:t>2019 </a:t>
            </a:r>
            <a:r>
              <a:rPr lang="en-US" sz="3200" b="1" dirty="0"/>
              <a:t>Operating and Capital Budget Development</a:t>
            </a:r>
          </a:p>
          <a:p>
            <a:pPr algn="ctr"/>
            <a:r>
              <a:rPr lang="en-US" sz="3200" b="1" dirty="0"/>
              <a:t>March </a:t>
            </a:r>
            <a:r>
              <a:rPr lang="en-US" sz="3200" b="1" dirty="0" smtClean="0"/>
              <a:t>20, 2018</a:t>
            </a:r>
            <a:endParaRPr lang="en-US" sz="3200" b="1" dirty="0"/>
          </a:p>
        </p:txBody>
      </p:sp>
    </p:spTree>
    <p:extLst>
      <p:ext uri="{BB962C8B-B14F-4D97-AF65-F5344CB8AC3E}">
        <p14:creationId xmlns:p14="http://schemas.microsoft.com/office/powerpoint/2010/main" val="4110466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3" descr="Board of Trustees Powerpoint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3329796" y="2613805"/>
            <a:ext cx="2331729" cy="707886"/>
          </a:xfrm>
          <a:prstGeom prst="rect">
            <a:avLst/>
          </a:prstGeom>
          <a:noFill/>
        </p:spPr>
        <p:txBody>
          <a:bodyPr wrap="none" rtlCol="0">
            <a:spAutoFit/>
          </a:bodyPr>
          <a:lstStyle/>
          <a:p>
            <a:r>
              <a:rPr lang="en-US" sz="4000" b="1" dirty="0" smtClean="0"/>
              <a:t>Questions</a:t>
            </a:r>
            <a:endParaRPr lang="en-US" sz="4000" b="1" dirty="0"/>
          </a:p>
        </p:txBody>
      </p:sp>
    </p:spTree>
    <p:extLst>
      <p:ext uri="{BB962C8B-B14F-4D97-AF65-F5344CB8AC3E}">
        <p14:creationId xmlns:p14="http://schemas.microsoft.com/office/powerpoint/2010/main" val="3437572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5" name="Picture 4" descr="Board of Trustees Powerpoint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1"/>
          <p:cNvSpPr txBox="1">
            <a:spLocks/>
          </p:cNvSpPr>
          <p:nvPr/>
        </p:nvSpPr>
        <p:spPr>
          <a:xfrm>
            <a:off x="838200" y="365125"/>
            <a:ext cx="8063093" cy="132556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FY 2018 Operating and Capital Budget Forecast</a:t>
            </a:r>
            <a:r>
              <a:rPr lang="en-US" dirty="0" smtClean="0"/>
              <a:t/>
            </a:r>
            <a:br>
              <a:rPr lang="en-US" dirty="0" smtClean="0"/>
            </a:br>
            <a:endParaRPr lang="en-US" dirty="0"/>
          </a:p>
        </p:txBody>
      </p:sp>
      <p:sp>
        <p:nvSpPr>
          <p:cNvPr id="7" name="Content Placeholder 2"/>
          <p:cNvSpPr txBox="1">
            <a:spLocks/>
          </p:cNvSpPr>
          <p:nvPr/>
        </p:nvSpPr>
        <p:spPr>
          <a:xfrm>
            <a:off x="804862" y="1389511"/>
            <a:ext cx="8063093" cy="4351338"/>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b="1" dirty="0" smtClean="0"/>
              <a:t>Revenue</a:t>
            </a:r>
          </a:p>
          <a:p>
            <a:r>
              <a:rPr lang="en-US" dirty="0" smtClean="0"/>
              <a:t>Freshman Enrollment – 37 Students above budget</a:t>
            </a:r>
          </a:p>
          <a:p>
            <a:r>
              <a:rPr lang="en-US" dirty="0" smtClean="0"/>
              <a:t>Residence Program – 26 students below budget</a:t>
            </a:r>
          </a:p>
          <a:p>
            <a:r>
              <a:rPr lang="en-US" dirty="0" smtClean="0"/>
              <a:t>Financial Aid - 2% variance - $3.3 million</a:t>
            </a:r>
          </a:p>
          <a:p>
            <a:r>
              <a:rPr lang="en-US" dirty="0" smtClean="0"/>
              <a:t>Graduate Tuition – $500,000 under-attainment</a:t>
            </a:r>
          </a:p>
          <a:p>
            <a:r>
              <a:rPr lang="en-US" dirty="0" smtClean="0"/>
              <a:t>July Intersession – continues to trend above budget - $250,000</a:t>
            </a:r>
          </a:p>
          <a:p>
            <a:r>
              <a:rPr lang="en-US" dirty="0" smtClean="0"/>
              <a:t>SCPS – SCPS Graduate On-Line programs – over-attainment - $440,000</a:t>
            </a:r>
          </a:p>
          <a:p>
            <a:r>
              <a:rPr lang="en-US" dirty="0" smtClean="0"/>
              <a:t>Investment Income – Increased Scholarship Distributions - $625,000</a:t>
            </a:r>
          </a:p>
          <a:p>
            <a:r>
              <a:rPr lang="en-US" dirty="0" smtClean="0"/>
              <a:t>Conference Income – Adjustment to schedule - $125,000 shortfall</a:t>
            </a:r>
          </a:p>
          <a:p>
            <a:r>
              <a:rPr lang="en-US" dirty="0" smtClean="0"/>
              <a:t>Total Revenue projected – $1.3 million budget shortfall</a:t>
            </a:r>
          </a:p>
          <a:p>
            <a:pPr lvl="1"/>
            <a:endParaRPr lang="en-US" dirty="0"/>
          </a:p>
        </p:txBody>
      </p:sp>
    </p:spTree>
    <p:extLst>
      <p:ext uri="{BB962C8B-B14F-4D97-AF65-F5344CB8AC3E}">
        <p14:creationId xmlns:p14="http://schemas.microsoft.com/office/powerpoint/2010/main" val="2717045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oard of Trustees Powerpoint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a:spLocks noGrp="1"/>
          </p:cNvSpPr>
          <p:nvPr>
            <p:ph type="title"/>
          </p:nvPr>
        </p:nvSpPr>
        <p:spPr>
          <a:xfrm>
            <a:off x="319177" y="365125"/>
            <a:ext cx="8531525" cy="1325563"/>
          </a:xfrm>
        </p:spPr>
        <p:txBody>
          <a:bodyPr>
            <a:normAutofit fontScale="90000"/>
          </a:bodyPr>
          <a:lstStyle/>
          <a:p>
            <a:r>
              <a:rPr lang="en-US" b="1" dirty="0" smtClean="0"/>
              <a:t>FY 2018 Operating and Capital Budget Forecast</a:t>
            </a:r>
            <a:endParaRPr lang="en-US" dirty="0"/>
          </a:p>
        </p:txBody>
      </p:sp>
      <p:sp>
        <p:nvSpPr>
          <p:cNvPr id="4" name="Content Placeholder 2"/>
          <p:cNvSpPr>
            <a:spLocks noGrp="1"/>
          </p:cNvSpPr>
          <p:nvPr>
            <p:ph idx="1"/>
          </p:nvPr>
        </p:nvSpPr>
        <p:spPr>
          <a:xfrm>
            <a:off x="319177" y="1436184"/>
            <a:ext cx="8531525" cy="4351338"/>
          </a:xfrm>
        </p:spPr>
        <p:txBody>
          <a:bodyPr>
            <a:normAutofit fontScale="92500" lnSpcReduction="20000"/>
          </a:bodyPr>
          <a:lstStyle/>
          <a:p>
            <a:pPr marL="0" indent="0">
              <a:buNone/>
            </a:pPr>
            <a:r>
              <a:rPr lang="en-US" b="1" dirty="0" smtClean="0"/>
              <a:t>Expenditures</a:t>
            </a:r>
          </a:p>
          <a:p>
            <a:pPr lvl="1">
              <a:buFont typeface="Arial" panose="020B0604020202020204" pitchFamily="34" charset="0"/>
              <a:buChar char="•"/>
            </a:pPr>
            <a:r>
              <a:rPr lang="en-US" dirty="0" smtClean="0"/>
              <a:t>Compensation – Vacancy Savings $900,000</a:t>
            </a:r>
          </a:p>
          <a:p>
            <a:pPr lvl="1">
              <a:buFont typeface="Arial" panose="020B0604020202020204" pitchFamily="34" charset="0"/>
              <a:buChar char="•"/>
            </a:pPr>
            <a:r>
              <a:rPr lang="en-US" dirty="0" smtClean="0"/>
              <a:t>Benefits – Rates are consistent – Savings - $800,000</a:t>
            </a:r>
          </a:p>
          <a:p>
            <a:pPr lvl="1">
              <a:buFont typeface="Arial" panose="020B0604020202020204" pitchFamily="34" charset="0"/>
              <a:buChar char="•"/>
            </a:pPr>
            <a:r>
              <a:rPr lang="en-US" dirty="0" smtClean="0"/>
              <a:t>General Expense – Projected to be Flat</a:t>
            </a:r>
          </a:p>
          <a:p>
            <a:pPr lvl="1">
              <a:buFont typeface="Arial" panose="020B0604020202020204" pitchFamily="34" charset="0"/>
              <a:buChar char="•"/>
            </a:pPr>
            <a:r>
              <a:rPr lang="en-US" dirty="0" smtClean="0"/>
              <a:t>Debt Service – Due to Bond Issue Project – Year One savings - $3.3 million</a:t>
            </a:r>
          </a:p>
          <a:p>
            <a:pPr lvl="1">
              <a:buFont typeface="Arial" panose="020B0604020202020204" pitchFamily="34" charset="0"/>
              <a:buChar char="•"/>
            </a:pPr>
            <a:r>
              <a:rPr lang="en-US" dirty="0" smtClean="0"/>
              <a:t>Utilities – variance of $700,000 – negotiated rates</a:t>
            </a:r>
          </a:p>
          <a:p>
            <a:pPr lvl="1">
              <a:buFont typeface="Arial" panose="020B0604020202020204" pitchFamily="34" charset="0"/>
              <a:buChar char="•"/>
            </a:pPr>
            <a:r>
              <a:rPr lang="en-US" dirty="0" smtClean="0"/>
              <a:t>Capital budget – Variance in savings utilized for Depreciation and other projects – additional $2-4 million</a:t>
            </a:r>
          </a:p>
          <a:p>
            <a:pPr lvl="1">
              <a:buFont typeface="Arial" panose="020B0604020202020204" pitchFamily="34" charset="0"/>
              <a:buChar char="•"/>
            </a:pPr>
            <a:r>
              <a:rPr lang="en-US" dirty="0" smtClean="0"/>
              <a:t>Projected Net Budget with additional capital expenditures- $500,000</a:t>
            </a:r>
          </a:p>
          <a:p>
            <a:pPr lvl="1"/>
            <a:endParaRPr lang="en-US" dirty="0" smtClean="0"/>
          </a:p>
        </p:txBody>
      </p:sp>
    </p:spTree>
    <p:extLst>
      <p:ext uri="{BB962C8B-B14F-4D97-AF65-F5344CB8AC3E}">
        <p14:creationId xmlns:p14="http://schemas.microsoft.com/office/powerpoint/2010/main" val="221241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5" name="Picture 4" descr="Board of Trustees Powerpoint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1"/>
          <p:cNvSpPr txBox="1">
            <a:spLocks/>
          </p:cNvSpPr>
          <p:nvPr/>
        </p:nvSpPr>
        <p:spPr>
          <a:xfrm>
            <a:off x="284672" y="365125"/>
            <a:ext cx="8591909"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sp>
        <p:nvSpPr>
          <p:cNvPr id="7" name="Content Placeholder 2"/>
          <p:cNvSpPr txBox="1">
            <a:spLocks/>
          </p:cNvSpPr>
          <p:nvPr/>
        </p:nvSpPr>
        <p:spPr>
          <a:xfrm>
            <a:off x="284672" y="1702884"/>
            <a:ext cx="8591909"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US" dirty="0"/>
          </a:p>
        </p:txBody>
      </p:sp>
      <p:sp>
        <p:nvSpPr>
          <p:cNvPr id="8" name="Title 1"/>
          <p:cNvSpPr txBox="1">
            <a:spLocks/>
          </p:cNvSpPr>
          <p:nvPr/>
        </p:nvSpPr>
        <p:spPr>
          <a:xfrm>
            <a:off x="284672" y="365125"/>
            <a:ext cx="8591909" cy="1325563"/>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t>FY 2019-21 Operating Budget Forecast – Enrollment Strategy</a:t>
            </a:r>
            <a:endParaRPr lang="en-US" dirty="0"/>
          </a:p>
        </p:txBody>
      </p:sp>
      <p:sp>
        <p:nvSpPr>
          <p:cNvPr id="9" name="Content Placeholder 2"/>
          <p:cNvSpPr txBox="1">
            <a:spLocks/>
          </p:cNvSpPr>
          <p:nvPr/>
        </p:nvSpPr>
        <p:spPr>
          <a:xfrm>
            <a:off x="284672" y="1702884"/>
            <a:ext cx="8591909" cy="4351338"/>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b="1" dirty="0" smtClean="0"/>
              <a:t>2018-19 Freshman Enrollment Goals by School</a:t>
            </a:r>
          </a:p>
          <a:p>
            <a:pPr marL="0" indent="0">
              <a:buFont typeface="Arial"/>
              <a:buNone/>
            </a:pPr>
            <a:endParaRPr lang="en-US" dirty="0" smtClean="0"/>
          </a:p>
          <a:p>
            <a:pPr marL="0" indent="0">
              <a:buFont typeface="Arial"/>
              <a:buNone/>
            </a:pPr>
            <a:r>
              <a:rPr lang="en-US" b="1" dirty="0" smtClean="0"/>
              <a:t>School									Goal</a:t>
            </a:r>
          </a:p>
          <a:p>
            <a:pPr marL="0" indent="0">
              <a:buFont typeface="Arial"/>
              <a:buNone/>
            </a:pPr>
            <a:r>
              <a:rPr lang="en-US" dirty="0" smtClean="0"/>
              <a:t>	Arts									185</a:t>
            </a:r>
          </a:p>
          <a:p>
            <a:pPr marL="0" indent="0">
              <a:buFont typeface="Arial"/>
              <a:buNone/>
            </a:pPr>
            <a:r>
              <a:rPr lang="en-US" dirty="0" smtClean="0"/>
              <a:t>	Business								182</a:t>
            </a:r>
          </a:p>
          <a:p>
            <a:pPr marL="0" indent="0">
              <a:buFont typeface="Arial"/>
              <a:buNone/>
            </a:pPr>
            <a:r>
              <a:rPr lang="en-US" dirty="0" smtClean="0"/>
              <a:t>	Education and Health		  	  82</a:t>
            </a:r>
          </a:p>
          <a:p>
            <a:pPr marL="0" indent="0">
              <a:buFont typeface="Arial"/>
              <a:buNone/>
            </a:pPr>
            <a:r>
              <a:rPr lang="en-US" dirty="0" smtClean="0"/>
              <a:t>	Engineering						260</a:t>
            </a:r>
          </a:p>
          <a:p>
            <a:pPr marL="0" indent="0">
              <a:buFont typeface="Arial"/>
              <a:buNone/>
            </a:pPr>
            <a:r>
              <a:rPr lang="en-US" dirty="0" smtClean="0"/>
              <a:t>	Science								</a:t>
            </a:r>
            <a:r>
              <a:rPr lang="en-US" u="sng" dirty="0" smtClean="0"/>
              <a:t>116</a:t>
            </a:r>
          </a:p>
          <a:p>
            <a:pPr marL="0" indent="0">
              <a:buFont typeface="Arial"/>
              <a:buNone/>
            </a:pPr>
            <a:r>
              <a:rPr lang="en-US" dirty="0" smtClean="0"/>
              <a:t>	</a:t>
            </a:r>
            <a:r>
              <a:rPr lang="en-US" b="1" dirty="0" smtClean="0"/>
              <a:t>Total									825</a:t>
            </a:r>
          </a:p>
          <a:p>
            <a:pPr lvl="1"/>
            <a:endParaRPr lang="en-US" dirty="0"/>
          </a:p>
        </p:txBody>
      </p:sp>
    </p:spTree>
    <p:extLst>
      <p:ext uri="{BB962C8B-B14F-4D97-AF65-F5344CB8AC3E}">
        <p14:creationId xmlns:p14="http://schemas.microsoft.com/office/powerpoint/2010/main" val="3299768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5" name="Picture 4" descr="Board of Trustees Powerpoint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1"/>
          <p:cNvSpPr txBox="1">
            <a:spLocks/>
          </p:cNvSpPr>
          <p:nvPr/>
        </p:nvSpPr>
        <p:spPr>
          <a:xfrm>
            <a:off x="284672" y="365125"/>
            <a:ext cx="8591909"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sp>
        <p:nvSpPr>
          <p:cNvPr id="7" name="Content Placeholder 2"/>
          <p:cNvSpPr txBox="1">
            <a:spLocks/>
          </p:cNvSpPr>
          <p:nvPr/>
        </p:nvSpPr>
        <p:spPr>
          <a:xfrm>
            <a:off x="284672" y="1702884"/>
            <a:ext cx="8591909"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US" dirty="0"/>
          </a:p>
        </p:txBody>
      </p:sp>
      <p:sp>
        <p:nvSpPr>
          <p:cNvPr id="8" name="Title 1"/>
          <p:cNvSpPr txBox="1">
            <a:spLocks/>
          </p:cNvSpPr>
          <p:nvPr/>
        </p:nvSpPr>
        <p:spPr>
          <a:xfrm>
            <a:off x="207034" y="203760"/>
            <a:ext cx="8669547"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sp>
        <p:nvSpPr>
          <p:cNvPr id="9" name="Content Placeholder 2"/>
          <p:cNvSpPr txBox="1">
            <a:spLocks/>
          </p:cNvSpPr>
          <p:nvPr/>
        </p:nvSpPr>
        <p:spPr>
          <a:xfrm>
            <a:off x="207034" y="1594485"/>
            <a:ext cx="8669547"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		</a:t>
            </a:r>
            <a:endParaRPr lang="en-US" dirty="0"/>
          </a:p>
        </p:txBody>
      </p:sp>
      <p:sp>
        <p:nvSpPr>
          <p:cNvPr id="35" name="Title 1"/>
          <p:cNvSpPr txBox="1">
            <a:spLocks/>
          </p:cNvSpPr>
          <p:nvPr/>
        </p:nvSpPr>
        <p:spPr>
          <a:xfrm>
            <a:off x="207034" y="203760"/>
            <a:ext cx="8729932" cy="1325563"/>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FY 2019-21 Operating and Capital Budget Development </a:t>
            </a:r>
            <a:endParaRPr lang="en-US" dirty="0"/>
          </a:p>
        </p:txBody>
      </p:sp>
      <p:sp>
        <p:nvSpPr>
          <p:cNvPr id="36" name="Content Placeholder 2"/>
          <p:cNvSpPr txBox="1">
            <a:spLocks/>
          </p:cNvSpPr>
          <p:nvPr/>
        </p:nvSpPr>
        <p:spPr>
          <a:xfrm>
            <a:off x="207034" y="1594485"/>
            <a:ext cx="8729932" cy="4351338"/>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b="1" dirty="0" smtClean="0"/>
              <a:t>FY 2018-19 Key Assumptions - Revenues</a:t>
            </a:r>
          </a:p>
          <a:p>
            <a:r>
              <a:rPr lang="en-US" dirty="0" smtClean="0"/>
              <a:t>Net Tuition Income Increase(2.9%)		$7,197,000</a:t>
            </a:r>
          </a:p>
          <a:p>
            <a:r>
              <a:rPr lang="en-US" dirty="0" smtClean="0"/>
              <a:t>Financial Aid Increase		         	          ($9,136,000)</a:t>
            </a:r>
          </a:p>
          <a:p>
            <a:r>
              <a:rPr lang="en-US" dirty="0" smtClean="0"/>
              <a:t>Other Revenue Increase(2-4%)			</a:t>
            </a:r>
            <a:r>
              <a:rPr lang="en-US" u="sng" dirty="0" smtClean="0"/>
              <a:t>$3,481,000</a:t>
            </a:r>
            <a:r>
              <a:rPr lang="en-US" dirty="0" smtClean="0"/>
              <a:t>	</a:t>
            </a:r>
          </a:p>
          <a:p>
            <a:r>
              <a:rPr lang="en-US" dirty="0" smtClean="0"/>
              <a:t>Total Projected Revenue Increase			$1,542,000</a:t>
            </a:r>
          </a:p>
          <a:p>
            <a:pPr marL="0" indent="0">
              <a:buFont typeface="Arial"/>
              <a:buNone/>
            </a:pPr>
            <a:r>
              <a:rPr lang="en-US" sz="2400" u="sng" dirty="0" smtClean="0"/>
              <a:t>Notes</a:t>
            </a:r>
          </a:p>
          <a:p>
            <a:pPr lvl="1"/>
            <a:r>
              <a:rPr lang="en-US" dirty="0" smtClean="0"/>
              <a:t>FY 2019 Freshman Class				825</a:t>
            </a:r>
          </a:p>
          <a:p>
            <a:pPr lvl="1"/>
            <a:r>
              <a:rPr lang="en-US" dirty="0" smtClean="0"/>
              <a:t>Transfer									170</a:t>
            </a:r>
          </a:p>
          <a:p>
            <a:pPr lvl="1"/>
            <a:r>
              <a:rPr lang="en-US" dirty="0" smtClean="0"/>
              <a:t>0.3% increase in the Discount Rate for Financial Aid</a:t>
            </a:r>
          </a:p>
          <a:p>
            <a:pPr lvl="1"/>
            <a:r>
              <a:rPr lang="en-US" dirty="0" smtClean="0"/>
              <a:t>All other Revenues 2-4%		</a:t>
            </a:r>
            <a:endParaRPr lang="en-US" dirty="0"/>
          </a:p>
        </p:txBody>
      </p:sp>
    </p:spTree>
    <p:extLst>
      <p:ext uri="{BB962C8B-B14F-4D97-AF65-F5344CB8AC3E}">
        <p14:creationId xmlns:p14="http://schemas.microsoft.com/office/powerpoint/2010/main" val="3884671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5" name="Picture 4" descr="Board of Trustees Powerpoint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1"/>
          <p:cNvSpPr txBox="1">
            <a:spLocks/>
          </p:cNvSpPr>
          <p:nvPr/>
        </p:nvSpPr>
        <p:spPr>
          <a:xfrm>
            <a:off x="284672" y="365125"/>
            <a:ext cx="8591909"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sp>
        <p:nvSpPr>
          <p:cNvPr id="7" name="Content Placeholder 2"/>
          <p:cNvSpPr txBox="1">
            <a:spLocks/>
          </p:cNvSpPr>
          <p:nvPr/>
        </p:nvSpPr>
        <p:spPr>
          <a:xfrm>
            <a:off x="284672" y="1702884"/>
            <a:ext cx="8591909"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US" dirty="0"/>
          </a:p>
        </p:txBody>
      </p:sp>
      <p:sp>
        <p:nvSpPr>
          <p:cNvPr id="8" name="Title 1"/>
          <p:cNvSpPr txBox="1">
            <a:spLocks/>
          </p:cNvSpPr>
          <p:nvPr/>
        </p:nvSpPr>
        <p:spPr>
          <a:xfrm>
            <a:off x="284672" y="365125"/>
            <a:ext cx="8591909"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dirty="0"/>
          </a:p>
        </p:txBody>
      </p:sp>
      <p:sp>
        <p:nvSpPr>
          <p:cNvPr id="9" name="Content Placeholder 2"/>
          <p:cNvSpPr txBox="1">
            <a:spLocks/>
          </p:cNvSpPr>
          <p:nvPr/>
        </p:nvSpPr>
        <p:spPr>
          <a:xfrm>
            <a:off x="284672" y="1702884"/>
            <a:ext cx="8591909" cy="435133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endParaRPr lang="en-US" dirty="0"/>
          </a:p>
        </p:txBody>
      </p:sp>
      <p:sp>
        <p:nvSpPr>
          <p:cNvPr id="35" name="Title 1"/>
          <p:cNvSpPr txBox="1">
            <a:spLocks/>
          </p:cNvSpPr>
          <p:nvPr/>
        </p:nvSpPr>
        <p:spPr>
          <a:xfrm>
            <a:off x="198409" y="365125"/>
            <a:ext cx="8798943" cy="1325563"/>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FY 2019-21 Operating and Capital Budget Development </a:t>
            </a:r>
            <a:endParaRPr lang="en-US" dirty="0"/>
          </a:p>
        </p:txBody>
      </p:sp>
      <p:sp>
        <p:nvSpPr>
          <p:cNvPr id="36" name="Content Placeholder 2"/>
          <p:cNvSpPr txBox="1">
            <a:spLocks/>
          </p:cNvSpPr>
          <p:nvPr/>
        </p:nvSpPr>
        <p:spPr>
          <a:xfrm>
            <a:off x="198408" y="1576069"/>
            <a:ext cx="8798943" cy="4652203"/>
          </a:xfrm>
          <a:prstGeom prst="rect">
            <a:avLst/>
          </a:prstGeom>
        </p:spPr>
        <p:txBody>
          <a:bodyPr vert="horz" lIns="91440" tIns="45720" rIns="91440" bIns="45720" rtlCol="0">
            <a:normAutofit fontScale="47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b="1" dirty="0" smtClean="0"/>
              <a:t>FY 2019-21 Key Assumptions – Expense</a:t>
            </a:r>
          </a:p>
          <a:p>
            <a:r>
              <a:rPr lang="en-US" dirty="0" smtClean="0"/>
              <a:t>Compensation					 		$  1,822,000</a:t>
            </a:r>
          </a:p>
          <a:p>
            <a:r>
              <a:rPr lang="en-US" dirty="0" smtClean="0"/>
              <a:t>Health Benefits							$     258,000</a:t>
            </a:r>
          </a:p>
          <a:p>
            <a:r>
              <a:rPr lang="en-US" dirty="0" smtClean="0"/>
              <a:t>General Operating Expense				 	$     173,000</a:t>
            </a:r>
          </a:p>
          <a:p>
            <a:r>
              <a:rPr lang="en-US" dirty="0" smtClean="0"/>
              <a:t>Food Service						 		$     127,000</a:t>
            </a:r>
          </a:p>
          <a:p>
            <a:r>
              <a:rPr lang="en-US" dirty="0" smtClean="0"/>
              <a:t>Debt Service					 			$    -400,000</a:t>
            </a:r>
          </a:p>
          <a:p>
            <a:r>
              <a:rPr lang="en-US" dirty="0" smtClean="0"/>
              <a:t>Utilities					 	 		$    -812,000</a:t>
            </a:r>
          </a:p>
          <a:p>
            <a:r>
              <a:rPr lang="en-US" dirty="0" smtClean="0"/>
              <a:t>Marketing					 			$        21,000</a:t>
            </a:r>
          </a:p>
          <a:p>
            <a:r>
              <a:rPr lang="en-US" dirty="0" smtClean="0"/>
              <a:t>Capital, Renewal and Replacements			 	</a:t>
            </a:r>
            <a:r>
              <a:rPr lang="en-US" u="sng" dirty="0" smtClean="0"/>
              <a:t>$              flat</a:t>
            </a:r>
          </a:p>
          <a:p>
            <a:r>
              <a:rPr lang="en-US" dirty="0" smtClean="0"/>
              <a:t>Total Projected Expense Increase			 	$   1,189,000</a:t>
            </a:r>
          </a:p>
          <a:p>
            <a:pPr marL="0" indent="0">
              <a:buFont typeface="Arial"/>
              <a:buNone/>
            </a:pPr>
            <a:endParaRPr lang="en-US" b="1" u="sng" dirty="0" smtClean="0"/>
          </a:p>
          <a:p>
            <a:pPr marL="0" indent="0">
              <a:buFont typeface="Arial"/>
              <a:buNone/>
            </a:pPr>
            <a:r>
              <a:rPr lang="en-US" b="1" u="sng" dirty="0" smtClean="0"/>
              <a:t>Notes</a:t>
            </a:r>
          </a:p>
          <a:p>
            <a:pPr lvl="1"/>
            <a:r>
              <a:rPr lang="en-US" sz="3400" dirty="0" smtClean="0"/>
              <a:t>Compensation – Pooled fund</a:t>
            </a:r>
          </a:p>
          <a:p>
            <a:pPr lvl="1"/>
            <a:r>
              <a:rPr lang="en-US" sz="3400" dirty="0" smtClean="0"/>
              <a:t>Health Benefits – broker recommended – 4-6%</a:t>
            </a:r>
          </a:p>
          <a:p>
            <a:pPr lvl="1"/>
            <a:r>
              <a:rPr lang="en-US" sz="3400" dirty="0" smtClean="0"/>
              <a:t>Debt Service – determined by Debt Service Schedule</a:t>
            </a:r>
          </a:p>
          <a:p>
            <a:pPr lvl="1"/>
            <a:r>
              <a:rPr lang="en-US" sz="3400" dirty="0" smtClean="0"/>
              <a:t>Utilities – cut 25% - on trend</a:t>
            </a:r>
          </a:p>
          <a:p>
            <a:pPr lvl="1"/>
            <a:r>
              <a:rPr lang="en-US" sz="3400" dirty="0" smtClean="0"/>
              <a:t>Capital – 0%    </a:t>
            </a:r>
          </a:p>
          <a:p>
            <a:pPr lvl="1"/>
            <a:r>
              <a:rPr lang="en-US" sz="3400" dirty="0" smtClean="0"/>
              <a:t>General Operating Expense – 2% - Savings from contract</a:t>
            </a:r>
            <a:endParaRPr lang="en-US" sz="3400" dirty="0"/>
          </a:p>
        </p:txBody>
      </p:sp>
    </p:spTree>
    <p:extLst>
      <p:ext uri="{BB962C8B-B14F-4D97-AF65-F5344CB8AC3E}">
        <p14:creationId xmlns:p14="http://schemas.microsoft.com/office/powerpoint/2010/main" val="3380809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5" name="Picture 4" descr="Board of Trustees Powerpoint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1"/>
          <p:cNvSpPr txBox="1">
            <a:spLocks/>
          </p:cNvSpPr>
          <p:nvPr/>
        </p:nvSpPr>
        <p:spPr>
          <a:xfrm>
            <a:off x="284672" y="365125"/>
            <a:ext cx="8591909"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sp>
        <p:nvSpPr>
          <p:cNvPr id="7" name="Content Placeholder 2"/>
          <p:cNvSpPr txBox="1">
            <a:spLocks/>
          </p:cNvSpPr>
          <p:nvPr/>
        </p:nvSpPr>
        <p:spPr>
          <a:xfrm>
            <a:off x="284672" y="1702884"/>
            <a:ext cx="8591909"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US" dirty="0"/>
          </a:p>
        </p:txBody>
      </p:sp>
      <p:sp>
        <p:nvSpPr>
          <p:cNvPr id="8" name="Title 1"/>
          <p:cNvSpPr txBox="1">
            <a:spLocks/>
          </p:cNvSpPr>
          <p:nvPr/>
        </p:nvSpPr>
        <p:spPr>
          <a:xfrm>
            <a:off x="284672" y="365125"/>
            <a:ext cx="8591909"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dirty="0"/>
          </a:p>
        </p:txBody>
      </p:sp>
      <p:sp>
        <p:nvSpPr>
          <p:cNvPr id="9" name="Content Placeholder 2"/>
          <p:cNvSpPr txBox="1">
            <a:spLocks/>
          </p:cNvSpPr>
          <p:nvPr/>
        </p:nvSpPr>
        <p:spPr>
          <a:xfrm>
            <a:off x="284672" y="1702884"/>
            <a:ext cx="8591909" cy="435133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endParaRPr lang="en-US" dirty="0"/>
          </a:p>
        </p:txBody>
      </p:sp>
      <p:grpSp>
        <p:nvGrpSpPr>
          <p:cNvPr id="10" name="Canvas 57"/>
          <p:cNvGrpSpPr/>
          <p:nvPr/>
        </p:nvGrpSpPr>
        <p:grpSpPr>
          <a:xfrm>
            <a:off x="4317860" y="6072319"/>
            <a:ext cx="2628938" cy="625475"/>
            <a:chOff x="0" y="-5080"/>
            <a:chExt cx="3217545" cy="625475"/>
          </a:xfrm>
        </p:grpSpPr>
        <p:sp>
          <p:nvSpPr>
            <p:cNvPr id="11" name="Rectangle 10"/>
            <p:cNvSpPr/>
            <p:nvPr/>
          </p:nvSpPr>
          <p:spPr>
            <a:xfrm>
              <a:off x="0" y="0"/>
              <a:ext cx="3217545" cy="612140"/>
            </a:xfrm>
            <a:prstGeom prst="rect">
              <a:avLst/>
            </a:prstGeom>
            <a:noFill/>
            <a:ln>
              <a:noFill/>
            </a:ln>
          </p:spPr>
        </p:sp>
        <p:sp>
          <p:nvSpPr>
            <p:cNvPr id="12" name="Freeform 11"/>
            <p:cNvSpPr>
              <a:spLocks/>
            </p:cNvSpPr>
            <p:nvPr/>
          </p:nvSpPr>
          <p:spPr bwMode="auto">
            <a:xfrm>
              <a:off x="44450" y="36195"/>
              <a:ext cx="523875" cy="532765"/>
            </a:xfrm>
            <a:custGeom>
              <a:avLst/>
              <a:gdLst>
                <a:gd name="T0" fmla="*/ 420 w 580"/>
                <a:gd name="T1" fmla="*/ 0 h 609"/>
                <a:gd name="T2" fmla="*/ 420 w 580"/>
                <a:gd name="T3" fmla="*/ 0 h 609"/>
                <a:gd name="T4" fmla="*/ 151 w 580"/>
                <a:gd name="T5" fmla="*/ 0 h 609"/>
                <a:gd name="T6" fmla="*/ 0 w 580"/>
                <a:gd name="T7" fmla="*/ 0 h 609"/>
                <a:gd name="T8" fmla="*/ 68 w 580"/>
                <a:gd name="T9" fmla="*/ 350 h 609"/>
                <a:gd name="T10" fmla="*/ 160 w 580"/>
                <a:gd name="T11" fmla="*/ 494 h 609"/>
                <a:gd name="T12" fmla="*/ 287 w 580"/>
                <a:gd name="T13" fmla="*/ 609 h 609"/>
                <a:gd name="T14" fmla="*/ 401 w 580"/>
                <a:gd name="T15" fmla="*/ 517 h 609"/>
                <a:gd name="T16" fmla="*/ 506 w 580"/>
                <a:gd name="T17" fmla="*/ 358 h 609"/>
                <a:gd name="T18" fmla="*/ 571 w 580"/>
                <a:gd name="T19" fmla="*/ 0 h 609"/>
                <a:gd name="T20" fmla="*/ 420 w 580"/>
                <a:gd name="T21" fmla="*/ 0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0" h="609">
                  <a:moveTo>
                    <a:pt x="420" y="0"/>
                  </a:moveTo>
                  <a:lnTo>
                    <a:pt x="420" y="0"/>
                  </a:lnTo>
                  <a:lnTo>
                    <a:pt x="151" y="0"/>
                  </a:lnTo>
                  <a:lnTo>
                    <a:pt x="0" y="0"/>
                  </a:lnTo>
                  <a:cubicBezTo>
                    <a:pt x="0" y="127"/>
                    <a:pt x="29" y="267"/>
                    <a:pt x="68" y="350"/>
                  </a:cubicBezTo>
                  <a:cubicBezTo>
                    <a:pt x="96" y="408"/>
                    <a:pt x="128" y="456"/>
                    <a:pt x="160" y="494"/>
                  </a:cubicBezTo>
                  <a:cubicBezTo>
                    <a:pt x="226" y="573"/>
                    <a:pt x="287" y="609"/>
                    <a:pt x="287" y="609"/>
                  </a:cubicBezTo>
                  <a:cubicBezTo>
                    <a:pt x="332" y="582"/>
                    <a:pt x="369" y="551"/>
                    <a:pt x="401" y="517"/>
                  </a:cubicBezTo>
                  <a:cubicBezTo>
                    <a:pt x="448" y="468"/>
                    <a:pt x="482" y="413"/>
                    <a:pt x="506" y="358"/>
                  </a:cubicBezTo>
                  <a:cubicBezTo>
                    <a:pt x="580" y="195"/>
                    <a:pt x="571" y="0"/>
                    <a:pt x="571" y="0"/>
                  </a:cubicBezTo>
                  <a:lnTo>
                    <a:pt x="420" y="0"/>
                  </a:lnTo>
                  <a:close/>
                </a:path>
              </a:pathLst>
            </a:custGeom>
            <a:solidFill>
              <a:srgbClr val="FEFEFE"/>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13" name="Freeform 12"/>
            <p:cNvSpPr>
              <a:spLocks noEditPoints="1"/>
            </p:cNvSpPr>
            <p:nvPr/>
          </p:nvSpPr>
          <p:spPr bwMode="auto">
            <a:xfrm>
              <a:off x="0" y="-5080"/>
              <a:ext cx="619125" cy="625475"/>
            </a:xfrm>
            <a:custGeom>
              <a:avLst/>
              <a:gdLst>
                <a:gd name="T0" fmla="*/ 671 w 685"/>
                <a:gd name="T1" fmla="*/ 0 h 715"/>
                <a:gd name="T2" fmla="*/ 671 w 685"/>
                <a:gd name="T3" fmla="*/ 0 h 715"/>
                <a:gd name="T4" fmla="*/ 0 w 685"/>
                <a:gd name="T5" fmla="*/ 0 h 715"/>
                <a:gd name="T6" fmla="*/ 76 w 685"/>
                <a:gd name="T7" fmla="*/ 410 h 715"/>
                <a:gd name="T8" fmla="*/ 184 w 685"/>
                <a:gd name="T9" fmla="*/ 580 h 715"/>
                <a:gd name="T10" fmla="*/ 337 w 685"/>
                <a:gd name="T11" fmla="*/ 715 h 715"/>
                <a:gd name="T12" fmla="*/ 475 w 685"/>
                <a:gd name="T13" fmla="*/ 607 h 715"/>
                <a:gd name="T14" fmla="*/ 598 w 685"/>
                <a:gd name="T15" fmla="*/ 420 h 715"/>
                <a:gd name="T16" fmla="*/ 671 w 685"/>
                <a:gd name="T17" fmla="*/ 0 h 715"/>
                <a:gd name="T18" fmla="*/ 200 w 685"/>
                <a:gd name="T19" fmla="*/ 47 h 715"/>
                <a:gd name="T20" fmla="*/ 200 w 685"/>
                <a:gd name="T21" fmla="*/ 47 h 715"/>
                <a:gd name="T22" fmla="*/ 377 w 685"/>
                <a:gd name="T23" fmla="*/ 47 h 715"/>
                <a:gd name="T24" fmla="*/ 286 w 685"/>
                <a:gd name="T25" fmla="*/ 223 h 715"/>
                <a:gd name="T26" fmla="*/ 196 w 685"/>
                <a:gd name="T27" fmla="*/ 47 h 715"/>
                <a:gd name="T28" fmla="*/ 200 w 685"/>
                <a:gd name="T29" fmla="*/ 47 h 715"/>
                <a:gd name="T30" fmla="*/ 273 w 685"/>
                <a:gd name="T31" fmla="*/ 364 h 715"/>
                <a:gd name="T32" fmla="*/ 273 w 685"/>
                <a:gd name="T33" fmla="*/ 364 h 715"/>
                <a:gd name="T34" fmla="*/ 299 w 685"/>
                <a:gd name="T35" fmla="*/ 364 h 715"/>
                <a:gd name="T36" fmla="*/ 384 w 685"/>
                <a:gd name="T37" fmla="*/ 201 h 715"/>
                <a:gd name="T38" fmla="*/ 384 w 685"/>
                <a:gd name="T39" fmla="*/ 438 h 715"/>
                <a:gd name="T40" fmla="*/ 187 w 685"/>
                <a:gd name="T41" fmla="*/ 438 h 715"/>
                <a:gd name="T42" fmla="*/ 187 w 685"/>
                <a:gd name="T43" fmla="*/ 201 h 715"/>
                <a:gd name="T44" fmla="*/ 273 w 685"/>
                <a:gd name="T45" fmla="*/ 364 h 715"/>
                <a:gd name="T46" fmla="*/ 111 w 685"/>
                <a:gd name="T47" fmla="*/ 382 h 715"/>
                <a:gd name="T48" fmla="*/ 111 w 685"/>
                <a:gd name="T49" fmla="*/ 382 h 715"/>
                <a:gd name="T50" fmla="*/ 49 w 685"/>
                <a:gd name="T51" fmla="*/ 47 h 715"/>
                <a:gd name="T52" fmla="*/ 111 w 685"/>
                <a:gd name="T53" fmla="*/ 47 h 715"/>
                <a:gd name="T54" fmla="*/ 111 w 685"/>
                <a:gd name="T55" fmla="*/ 382 h 715"/>
                <a:gd name="T56" fmla="*/ 336 w 685"/>
                <a:gd name="T57" fmla="*/ 656 h 715"/>
                <a:gd name="T58" fmla="*/ 336 w 685"/>
                <a:gd name="T59" fmla="*/ 656 h 715"/>
                <a:gd name="T60" fmla="*/ 236 w 685"/>
                <a:gd name="T61" fmla="*/ 571 h 715"/>
                <a:gd name="T62" fmla="*/ 444 w 685"/>
                <a:gd name="T63" fmla="*/ 571 h 715"/>
                <a:gd name="T64" fmla="*/ 336 w 685"/>
                <a:gd name="T65" fmla="*/ 656 h 715"/>
                <a:gd name="T66" fmla="*/ 555 w 685"/>
                <a:gd name="T67" fmla="*/ 405 h 715"/>
                <a:gd name="T68" fmla="*/ 555 w 685"/>
                <a:gd name="T69" fmla="*/ 405 h 715"/>
                <a:gd name="T70" fmla="*/ 539 w 685"/>
                <a:gd name="T71" fmla="*/ 438 h 715"/>
                <a:gd name="T72" fmla="*/ 461 w 685"/>
                <a:gd name="T73" fmla="*/ 438 h 715"/>
                <a:gd name="T74" fmla="*/ 461 w 685"/>
                <a:gd name="T75" fmla="*/ 47 h 715"/>
                <a:gd name="T76" fmla="*/ 469 w 685"/>
                <a:gd name="T77" fmla="*/ 47 h 715"/>
                <a:gd name="T78" fmla="*/ 620 w 685"/>
                <a:gd name="T79" fmla="*/ 47 h 715"/>
                <a:gd name="T80" fmla="*/ 555 w 685"/>
                <a:gd name="T81" fmla="*/ 40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85" h="715">
                  <a:moveTo>
                    <a:pt x="671" y="0"/>
                  </a:moveTo>
                  <a:lnTo>
                    <a:pt x="671" y="0"/>
                  </a:lnTo>
                  <a:lnTo>
                    <a:pt x="0" y="0"/>
                  </a:lnTo>
                  <a:cubicBezTo>
                    <a:pt x="0" y="149"/>
                    <a:pt x="30" y="313"/>
                    <a:pt x="76" y="410"/>
                  </a:cubicBezTo>
                  <a:cubicBezTo>
                    <a:pt x="108" y="479"/>
                    <a:pt x="147" y="535"/>
                    <a:pt x="184" y="580"/>
                  </a:cubicBezTo>
                  <a:cubicBezTo>
                    <a:pt x="261" y="672"/>
                    <a:pt x="337" y="715"/>
                    <a:pt x="337" y="715"/>
                  </a:cubicBezTo>
                  <a:cubicBezTo>
                    <a:pt x="389" y="684"/>
                    <a:pt x="437" y="647"/>
                    <a:pt x="475" y="607"/>
                  </a:cubicBezTo>
                  <a:cubicBezTo>
                    <a:pt x="529" y="549"/>
                    <a:pt x="569" y="484"/>
                    <a:pt x="598" y="420"/>
                  </a:cubicBezTo>
                  <a:cubicBezTo>
                    <a:pt x="685" y="228"/>
                    <a:pt x="671" y="0"/>
                    <a:pt x="671" y="0"/>
                  </a:cubicBezTo>
                  <a:close/>
                  <a:moveTo>
                    <a:pt x="200" y="47"/>
                  </a:moveTo>
                  <a:lnTo>
                    <a:pt x="200" y="47"/>
                  </a:lnTo>
                  <a:lnTo>
                    <a:pt x="377" y="47"/>
                  </a:lnTo>
                  <a:lnTo>
                    <a:pt x="286" y="223"/>
                  </a:lnTo>
                  <a:lnTo>
                    <a:pt x="196" y="47"/>
                  </a:lnTo>
                  <a:lnTo>
                    <a:pt x="200" y="47"/>
                  </a:lnTo>
                  <a:close/>
                  <a:moveTo>
                    <a:pt x="273" y="364"/>
                  </a:moveTo>
                  <a:lnTo>
                    <a:pt x="273" y="364"/>
                  </a:lnTo>
                  <a:lnTo>
                    <a:pt x="299" y="364"/>
                  </a:lnTo>
                  <a:lnTo>
                    <a:pt x="384" y="201"/>
                  </a:lnTo>
                  <a:lnTo>
                    <a:pt x="384" y="438"/>
                  </a:lnTo>
                  <a:lnTo>
                    <a:pt x="187" y="438"/>
                  </a:lnTo>
                  <a:lnTo>
                    <a:pt x="187" y="201"/>
                  </a:lnTo>
                  <a:lnTo>
                    <a:pt x="273" y="364"/>
                  </a:lnTo>
                  <a:close/>
                  <a:moveTo>
                    <a:pt x="111" y="382"/>
                  </a:moveTo>
                  <a:lnTo>
                    <a:pt x="111" y="382"/>
                  </a:lnTo>
                  <a:cubicBezTo>
                    <a:pt x="75" y="298"/>
                    <a:pt x="49" y="167"/>
                    <a:pt x="49" y="47"/>
                  </a:cubicBezTo>
                  <a:lnTo>
                    <a:pt x="111" y="47"/>
                  </a:lnTo>
                  <a:lnTo>
                    <a:pt x="111" y="382"/>
                  </a:lnTo>
                  <a:close/>
                  <a:moveTo>
                    <a:pt x="336" y="656"/>
                  </a:moveTo>
                  <a:lnTo>
                    <a:pt x="336" y="656"/>
                  </a:lnTo>
                  <a:cubicBezTo>
                    <a:pt x="336" y="656"/>
                    <a:pt x="290" y="629"/>
                    <a:pt x="236" y="571"/>
                  </a:cubicBezTo>
                  <a:lnTo>
                    <a:pt x="444" y="571"/>
                  </a:lnTo>
                  <a:cubicBezTo>
                    <a:pt x="413" y="602"/>
                    <a:pt x="378" y="631"/>
                    <a:pt x="336" y="656"/>
                  </a:cubicBezTo>
                  <a:close/>
                  <a:moveTo>
                    <a:pt x="555" y="405"/>
                  </a:moveTo>
                  <a:lnTo>
                    <a:pt x="555" y="405"/>
                  </a:lnTo>
                  <a:cubicBezTo>
                    <a:pt x="550" y="416"/>
                    <a:pt x="545" y="427"/>
                    <a:pt x="539" y="438"/>
                  </a:cubicBezTo>
                  <a:lnTo>
                    <a:pt x="461" y="438"/>
                  </a:lnTo>
                  <a:lnTo>
                    <a:pt x="461" y="47"/>
                  </a:lnTo>
                  <a:lnTo>
                    <a:pt x="469" y="47"/>
                  </a:lnTo>
                  <a:lnTo>
                    <a:pt x="620" y="47"/>
                  </a:lnTo>
                  <a:cubicBezTo>
                    <a:pt x="620" y="47"/>
                    <a:pt x="629" y="242"/>
                    <a:pt x="555" y="405"/>
                  </a:cubicBez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14" name="Freeform 13"/>
            <p:cNvSpPr>
              <a:spLocks/>
            </p:cNvSpPr>
            <p:nvPr/>
          </p:nvSpPr>
          <p:spPr bwMode="auto">
            <a:xfrm>
              <a:off x="431165" y="71120"/>
              <a:ext cx="108585" cy="125095"/>
            </a:xfrm>
            <a:custGeom>
              <a:avLst/>
              <a:gdLst>
                <a:gd name="T0" fmla="*/ 60 w 120"/>
                <a:gd name="T1" fmla="*/ 0 h 143"/>
                <a:gd name="T2" fmla="*/ 60 w 120"/>
                <a:gd name="T3" fmla="*/ 0 h 143"/>
                <a:gd name="T4" fmla="*/ 75 w 120"/>
                <a:gd name="T5" fmla="*/ 59 h 143"/>
                <a:gd name="T6" fmla="*/ 120 w 120"/>
                <a:gd name="T7" fmla="*/ 59 h 143"/>
                <a:gd name="T8" fmla="*/ 83 w 120"/>
                <a:gd name="T9" fmla="*/ 81 h 143"/>
                <a:gd name="T10" fmla="*/ 104 w 120"/>
                <a:gd name="T11" fmla="*/ 143 h 143"/>
                <a:gd name="T12" fmla="*/ 60 w 120"/>
                <a:gd name="T13" fmla="*/ 106 h 143"/>
                <a:gd name="T14" fmla="*/ 16 w 120"/>
                <a:gd name="T15" fmla="*/ 143 h 143"/>
                <a:gd name="T16" fmla="*/ 37 w 120"/>
                <a:gd name="T17" fmla="*/ 81 h 143"/>
                <a:gd name="T18" fmla="*/ 0 w 120"/>
                <a:gd name="T19" fmla="*/ 59 h 143"/>
                <a:gd name="T20" fmla="*/ 46 w 120"/>
                <a:gd name="T21" fmla="*/ 59 h 143"/>
                <a:gd name="T22" fmla="*/ 60 w 120"/>
                <a:gd name="T2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0" h="143">
                  <a:moveTo>
                    <a:pt x="60" y="0"/>
                  </a:moveTo>
                  <a:lnTo>
                    <a:pt x="60" y="0"/>
                  </a:lnTo>
                  <a:lnTo>
                    <a:pt x="75" y="59"/>
                  </a:lnTo>
                  <a:lnTo>
                    <a:pt x="120" y="59"/>
                  </a:lnTo>
                  <a:lnTo>
                    <a:pt x="83" y="81"/>
                  </a:lnTo>
                  <a:lnTo>
                    <a:pt x="104" y="143"/>
                  </a:lnTo>
                  <a:lnTo>
                    <a:pt x="60" y="106"/>
                  </a:lnTo>
                  <a:lnTo>
                    <a:pt x="16" y="143"/>
                  </a:lnTo>
                  <a:lnTo>
                    <a:pt x="37" y="81"/>
                  </a:lnTo>
                  <a:lnTo>
                    <a:pt x="0" y="59"/>
                  </a:lnTo>
                  <a:lnTo>
                    <a:pt x="46" y="59"/>
                  </a:lnTo>
                  <a:lnTo>
                    <a:pt x="60" y="0"/>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15" name="Freeform 14"/>
            <p:cNvSpPr>
              <a:spLocks/>
            </p:cNvSpPr>
            <p:nvPr/>
          </p:nvSpPr>
          <p:spPr bwMode="auto">
            <a:xfrm>
              <a:off x="177800" y="401955"/>
              <a:ext cx="31115" cy="62230"/>
            </a:xfrm>
            <a:custGeom>
              <a:avLst/>
              <a:gdLst>
                <a:gd name="T0" fmla="*/ 24 w 34"/>
                <a:gd name="T1" fmla="*/ 57 h 71"/>
                <a:gd name="T2" fmla="*/ 24 w 34"/>
                <a:gd name="T3" fmla="*/ 57 h 71"/>
                <a:gd name="T4" fmla="*/ 24 w 34"/>
                <a:gd name="T5" fmla="*/ 0 h 71"/>
                <a:gd name="T6" fmla="*/ 24 w 34"/>
                <a:gd name="T7" fmla="*/ 1 h 71"/>
                <a:gd name="T8" fmla="*/ 0 w 34"/>
                <a:gd name="T9" fmla="*/ 6 h 71"/>
                <a:gd name="T10" fmla="*/ 0 w 34"/>
                <a:gd name="T11" fmla="*/ 6 h 71"/>
                <a:gd name="T12" fmla="*/ 0 w 34"/>
                <a:gd name="T13" fmla="*/ 11 h 71"/>
                <a:gd name="T14" fmla="*/ 6 w 34"/>
                <a:gd name="T15" fmla="*/ 12 h 71"/>
                <a:gd name="T16" fmla="*/ 11 w 34"/>
                <a:gd name="T17" fmla="*/ 18 h 71"/>
                <a:gd name="T18" fmla="*/ 11 w 34"/>
                <a:gd name="T19" fmla="*/ 57 h 71"/>
                <a:gd name="T20" fmla="*/ 1 w 34"/>
                <a:gd name="T21" fmla="*/ 66 h 71"/>
                <a:gd name="T22" fmla="*/ 1 w 34"/>
                <a:gd name="T23" fmla="*/ 66 h 71"/>
                <a:gd name="T24" fmla="*/ 1 w 34"/>
                <a:gd name="T25" fmla="*/ 71 h 71"/>
                <a:gd name="T26" fmla="*/ 34 w 34"/>
                <a:gd name="T27" fmla="*/ 71 h 71"/>
                <a:gd name="T28" fmla="*/ 34 w 34"/>
                <a:gd name="T29" fmla="*/ 66 h 71"/>
                <a:gd name="T30" fmla="*/ 34 w 34"/>
                <a:gd name="T31" fmla="*/ 66 h 71"/>
                <a:gd name="T32" fmla="*/ 24 w 34"/>
                <a:gd name="T33" fmla="*/ 5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71">
                  <a:moveTo>
                    <a:pt x="24" y="57"/>
                  </a:moveTo>
                  <a:lnTo>
                    <a:pt x="24" y="57"/>
                  </a:lnTo>
                  <a:lnTo>
                    <a:pt x="24" y="0"/>
                  </a:lnTo>
                  <a:lnTo>
                    <a:pt x="24" y="1"/>
                  </a:lnTo>
                  <a:cubicBezTo>
                    <a:pt x="14" y="3"/>
                    <a:pt x="7" y="5"/>
                    <a:pt x="0" y="6"/>
                  </a:cubicBezTo>
                  <a:lnTo>
                    <a:pt x="0" y="6"/>
                  </a:lnTo>
                  <a:lnTo>
                    <a:pt x="0" y="11"/>
                  </a:lnTo>
                  <a:lnTo>
                    <a:pt x="6" y="12"/>
                  </a:lnTo>
                  <a:cubicBezTo>
                    <a:pt x="10" y="12"/>
                    <a:pt x="11" y="12"/>
                    <a:pt x="11" y="18"/>
                  </a:cubicBezTo>
                  <a:lnTo>
                    <a:pt x="11" y="57"/>
                  </a:lnTo>
                  <a:cubicBezTo>
                    <a:pt x="11" y="64"/>
                    <a:pt x="10" y="65"/>
                    <a:pt x="1" y="66"/>
                  </a:cubicBezTo>
                  <a:lnTo>
                    <a:pt x="1" y="66"/>
                  </a:lnTo>
                  <a:lnTo>
                    <a:pt x="1" y="71"/>
                  </a:lnTo>
                  <a:lnTo>
                    <a:pt x="34" y="71"/>
                  </a:lnTo>
                  <a:lnTo>
                    <a:pt x="34" y="66"/>
                  </a:lnTo>
                  <a:lnTo>
                    <a:pt x="34" y="66"/>
                  </a:lnTo>
                  <a:cubicBezTo>
                    <a:pt x="25" y="65"/>
                    <a:pt x="24" y="64"/>
                    <a:pt x="24" y="57"/>
                  </a:cubicBezTo>
                  <a:close/>
                </a:path>
              </a:pathLst>
            </a:custGeom>
            <a:solidFill>
              <a:srgbClr val="FEFEFE"/>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16" name="Freeform 15"/>
            <p:cNvSpPr>
              <a:spLocks noEditPoints="1"/>
            </p:cNvSpPr>
            <p:nvPr/>
          </p:nvSpPr>
          <p:spPr bwMode="auto">
            <a:xfrm>
              <a:off x="239395" y="402590"/>
              <a:ext cx="42545" cy="61595"/>
            </a:xfrm>
            <a:custGeom>
              <a:avLst/>
              <a:gdLst>
                <a:gd name="T0" fmla="*/ 33 w 47"/>
                <a:gd name="T1" fmla="*/ 31 h 70"/>
                <a:gd name="T2" fmla="*/ 33 w 47"/>
                <a:gd name="T3" fmla="*/ 31 h 70"/>
                <a:gd name="T4" fmla="*/ 41 w 47"/>
                <a:gd name="T5" fmla="*/ 25 h 70"/>
                <a:gd name="T6" fmla="*/ 44 w 47"/>
                <a:gd name="T7" fmla="*/ 17 h 70"/>
                <a:gd name="T8" fmla="*/ 25 w 47"/>
                <a:gd name="T9" fmla="*/ 0 h 70"/>
                <a:gd name="T10" fmla="*/ 3 w 47"/>
                <a:gd name="T11" fmla="*/ 18 h 70"/>
                <a:gd name="T12" fmla="*/ 14 w 47"/>
                <a:gd name="T13" fmla="*/ 35 h 70"/>
                <a:gd name="T14" fmla="*/ 5 w 47"/>
                <a:gd name="T15" fmla="*/ 42 h 70"/>
                <a:gd name="T16" fmla="*/ 0 w 47"/>
                <a:gd name="T17" fmla="*/ 52 h 70"/>
                <a:gd name="T18" fmla="*/ 23 w 47"/>
                <a:gd name="T19" fmla="*/ 70 h 70"/>
                <a:gd name="T20" fmla="*/ 47 w 47"/>
                <a:gd name="T21" fmla="*/ 50 h 70"/>
                <a:gd name="T22" fmla="*/ 33 w 47"/>
                <a:gd name="T23" fmla="*/ 31 h 70"/>
                <a:gd name="T24" fmla="*/ 32 w 47"/>
                <a:gd name="T25" fmla="*/ 60 h 70"/>
                <a:gd name="T26" fmla="*/ 32 w 47"/>
                <a:gd name="T27" fmla="*/ 60 h 70"/>
                <a:gd name="T28" fmla="*/ 24 w 47"/>
                <a:gd name="T29" fmla="*/ 63 h 70"/>
                <a:gd name="T30" fmla="*/ 13 w 47"/>
                <a:gd name="T31" fmla="*/ 51 h 70"/>
                <a:gd name="T32" fmla="*/ 19 w 47"/>
                <a:gd name="T33" fmla="*/ 38 h 70"/>
                <a:gd name="T34" fmla="*/ 35 w 47"/>
                <a:gd name="T35" fmla="*/ 54 h 70"/>
                <a:gd name="T36" fmla="*/ 32 w 47"/>
                <a:gd name="T37" fmla="*/ 60 h 70"/>
                <a:gd name="T38" fmla="*/ 24 w 47"/>
                <a:gd name="T39" fmla="*/ 7 h 70"/>
                <a:gd name="T40" fmla="*/ 24 w 47"/>
                <a:gd name="T41" fmla="*/ 7 h 70"/>
                <a:gd name="T42" fmla="*/ 33 w 47"/>
                <a:gd name="T43" fmla="*/ 17 h 70"/>
                <a:gd name="T44" fmla="*/ 28 w 47"/>
                <a:gd name="T45" fmla="*/ 29 h 70"/>
                <a:gd name="T46" fmla="*/ 15 w 47"/>
                <a:gd name="T47" fmla="*/ 14 h 70"/>
                <a:gd name="T48" fmla="*/ 24 w 47"/>
                <a:gd name="T49" fmla="*/ 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70">
                  <a:moveTo>
                    <a:pt x="33" y="31"/>
                  </a:moveTo>
                  <a:lnTo>
                    <a:pt x="33" y="31"/>
                  </a:lnTo>
                  <a:cubicBezTo>
                    <a:pt x="37" y="28"/>
                    <a:pt x="40" y="26"/>
                    <a:pt x="41" y="25"/>
                  </a:cubicBezTo>
                  <a:cubicBezTo>
                    <a:pt x="43" y="23"/>
                    <a:pt x="44" y="20"/>
                    <a:pt x="44" y="17"/>
                  </a:cubicBezTo>
                  <a:cubicBezTo>
                    <a:pt x="44" y="7"/>
                    <a:pt x="36" y="0"/>
                    <a:pt x="25" y="0"/>
                  </a:cubicBezTo>
                  <a:cubicBezTo>
                    <a:pt x="13" y="0"/>
                    <a:pt x="3" y="8"/>
                    <a:pt x="3" y="18"/>
                  </a:cubicBezTo>
                  <a:cubicBezTo>
                    <a:pt x="3" y="25"/>
                    <a:pt x="7" y="31"/>
                    <a:pt x="14" y="35"/>
                  </a:cubicBezTo>
                  <a:cubicBezTo>
                    <a:pt x="11" y="37"/>
                    <a:pt x="7" y="40"/>
                    <a:pt x="5" y="42"/>
                  </a:cubicBezTo>
                  <a:cubicBezTo>
                    <a:pt x="3" y="44"/>
                    <a:pt x="0" y="47"/>
                    <a:pt x="0" y="52"/>
                  </a:cubicBezTo>
                  <a:cubicBezTo>
                    <a:pt x="0" y="63"/>
                    <a:pt x="10" y="70"/>
                    <a:pt x="23" y="70"/>
                  </a:cubicBezTo>
                  <a:cubicBezTo>
                    <a:pt x="33" y="70"/>
                    <a:pt x="47" y="64"/>
                    <a:pt x="47" y="50"/>
                  </a:cubicBezTo>
                  <a:cubicBezTo>
                    <a:pt x="47" y="40"/>
                    <a:pt x="40" y="35"/>
                    <a:pt x="33" y="31"/>
                  </a:cubicBezTo>
                  <a:close/>
                  <a:moveTo>
                    <a:pt x="32" y="60"/>
                  </a:moveTo>
                  <a:lnTo>
                    <a:pt x="32" y="60"/>
                  </a:lnTo>
                  <a:cubicBezTo>
                    <a:pt x="31" y="62"/>
                    <a:pt x="27" y="63"/>
                    <a:pt x="24" y="63"/>
                  </a:cubicBezTo>
                  <a:cubicBezTo>
                    <a:pt x="20" y="63"/>
                    <a:pt x="13" y="61"/>
                    <a:pt x="13" y="51"/>
                  </a:cubicBezTo>
                  <a:cubicBezTo>
                    <a:pt x="13" y="46"/>
                    <a:pt x="15" y="41"/>
                    <a:pt x="19" y="38"/>
                  </a:cubicBezTo>
                  <a:cubicBezTo>
                    <a:pt x="29" y="43"/>
                    <a:pt x="35" y="46"/>
                    <a:pt x="35" y="54"/>
                  </a:cubicBezTo>
                  <a:cubicBezTo>
                    <a:pt x="35" y="56"/>
                    <a:pt x="34" y="58"/>
                    <a:pt x="32" y="60"/>
                  </a:cubicBezTo>
                  <a:close/>
                  <a:moveTo>
                    <a:pt x="24" y="7"/>
                  </a:moveTo>
                  <a:lnTo>
                    <a:pt x="24" y="7"/>
                  </a:lnTo>
                  <a:cubicBezTo>
                    <a:pt x="28" y="7"/>
                    <a:pt x="33" y="10"/>
                    <a:pt x="33" y="17"/>
                  </a:cubicBezTo>
                  <a:cubicBezTo>
                    <a:pt x="33" y="23"/>
                    <a:pt x="31" y="27"/>
                    <a:pt x="28" y="29"/>
                  </a:cubicBezTo>
                  <a:cubicBezTo>
                    <a:pt x="21" y="25"/>
                    <a:pt x="15" y="22"/>
                    <a:pt x="15" y="14"/>
                  </a:cubicBezTo>
                  <a:cubicBezTo>
                    <a:pt x="15" y="10"/>
                    <a:pt x="19" y="7"/>
                    <a:pt x="24" y="7"/>
                  </a:cubicBezTo>
                  <a:close/>
                </a:path>
              </a:pathLst>
            </a:custGeom>
            <a:solidFill>
              <a:srgbClr val="FEFEFE"/>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17" name="Freeform 16"/>
            <p:cNvSpPr>
              <a:spLocks/>
            </p:cNvSpPr>
            <p:nvPr/>
          </p:nvSpPr>
          <p:spPr bwMode="auto">
            <a:xfrm>
              <a:off x="316230" y="402590"/>
              <a:ext cx="44450" cy="62230"/>
            </a:xfrm>
            <a:custGeom>
              <a:avLst/>
              <a:gdLst>
                <a:gd name="T0" fmla="*/ 24 w 49"/>
                <a:gd name="T1" fmla="*/ 26 h 71"/>
                <a:gd name="T2" fmla="*/ 24 w 49"/>
                <a:gd name="T3" fmla="*/ 26 h 71"/>
                <a:gd name="T4" fmla="*/ 12 w 49"/>
                <a:gd name="T5" fmla="*/ 29 h 71"/>
                <a:gd name="T6" fmla="*/ 12 w 49"/>
                <a:gd name="T7" fmla="*/ 10 h 71"/>
                <a:gd name="T8" fmla="*/ 46 w 49"/>
                <a:gd name="T9" fmla="*/ 10 h 71"/>
                <a:gd name="T10" fmla="*/ 46 w 49"/>
                <a:gd name="T11" fmla="*/ 0 h 71"/>
                <a:gd name="T12" fmla="*/ 2 w 49"/>
                <a:gd name="T13" fmla="*/ 0 h 71"/>
                <a:gd name="T14" fmla="*/ 2 w 49"/>
                <a:gd name="T15" fmla="*/ 40 h 71"/>
                <a:gd name="T16" fmla="*/ 3 w 49"/>
                <a:gd name="T17" fmla="*/ 39 h 71"/>
                <a:gd name="T18" fmla="*/ 17 w 49"/>
                <a:gd name="T19" fmla="*/ 35 h 71"/>
                <a:gd name="T20" fmla="*/ 18 w 49"/>
                <a:gd name="T21" fmla="*/ 35 h 71"/>
                <a:gd name="T22" fmla="*/ 34 w 49"/>
                <a:gd name="T23" fmla="*/ 50 h 71"/>
                <a:gd name="T24" fmla="*/ 18 w 49"/>
                <a:gd name="T25" fmla="*/ 63 h 71"/>
                <a:gd name="T26" fmla="*/ 6 w 49"/>
                <a:gd name="T27" fmla="*/ 57 h 71"/>
                <a:gd name="T28" fmla="*/ 5 w 49"/>
                <a:gd name="T29" fmla="*/ 55 h 71"/>
                <a:gd name="T30" fmla="*/ 5 w 49"/>
                <a:gd name="T31" fmla="*/ 54 h 71"/>
                <a:gd name="T32" fmla="*/ 0 w 49"/>
                <a:gd name="T33" fmla="*/ 54 h 71"/>
                <a:gd name="T34" fmla="*/ 0 w 49"/>
                <a:gd name="T35" fmla="*/ 65 h 71"/>
                <a:gd name="T36" fmla="*/ 2 w 49"/>
                <a:gd name="T37" fmla="*/ 68 h 71"/>
                <a:gd name="T38" fmla="*/ 17 w 49"/>
                <a:gd name="T39" fmla="*/ 71 h 71"/>
                <a:gd name="T40" fmla="*/ 43 w 49"/>
                <a:gd name="T41" fmla="*/ 61 h 71"/>
                <a:gd name="T42" fmla="*/ 49 w 49"/>
                <a:gd name="T43" fmla="*/ 47 h 71"/>
                <a:gd name="T44" fmla="*/ 24 w 49"/>
                <a:gd name="T45" fmla="*/ 2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 h="71">
                  <a:moveTo>
                    <a:pt x="24" y="26"/>
                  </a:moveTo>
                  <a:lnTo>
                    <a:pt x="24" y="26"/>
                  </a:lnTo>
                  <a:cubicBezTo>
                    <a:pt x="22" y="26"/>
                    <a:pt x="18" y="26"/>
                    <a:pt x="12" y="29"/>
                  </a:cubicBezTo>
                  <a:lnTo>
                    <a:pt x="12" y="10"/>
                  </a:lnTo>
                  <a:lnTo>
                    <a:pt x="46" y="10"/>
                  </a:lnTo>
                  <a:lnTo>
                    <a:pt x="46" y="0"/>
                  </a:lnTo>
                  <a:lnTo>
                    <a:pt x="2" y="0"/>
                  </a:lnTo>
                  <a:lnTo>
                    <a:pt x="2" y="40"/>
                  </a:lnTo>
                  <a:lnTo>
                    <a:pt x="3" y="39"/>
                  </a:lnTo>
                  <a:cubicBezTo>
                    <a:pt x="5" y="38"/>
                    <a:pt x="10" y="35"/>
                    <a:pt x="17" y="35"/>
                  </a:cubicBezTo>
                  <a:cubicBezTo>
                    <a:pt x="17" y="35"/>
                    <a:pt x="18" y="35"/>
                    <a:pt x="18" y="35"/>
                  </a:cubicBezTo>
                  <a:cubicBezTo>
                    <a:pt x="26" y="35"/>
                    <a:pt x="34" y="40"/>
                    <a:pt x="34" y="50"/>
                  </a:cubicBezTo>
                  <a:cubicBezTo>
                    <a:pt x="34" y="58"/>
                    <a:pt x="28" y="63"/>
                    <a:pt x="18" y="63"/>
                  </a:cubicBezTo>
                  <a:cubicBezTo>
                    <a:pt x="12" y="63"/>
                    <a:pt x="7" y="61"/>
                    <a:pt x="6" y="57"/>
                  </a:cubicBezTo>
                  <a:cubicBezTo>
                    <a:pt x="6" y="56"/>
                    <a:pt x="6" y="55"/>
                    <a:pt x="5" y="55"/>
                  </a:cubicBezTo>
                  <a:lnTo>
                    <a:pt x="5" y="54"/>
                  </a:lnTo>
                  <a:lnTo>
                    <a:pt x="0" y="54"/>
                  </a:lnTo>
                  <a:lnTo>
                    <a:pt x="0" y="65"/>
                  </a:lnTo>
                  <a:cubicBezTo>
                    <a:pt x="0" y="66"/>
                    <a:pt x="1" y="67"/>
                    <a:pt x="2" y="68"/>
                  </a:cubicBezTo>
                  <a:cubicBezTo>
                    <a:pt x="5" y="70"/>
                    <a:pt x="11" y="71"/>
                    <a:pt x="17" y="71"/>
                  </a:cubicBezTo>
                  <a:cubicBezTo>
                    <a:pt x="28" y="71"/>
                    <a:pt x="37" y="67"/>
                    <a:pt x="43" y="61"/>
                  </a:cubicBezTo>
                  <a:cubicBezTo>
                    <a:pt x="47" y="57"/>
                    <a:pt x="49" y="53"/>
                    <a:pt x="49" y="47"/>
                  </a:cubicBezTo>
                  <a:cubicBezTo>
                    <a:pt x="49" y="34"/>
                    <a:pt x="39" y="26"/>
                    <a:pt x="24" y="26"/>
                  </a:cubicBezTo>
                  <a:close/>
                </a:path>
              </a:pathLst>
            </a:custGeom>
            <a:solidFill>
              <a:srgbClr val="FEFEFE"/>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18" name="Freeform 17"/>
            <p:cNvSpPr>
              <a:spLocks/>
            </p:cNvSpPr>
            <p:nvPr/>
          </p:nvSpPr>
          <p:spPr bwMode="auto">
            <a:xfrm>
              <a:off x="394970" y="402590"/>
              <a:ext cx="45085" cy="62230"/>
            </a:xfrm>
            <a:custGeom>
              <a:avLst/>
              <a:gdLst>
                <a:gd name="T0" fmla="*/ 35 w 50"/>
                <a:gd name="T1" fmla="*/ 29 h 71"/>
                <a:gd name="T2" fmla="*/ 35 w 50"/>
                <a:gd name="T3" fmla="*/ 29 h 71"/>
                <a:gd name="T4" fmla="*/ 47 w 50"/>
                <a:gd name="T5" fmla="*/ 14 h 71"/>
                <a:gd name="T6" fmla="*/ 23 w 50"/>
                <a:gd name="T7" fmla="*/ 0 h 71"/>
                <a:gd name="T8" fmla="*/ 6 w 50"/>
                <a:gd name="T9" fmla="*/ 3 h 71"/>
                <a:gd name="T10" fmla="*/ 3 w 50"/>
                <a:gd name="T11" fmla="*/ 6 h 71"/>
                <a:gd name="T12" fmla="*/ 3 w 50"/>
                <a:gd name="T13" fmla="*/ 15 h 71"/>
                <a:gd name="T14" fmla="*/ 8 w 50"/>
                <a:gd name="T15" fmla="*/ 15 h 71"/>
                <a:gd name="T16" fmla="*/ 9 w 50"/>
                <a:gd name="T17" fmla="*/ 14 h 71"/>
                <a:gd name="T18" fmla="*/ 21 w 50"/>
                <a:gd name="T19" fmla="*/ 7 h 71"/>
                <a:gd name="T20" fmla="*/ 32 w 50"/>
                <a:gd name="T21" fmla="*/ 16 h 71"/>
                <a:gd name="T22" fmla="*/ 18 w 50"/>
                <a:gd name="T23" fmla="*/ 29 h 71"/>
                <a:gd name="T24" fmla="*/ 18 w 50"/>
                <a:gd name="T25" fmla="*/ 30 h 71"/>
                <a:gd name="T26" fmla="*/ 18 w 50"/>
                <a:gd name="T27" fmla="*/ 35 h 71"/>
                <a:gd name="T28" fmla="*/ 20 w 50"/>
                <a:gd name="T29" fmla="*/ 35 h 71"/>
                <a:gd name="T30" fmla="*/ 35 w 50"/>
                <a:gd name="T31" fmla="*/ 50 h 71"/>
                <a:gd name="T32" fmla="*/ 19 w 50"/>
                <a:gd name="T33" fmla="*/ 63 h 71"/>
                <a:gd name="T34" fmla="*/ 6 w 50"/>
                <a:gd name="T35" fmla="*/ 54 h 71"/>
                <a:gd name="T36" fmla="*/ 6 w 50"/>
                <a:gd name="T37" fmla="*/ 54 h 71"/>
                <a:gd name="T38" fmla="*/ 0 w 50"/>
                <a:gd name="T39" fmla="*/ 54 h 71"/>
                <a:gd name="T40" fmla="*/ 0 w 50"/>
                <a:gd name="T41" fmla="*/ 65 h 71"/>
                <a:gd name="T42" fmla="*/ 3 w 50"/>
                <a:gd name="T43" fmla="*/ 68 h 71"/>
                <a:gd name="T44" fmla="*/ 18 w 50"/>
                <a:gd name="T45" fmla="*/ 71 h 71"/>
                <a:gd name="T46" fmla="*/ 50 w 50"/>
                <a:gd name="T47" fmla="*/ 47 h 71"/>
                <a:gd name="T48" fmla="*/ 35 w 50"/>
                <a:gd name="T49" fmla="*/ 2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71">
                  <a:moveTo>
                    <a:pt x="35" y="29"/>
                  </a:moveTo>
                  <a:lnTo>
                    <a:pt x="35" y="29"/>
                  </a:lnTo>
                  <a:cubicBezTo>
                    <a:pt x="41" y="26"/>
                    <a:pt x="47" y="21"/>
                    <a:pt x="47" y="14"/>
                  </a:cubicBezTo>
                  <a:cubicBezTo>
                    <a:pt x="47" y="12"/>
                    <a:pt x="46" y="0"/>
                    <a:pt x="23" y="0"/>
                  </a:cubicBezTo>
                  <a:cubicBezTo>
                    <a:pt x="17" y="0"/>
                    <a:pt x="11" y="1"/>
                    <a:pt x="6" y="3"/>
                  </a:cubicBezTo>
                  <a:cubicBezTo>
                    <a:pt x="4" y="4"/>
                    <a:pt x="3" y="4"/>
                    <a:pt x="3" y="6"/>
                  </a:cubicBezTo>
                  <a:lnTo>
                    <a:pt x="3" y="15"/>
                  </a:lnTo>
                  <a:lnTo>
                    <a:pt x="8" y="15"/>
                  </a:lnTo>
                  <a:lnTo>
                    <a:pt x="9" y="14"/>
                  </a:lnTo>
                  <a:cubicBezTo>
                    <a:pt x="9" y="10"/>
                    <a:pt x="14" y="7"/>
                    <a:pt x="21" y="7"/>
                  </a:cubicBezTo>
                  <a:cubicBezTo>
                    <a:pt x="29" y="7"/>
                    <a:pt x="32" y="12"/>
                    <a:pt x="32" y="16"/>
                  </a:cubicBezTo>
                  <a:cubicBezTo>
                    <a:pt x="32" y="25"/>
                    <a:pt x="23" y="29"/>
                    <a:pt x="18" y="29"/>
                  </a:cubicBezTo>
                  <a:cubicBezTo>
                    <a:pt x="18" y="30"/>
                    <a:pt x="18" y="30"/>
                    <a:pt x="18" y="30"/>
                  </a:cubicBezTo>
                  <a:lnTo>
                    <a:pt x="18" y="35"/>
                  </a:lnTo>
                  <a:cubicBezTo>
                    <a:pt x="19" y="35"/>
                    <a:pt x="19" y="35"/>
                    <a:pt x="20" y="35"/>
                  </a:cubicBezTo>
                  <a:cubicBezTo>
                    <a:pt x="20" y="35"/>
                    <a:pt x="35" y="37"/>
                    <a:pt x="35" y="50"/>
                  </a:cubicBezTo>
                  <a:cubicBezTo>
                    <a:pt x="35" y="58"/>
                    <a:pt x="28" y="63"/>
                    <a:pt x="19" y="63"/>
                  </a:cubicBezTo>
                  <a:cubicBezTo>
                    <a:pt x="11" y="63"/>
                    <a:pt x="6" y="60"/>
                    <a:pt x="6" y="54"/>
                  </a:cubicBezTo>
                  <a:lnTo>
                    <a:pt x="6" y="54"/>
                  </a:lnTo>
                  <a:lnTo>
                    <a:pt x="0" y="54"/>
                  </a:lnTo>
                  <a:lnTo>
                    <a:pt x="0" y="65"/>
                  </a:lnTo>
                  <a:cubicBezTo>
                    <a:pt x="0" y="66"/>
                    <a:pt x="1" y="67"/>
                    <a:pt x="3" y="68"/>
                  </a:cubicBezTo>
                  <a:cubicBezTo>
                    <a:pt x="5" y="70"/>
                    <a:pt x="11" y="71"/>
                    <a:pt x="18" y="71"/>
                  </a:cubicBezTo>
                  <a:cubicBezTo>
                    <a:pt x="36" y="71"/>
                    <a:pt x="50" y="61"/>
                    <a:pt x="50" y="47"/>
                  </a:cubicBezTo>
                  <a:cubicBezTo>
                    <a:pt x="50" y="36"/>
                    <a:pt x="40" y="31"/>
                    <a:pt x="35" y="29"/>
                  </a:cubicBezTo>
                  <a:close/>
                </a:path>
              </a:pathLst>
            </a:custGeom>
            <a:solidFill>
              <a:srgbClr val="FEFEFE"/>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19" name="Freeform 18"/>
            <p:cNvSpPr>
              <a:spLocks/>
            </p:cNvSpPr>
            <p:nvPr/>
          </p:nvSpPr>
          <p:spPr bwMode="auto">
            <a:xfrm>
              <a:off x="681355" y="226060"/>
              <a:ext cx="211455" cy="159385"/>
            </a:xfrm>
            <a:custGeom>
              <a:avLst/>
              <a:gdLst>
                <a:gd name="T0" fmla="*/ 155 w 234"/>
                <a:gd name="T1" fmla="*/ 182 h 182"/>
                <a:gd name="T2" fmla="*/ 155 w 234"/>
                <a:gd name="T3" fmla="*/ 182 h 182"/>
                <a:gd name="T4" fmla="*/ 155 w 234"/>
                <a:gd name="T5" fmla="*/ 173 h 182"/>
                <a:gd name="T6" fmla="*/ 178 w 234"/>
                <a:gd name="T7" fmla="*/ 141 h 182"/>
                <a:gd name="T8" fmla="*/ 177 w 234"/>
                <a:gd name="T9" fmla="*/ 32 h 182"/>
                <a:gd name="T10" fmla="*/ 176 w 234"/>
                <a:gd name="T11" fmla="*/ 32 h 182"/>
                <a:gd name="T12" fmla="*/ 112 w 234"/>
                <a:gd name="T13" fmla="*/ 180 h 182"/>
                <a:gd name="T14" fmla="*/ 105 w 234"/>
                <a:gd name="T15" fmla="*/ 180 h 182"/>
                <a:gd name="T16" fmla="*/ 46 w 234"/>
                <a:gd name="T17" fmla="*/ 35 h 182"/>
                <a:gd name="T18" fmla="*/ 45 w 234"/>
                <a:gd name="T19" fmla="*/ 35 h 182"/>
                <a:gd name="T20" fmla="*/ 41 w 234"/>
                <a:gd name="T21" fmla="*/ 110 h 182"/>
                <a:gd name="T22" fmla="*/ 41 w 234"/>
                <a:gd name="T23" fmla="*/ 156 h 182"/>
                <a:gd name="T24" fmla="*/ 66 w 234"/>
                <a:gd name="T25" fmla="*/ 172 h 182"/>
                <a:gd name="T26" fmla="*/ 66 w 234"/>
                <a:gd name="T27" fmla="*/ 182 h 182"/>
                <a:gd name="T28" fmla="*/ 0 w 234"/>
                <a:gd name="T29" fmla="*/ 182 h 182"/>
                <a:gd name="T30" fmla="*/ 0 w 234"/>
                <a:gd name="T31" fmla="*/ 172 h 182"/>
                <a:gd name="T32" fmla="*/ 23 w 234"/>
                <a:gd name="T33" fmla="*/ 156 h 182"/>
                <a:gd name="T34" fmla="*/ 28 w 234"/>
                <a:gd name="T35" fmla="*/ 104 h 182"/>
                <a:gd name="T36" fmla="*/ 33 w 234"/>
                <a:gd name="T37" fmla="*/ 48 h 182"/>
                <a:gd name="T38" fmla="*/ 9 w 234"/>
                <a:gd name="T39" fmla="*/ 9 h 182"/>
                <a:gd name="T40" fmla="*/ 9 w 234"/>
                <a:gd name="T41" fmla="*/ 0 h 182"/>
                <a:gd name="T42" fmla="*/ 62 w 234"/>
                <a:gd name="T43" fmla="*/ 0 h 182"/>
                <a:gd name="T44" fmla="*/ 120 w 234"/>
                <a:gd name="T45" fmla="*/ 129 h 182"/>
                <a:gd name="T46" fmla="*/ 178 w 234"/>
                <a:gd name="T47" fmla="*/ 0 h 182"/>
                <a:gd name="T48" fmla="*/ 231 w 234"/>
                <a:gd name="T49" fmla="*/ 0 h 182"/>
                <a:gd name="T50" fmla="*/ 231 w 234"/>
                <a:gd name="T51" fmla="*/ 9 h 182"/>
                <a:gd name="T52" fmla="*/ 207 w 234"/>
                <a:gd name="T53" fmla="*/ 38 h 182"/>
                <a:gd name="T54" fmla="*/ 210 w 234"/>
                <a:gd name="T55" fmla="*/ 141 h 182"/>
                <a:gd name="T56" fmla="*/ 234 w 234"/>
                <a:gd name="T57" fmla="*/ 173 h 182"/>
                <a:gd name="T58" fmla="*/ 234 w 234"/>
                <a:gd name="T59" fmla="*/ 182 h 182"/>
                <a:gd name="T60" fmla="*/ 155 w 234"/>
                <a:gd name="T61" fmla="*/ 182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4" h="182">
                  <a:moveTo>
                    <a:pt x="155" y="182"/>
                  </a:moveTo>
                  <a:lnTo>
                    <a:pt x="155" y="182"/>
                  </a:lnTo>
                  <a:lnTo>
                    <a:pt x="155" y="173"/>
                  </a:lnTo>
                  <a:cubicBezTo>
                    <a:pt x="176" y="171"/>
                    <a:pt x="178" y="169"/>
                    <a:pt x="178" y="141"/>
                  </a:cubicBezTo>
                  <a:lnTo>
                    <a:pt x="177" y="32"/>
                  </a:lnTo>
                  <a:lnTo>
                    <a:pt x="176" y="32"/>
                  </a:lnTo>
                  <a:lnTo>
                    <a:pt x="112" y="180"/>
                  </a:lnTo>
                  <a:lnTo>
                    <a:pt x="105" y="180"/>
                  </a:lnTo>
                  <a:lnTo>
                    <a:pt x="46" y="35"/>
                  </a:lnTo>
                  <a:lnTo>
                    <a:pt x="45" y="35"/>
                  </a:lnTo>
                  <a:lnTo>
                    <a:pt x="41" y="110"/>
                  </a:lnTo>
                  <a:cubicBezTo>
                    <a:pt x="40" y="133"/>
                    <a:pt x="40" y="146"/>
                    <a:pt x="41" y="156"/>
                  </a:cubicBezTo>
                  <a:cubicBezTo>
                    <a:pt x="42" y="169"/>
                    <a:pt x="47" y="171"/>
                    <a:pt x="66" y="172"/>
                  </a:cubicBezTo>
                  <a:lnTo>
                    <a:pt x="66" y="182"/>
                  </a:lnTo>
                  <a:lnTo>
                    <a:pt x="0" y="182"/>
                  </a:lnTo>
                  <a:lnTo>
                    <a:pt x="0" y="172"/>
                  </a:lnTo>
                  <a:cubicBezTo>
                    <a:pt x="16" y="171"/>
                    <a:pt x="21" y="167"/>
                    <a:pt x="23" y="156"/>
                  </a:cubicBezTo>
                  <a:cubicBezTo>
                    <a:pt x="25" y="147"/>
                    <a:pt x="26" y="133"/>
                    <a:pt x="28" y="104"/>
                  </a:cubicBezTo>
                  <a:lnTo>
                    <a:pt x="33" y="48"/>
                  </a:lnTo>
                  <a:cubicBezTo>
                    <a:pt x="35" y="14"/>
                    <a:pt x="33" y="11"/>
                    <a:pt x="9" y="9"/>
                  </a:cubicBezTo>
                  <a:lnTo>
                    <a:pt x="9" y="0"/>
                  </a:lnTo>
                  <a:lnTo>
                    <a:pt x="62" y="0"/>
                  </a:lnTo>
                  <a:lnTo>
                    <a:pt x="120" y="129"/>
                  </a:lnTo>
                  <a:lnTo>
                    <a:pt x="178" y="0"/>
                  </a:lnTo>
                  <a:lnTo>
                    <a:pt x="231" y="0"/>
                  </a:lnTo>
                  <a:lnTo>
                    <a:pt x="231" y="9"/>
                  </a:lnTo>
                  <a:cubicBezTo>
                    <a:pt x="208" y="11"/>
                    <a:pt x="207" y="13"/>
                    <a:pt x="207" y="38"/>
                  </a:cubicBezTo>
                  <a:lnTo>
                    <a:pt x="210" y="141"/>
                  </a:lnTo>
                  <a:cubicBezTo>
                    <a:pt x="211" y="169"/>
                    <a:pt x="212" y="171"/>
                    <a:pt x="234" y="173"/>
                  </a:cubicBezTo>
                  <a:lnTo>
                    <a:pt x="234" y="182"/>
                  </a:lnTo>
                  <a:lnTo>
                    <a:pt x="155" y="182"/>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20" name="Freeform 19"/>
            <p:cNvSpPr>
              <a:spLocks noEditPoints="1"/>
            </p:cNvSpPr>
            <p:nvPr/>
          </p:nvSpPr>
          <p:spPr bwMode="auto">
            <a:xfrm>
              <a:off x="906780" y="266065"/>
              <a:ext cx="137160" cy="119380"/>
            </a:xfrm>
            <a:custGeom>
              <a:avLst/>
              <a:gdLst>
                <a:gd name="T0" fmla="*/ 84 w 152"/>
                <a:gd name="T1" fmla="*/ 136 h 136"/>
                <a:gd name="T2" fmla="*/ 84 w 152"/>
                <a:gd name="T3" fmla="*/ 136 h 136"/>
                <a:gd name="T4" fmla="*/ 84 w 152"/>
                <a:gd name="T5" fmla="*/ 127 h 136"/>
                <a:gd name="T6" fmla="*/ 90 w 152"/>
                <a:gd name="T7" fmla="*/ 126 h 136"/>
                <a:gd name="T8" fmla="*/ 95 w 152"/>
                <a:gd name="T9" fmla="*/ 113 h 136"/>
                <a:gd name="T10" fmla="*/ 89 w 152"/>
                <a:gd name="T11" fmla="*/ 95 h 136"/>
                <a:gd name="T12" fmla="*/ 44 w 152"/>
                <a:gd name="T13" fmla="*/ 95 h 136"/>
                <a:gd name="T14" fmla="*/ 38 w 152"/>
                <a:gd name="T15" fmla="*/ 113 h 136"/>
                <a:gd name="T16" fmla="*/ 45 w 152"/>
                <a:gd name="T17" fmla="*/ 126 h 136"/>
                <a:gd name="T18" fmla="*/ 52 w 152"/>
                <a:gd name="T19" fmla="*/ 127 h 136"/>
                <a:gd name="T20" fmla="*/ 52 w 152"/>
                <a:gd name="T21" fmla="*/ 136 h 136"/>
                <a:gd name="T22" fmla="*/ 0 w 152"/>
                <a:gd name="T23" fmla="*/ 136 h 136"/>
                <a:gd name="T24" fmla="*/ 0 w 152"/>
                <a:gd name="T25" fmla="*/ 127 h 136"/>
                <a:gd name="T26" fmla="*/ 26 w 152"/>
                <a:gd name="T27" fmla="*/ 105 h 136"/>
                <a:gd name="T28" fmla="*/ 69 w 152"/>
                <a:gd name="T29" fmla="*/ 3 h 136"/>
                <a:gd name="T30" fmla="*/ 83 w 152"/>
                <a:gd name="T31" fmla="*/ 0 h 136"/>
                <a:gd name="T32" fmla="*/ 128 w 152"/>
                <a:gd name="T33" fmla="*/ 109 h 136"/>
                <a:gd name="T34" fmla="*/ 152 w 152"/>
                <a:gd name="T35" fmla="*/ 127 h 136"/>
                <a:gd name="T36" fmla="*/ 152 w 152"/>
                <a:gd name="T37" fmla="*/ 136 h 136"/>
                <a:gd name="T38" fmla="*/ 84 w 152"/>
                <a:gd name="T39" fmla="*/ 136 h 136"/>
                <a:gd name="T40" fmla="*/ 67 w 152"/>
                <a:gd name="T41" fmla="*/ 36 h 136"/>
                <a:gd name="T42" fmla="*/ 67 w 152"/>
                <a:gd name="T43" fmla="*/ 36 h 136"/>
                <a:gd name="T44" fmla="*/ 66 w 152"/>
                <a:gd name="T45" fmla="*/ 36 h 136"/>
                <a:gd name="T46" fmla="*/ 48 w 152"/>
                <a:gd name="T47" fmla="*/ 83 h 136"/>
                <a:gd name="T48" fmla="*/ 84 w 152"/>
                <a:gd name="T49" fmla="*/ 83 h 136"/>
                <a:gd name="T50" fmla="*/ 67 w 152"/>
                <a:gd name="T51" fmla="*/ 3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2" h="136">
                  <a:moveTo>
                    <a:pt x="84" y="136"/>
                  </a:moveTo>
                  <a:lnTo>
                    <a:pt x="84" y="136"/>
                  </a:lnTo>
                  <a:lnTo>
                    <a:pt x="84" y="127"/>
                  </a:lnTo>
                  <a:lnTo>
                    <a:pt x="90" y="126"/>
                  </a:lnTo>
                  <a:cubicBezTo>
                    <a:pt x="97" y="125"/>
                    <a:pt x="99" y="123"/>
                    <a:pt x="95" y="113"/>
                  </a:cubicBezTo>
                  <a:lnTo>
                    <a:pt x="89" y="95"/>
                  </a:lnTo>
                  <a:lnTo>
                    <a:pt x="44" y="95"/>
                  </a:lnTo>
                  <a:cubicBezTo>
                    <a:pt x="42" y="100"/>
                    <a:pt x="40" y="106"/>
                    <a:pt x="38" y="113"/>
                  </a:cubicBezTo>
                  <a:cubicBezTo>
                    <a:pt x="35" y="123"/>
                    <a:pt x="38" y="125"/>
                    <a:pt x="45" y="126"/>
                  </a:cubicBezTo>
                  <a:lnTo>
                    <a:pt x="52" y="127"/>
                  </a:lnTo>
                  <a:lnTo>
                    <a:pt x="52" y="136"/>
                  </a:lnTo>
                  <a:lnTo>
                    <a:pt x="0" y="136"/>
                  </a:lnTo>
                  <a:lnTo>
                    <a:pt x="0" y="127"/>
                  </a:lnTo>
                  <a:cubicBezTo>
                    <a:pt x="13" y="125"/>
                    <a:pt x="18" y="123"/>
                    <a:pt x="26" y="105"/>
                  </a:cubicBezTo>
                  <a:lnTo>
                    <a:pt x="69" y="3"/>
                  </a:lnTo>
                  <a:lnTo>
                    <a:pt x="83" y="0"/>
                  </a:lnTo>
                  <a:lnTo>
                    <a:pt x="128" y="109"/>
                  </a:lnTo>
                  <a:cubicBezTo>
                    <a:pt x="134" y="123"/>
                    <a:pt x="139" y="126"/>
                    <a:pt x="152" y="127"/>
                  </a:cubicBezTo>
                  <a:lnTo>
                    <a:pt x="152" y="136"/>
                  </a:lnTo>
                  <a:lnTo>
                    <a:pt x="84" y="136"/>
                  </a:lnTo>
                  <a:close/>
                  <a:moveTo>
                    <a:pt x="67" y="36"/>
                  </a:moveTo>
                  <a:lnTo>
                    <a:pt x="67" y="36"/>
                  </a:lnTo>
                  <a:lnTo>
                    <a:pt x="66" y="36"/>
                  </a:lnTo>
                  <a:lnTo>
                    <a:pt x="48" y="83"/>
                  </a:lnTo>
                  <a:lnTo>
                    <a:pt x="84" y="83"/>
                  </a:lnTo>
                  <a:lnTo>
                    <a:pt x="67" y="36"/>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21" name="Freeform 20"/>
            <p:cNvSpPr>
              <a:spLocks/>
            </p:cNvSpPr>
            <p:nvPr/>
          </p:nvSpPr>
          <p:spPr bwMode="auto">
            <a:xfrm>
              <a:off x="1056640" y="269875"/>
              <a:ext cx="139065" cy="116205"/>
            </a:xfrm>
            <a:custGeom>
              <a:avLst/>
              <a:gdLst>
                <a:gd name="T0" fmla="*/ 154 w 154"/>
                <a:gd name="T1" fmla="*/ 9 h 133"/>
                <a:gd name="T2" fmla="*/ 154 w 154"/>
                <a:gd name="T3" fmla="*/ 9 h 133"/>
                <a:gd name="T4" fmla="*/ 135 w 154"/>
                <a:gd name="T5" fmla="*/ 21 h 133"/>
                <a:gd name="T6" fmla="*/ 133 w 154"/>
                <a:gd name="T7" fmla="*/ 56 h 133"/>
                <a:gd name="T8" fmla="*/ 133 w 154"/>
                <a:gd name="T9" fmla="*/ 133 h 133"/>
                <a:gd name="T10" fmla="*/ 120 w 154"/>
                <a:gd name="T11" fmla="*/ 133 h 133"/>
                <a:gd name="T12" fmla="*/ 36 w 154"/>
                <a:gd name="T13" fmla="*/ 33 h 133"/>
                <a:gd name="T14" fmla="*/ 35 w 154"/>
                <a:gd name="T15" fmla="*/ 33 h 133"/>
                <a:gd name="T16" fmla="*/ 35 w 154"/>
                <a:gd name="T17" fmla="*/ 75 h 133"/>
                <a:gd name="T18" fmla="*/ 37 w 154"/>
                <a:gd name="T19" fmla="*/ 110 h 133"/>
                <a:gd name="T20" fmla="*/ 59 w 154"/>
                <a:gd name="T21" fmla="*/ 123 h 133"/>
                <a:gd name="T22" fmla="*/ 59 w 154"/>
                <a:gd name="T23" fmla="*/ 132 h 133"/>
                <a:gd name="T24" fmla="*/ 3 w 154"/>
                <a:gd name="T25" fmla="*/ 132 h 133"/>
                <a:gd name="T26" fmla="*/ 3 w 154"/>
                <a:gd name="T27" fmla="*/ 123 h 133"/>
                <a:gd name="T28" fmla="*/ 22 w 154"/>
                <a:gd name="T29" fmla="*/ 111 h 133"/>
                <a:gd name="T30" fmla="*/ 24 w 154"/>
                <a:gd name="T31" fmla="*/ 75 h 133"/>
                <a:gd name="T32" fmla="*/ 24 w 154"/>
                <a:gd name="T33" fmla="*/ 37 h 133"/>
                <a:gd name="T34" fmla="*/ 0 w 154"/>
                <a:gd name="T35" fmla="*/ 9 h 133"/>
                <a:gd name="T36" fmla="*/ 0 w 154"/>
                <a:gd name="T37" fmla="*/ 0 h 133"/>
                <a:gd name="T38" fmla="*/ 46 w 154"/>
                <a:gd name="T39" fmla="*/ 0 h 133"/>
                <a:gd name="T40" fmla="*/ 121 w 154"/>
                <a:gd name="T41" fmla="*/ 86 h 133"/>
                <a:gd name="T42" fmla="*/ 122 w 154"/>
                <a:gd name="T43" fmla="*/ 86 h 133"/>
                <a:gd name="T44" fmla="*/ 122 w 154"/>
                <a:gd name="T45" fmla="*/ 57 h 133"/>
                <a:gd name="T46" fmla="*/ 120 w 154"/>
                <a:gd name="T47" fmla="*/ 21 h 133"/>
                <a:gd name="T48" fmla="*/ 98 w 154"/>
                <a:gd name="T49" fmla="*/ 9 h 133"/>
                <a:gd name="T50" fmla="*/ 98 w 154"/>
                <a:gd name="T51" fmla="*/ 0 h 133"/>
                <a:gd name="T52" fmla="*/ 154 w 154"/>
                <a:gd name="T53" fmla="*/ 0 h 133"/>
                <a:gd name="T54" fmla="*/ 154 w 154"/>
                <a:gd name="T55" fmla="*/ 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4" h="133">
                  <a:moveTo>
                    <a:pt x="154" y="9"/>
                  </a:moveTo>
                  <a:lnTo>
                    <a:pt x="154" y="9"/>
                  </a:lnTo>
                  <a:cubicBezTo>
                    <a:pt x="142" y="9"/>
                    <a:pt x="136" y="12"/>
                    <a:pt x="135" y="21"/>
                  </a:cubicBezTo>
                  <a:cubicBezTo>
                    <a:pt x="134" y="28"/>
                    <a:pt x="133" y="38"/>
                    <a:pt x="133" y="56"/>
                  </a:cubicBezTo>
                  <a:lnTo>
                    <a:pt x="133" y="133"/>
                  </a:lnTo>
                  <a:lnTo>
                    <a:pt x="120" y="133"/>
                  </a:lnTo>
                  <a:lnTo>
                    <a:pt x="36" y="33"/>
                  </a:lnTo>
                  <a:lnTo>
                    <a:pt x="35" y="33"/>
                  </a:lnTo>
                  <a:lnTo>
                    <a:pt x="35" y="75"/>
                  </a:lnTo>
                  <a:cubicBezTo>
                    <a:pt x="35" y="95"/>
                    <a:pt x="36" y="104"/>
                    <a:pt x="37" y="110"/>
                  </a:cubicBezTo>
                  <a:cubicBezTo>
                    <a:pt x="38" y="119"/>
                    <a:pt x="44" y="122"/>
                    <a:pt x="59" y="123"/>
                  </a:cubicBezTo>
                  <a:lnTo>
                    <a:pt x="59" y="132"/>
                  </a:lnTo>
                  <a:lnTo>
                    <a:pt x="3" y="132"/>
                  </a:lnTo>
                  <a:lnTo>
                    <a:pt x="3" y="123"/>
                  </a:lnTo>
                  <a:cubicBezTo>
                    <a:pt x="15" y="122"/>
                    <a:pt x="21" y="119"/>
                    <a:pt x="22" y="111"/>
                  </a:cubicBezTo>
                  <a:cubicBezTo>
                    <a:pt x="23" y="104"/>
                    <a:pt x="24" y="95"/>
                    <a:pt x="24" y="75"/>
                  </a:cubicBezTo>
                  <a:lnTo>
                    <a:pt x="24" y="37"/>
                  </a:lnTo>
                  <a:cubicBezTo>
                    <a:pt x="24" y="14"/>
                    <a:pt x="19" y="10"/>
                    <a:pt x="0" y="9"/>
                  </a:cubicBezTo>
                  <a:lnTo>
                    <a:pt x="0" y="0"/>
                  </a:lnTo>
                  <a:lnTo>
                    <a:pt x="46" y="0"/>
                  </a:lnTo>
                  <a:lnTo>
                    <a:pt x="121" y="86"/>
                  </a:lnTo>
                  <a:lnTo>
                    <a:pt x="122" y="86"/>
                  </a:lnTo>
                  <a:lnTo>
                    <a:pt x="122" y="57"/>
                  </a:lnTo>
                  <a:cubicBezTo>
                    <a:pt x="122" y="38"/>
                    <a:pt x="121" y="28"/>
                    <a:pt x="120" y="21"/>
                  </a:cubicBezTo>
                  <a:cubicBezTo>
                    <a:pt x="119" y="12"/>
                    <a:pt x="114" y="10"/>
                    <a:pt x="98" y="9"/>
                  </a:cubicBezTo>
                  <a:lnTo>
                    <a:pt x="98" y="0"/>
                  </a:lnTo>
                  <a:lnTo>
                    <a:pt x="154" y="0"/>
                  </a:lnTo>
                  <a:lnTo>
                    <a:pt x="154" y="9"/>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22" name="Freeform 21"/>
            <p:cNvSpPr>
              <a:spLocks/>
            </p:cNvSpPr>
            <p:nvPr/>
          </p:nvSpPr>
          <p:spPr bwMode="auto">
            <a:xfrm>
              <a:off x="1218565" y="269875"/>
              <a:ext cx="143510" cy="115570"/>
            </a:xfrm>
            <a:custGeom>
              <a:avLst/>
              <a:gdLst>
                <a:gd name="T0" fmla="*/ 91 w 159"/>
                <a:gd name="T1" fmla="*/ 132 h 132"/>
                <a:gd name="T2" fmla="*/ 91 w 159"/>
                <a:gd name="T3" fmla="*/ 132 h 132"/>
                <a:gd name="T4" fmla="*/ 91 w 159"/>
                <a:gd name="T5" fmla="*/ 123 h 132"/>
                <a:gd name="T6" fmla="*/ 109 w 159"/>
                <a:gd name="T7" fmla="*/ 100 h 132"/>
                <a:gd name="T8" fmla="*/ 109 w 159"/>
                <a:gd name="T9" fmla="*/ 68 h 132"/>
                <a:gd name="T10" fmla="*/ 52 w 159"/>
                <a:gd name="T11" fmla="*/ 68 h 132"/>
                <a:gd name="T12" fmla="*/ 52 w 159"/>
                <a:gd name="T13" fmla="*/ 100 h 132"/>
                <a:gd name="T14" fmla="*/ 69 w 159"/>
                <a:gd name="T15" fmla="*/ 123 h 132"/>
                <a:gd name="T16" fmla="*/ 69 w 159"/>
                <a:gd name="T17" fmla="*/ 132 h 132"/>
                <a:gd name="T18" fmla="*/ 1 w 159"/>
                <a:gd name="T19" fmla="*/ 132 h 132"/>
                <a:gd name="T20" fmla="*/ 1 w 159"/>
                <a:gd name="T21" fmla="*/ 123 h 132"/>
                <a:gd name="T22" fmla="*/ 21 w 159"/>
                <a:gd name="T23" fmla="*/ 100 h 132"/>
                <a:gd name="T24" fmla="*/ 21 w 159"/>
                <a:gd name="T25" fmla="*/ 32 h 132"/>
                <a:gd name="T26" fmla="*/ 0 w 159"/>
                <a:gd name="T27" fmla="*/ 9 h 132"/>
                <a:gd name="T28" fmla="*/ 0 w 159"/>
                <a:gd name="T29" fmla="*/ 0 h 132"/>
                <a:gd name="T30" fmla="*/ 69 w 159"/>
                <a:gd name="T31" fmla="*/ 0 h 132"/>
                <a:gd name="T32" fmla="*/ 69 w 159"/>
                <a:gd name="T33" fmla="*/ 9 h 132"/>
                <a:gd name="T34" fmla="*/ 52 w 159"/>
                <a:gd name="T35" fmla="*/ 32 h 132"/>
                <a:gd name="T36" fmla="*/ 52 w 159"/>
                <a:gd name="T37" fmla="*/ 56 h 132"/>
                <a:gd name="T38" fmla="*/ 109 w 159"/>
                <a:gd name="T39" fmla="*/ 56 h 132"/>
                <a:gd name="T40" fmla="*/ 109 w 159"/>
                <a:gd name="T41" fmla="*/ 32 h 132"/>
                <a:gd name="T42" fmla="*/ 91 w 159"/>
                <a:gd name="T43" fmla="*/ 9 h 132"/>
                <a:gd name="T44" fmla="*/ 91 w 159"/>
                <a:gd name="T45" fmla="*/ 0 h 132"/>
                <a:gd name="T46" fmla="*/ 159 w 159"/>
                <a:gd name="T47" fmla="*/ 0 h 132"/>
                <a:gd name="T48" fmla="*/ 159 w 159"/>
                <a:gd name="T49" fmla="*/ 8 h 132"/>
                <a:gd name="T50" fmla="*/ 140 w 159"/>
                <a:gd name="T51" fmla="*/ 32 h 132"/>
                <a:gd name="T52" fmla="*/ 140 w 159"/>
                <a:gd name="T53" fmla="*/ 100 h 132"/>
                <a:gd name="T54" fmla="*/ 159 w 159"/>
                <a:gd name="T55" fmla="*/ 123 h 132"/>
                <a:gd name="T56" fmla="*/ 159 w 159"/>
                <a:gd name="T57" fmla="*/ 132 h 132"/>
                <a:gd name="T58" fmla="*/ 91 w 159"/>
                <a:gd name="T59"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9" h="132">
                  <a:moveTo>
                    <a:pt x="91" y="132"/>
                  </a:moveTo>
                  <a:lnTo>
                    <a:pt x="91" y="132"/>
                  </a:lnTo>
                  <a:lnTo>
                    <a:pt x="91" y="123"/>
                  </a:lnTo>
                  <a:cubicBezTo>
                    <a:pt x="107" y="121"/>
                    <a:pt x="109" y="120"/>
                    <a:pt x="109" y="100"/>
                  </a:cubicBezTo>
                  <a:lnTo>
                    <a:pt x="109" y="68"/>
                  </a:lnTo>
                  <a:lnTo>
                    <a:pt x="52" y="68"/>
                  </a:lnTo>
                  <a:lnTo>
                    <a:pt x="52" y="100"/>
                  </a:lnTo>
                  <a:cubicBezTo>
                    <a:pt x="52" y="120"/>
                    <a:pt x="53" y="121"/>
                    <a:pt x="69" y="123"/>
                  </a:cubicBezTo>
                  <a:lnTo>
                    <a:pt x="69" y="132"/>
                  </a:lnTo>
                  <a:lnTo>
                    <a:pt x="1" y="132"/>
                  </a:lnTo>
                  <a:lnTo>
                    <a:pt x="1" y="123"/>
                  </a:lnTo>
                  <a:cubicBezTo>
                    <a:pt x="19" y="122"/>
                    <a:pt x="21" y="120"/>
                    <a:pt x="21" y="100"/>
                  </a:cubicBezTo>
                  <a:lnTo>
                    <a:pt x="21" y="32"/>
                  </a:lnTo>
                  <a:cubicBezTo>
                    <a:pt x="21" y="12"/>
                    <a:pt x="19" y="10"/>
                    <a:pt x="0" y="9"/>
                  </a:cubicBezTo>
                  <a:lnTo>
                    <a:pt x="0" y="0"/>
                  </a:lnTo>
                  <a:lnTo>
                    <a:pt x="69" y="0"/>
                  </a:lnTo>
                  <a:lnTo>
                    <a:pt x="69" y="9"/>
                  </a:lnTo>
                  <a:cubicBezTo>
                    <a:pt x="53" y="10"/>
                    <a:pt x="52" y="12"/>
                    <a:pt x="52" y="32"/>
                  </a:cubicBezTo>
                  <a:lnTo>
                    <a:pt x="52" y="56"/>
                  </a:lnTo>
                  <a:lnTo>
                    <a:pt x="109" y="56"/>
                  </a:lnTo>
                  <a:lnTo>
                    <a:pt x="109" y="32"/>
                  </a:lnTo>
                  <a:cubicBezTo>
                    <a:pt x="109" y="12"/>
                    <a:pt x="107" y="10"/>
                    <a:pt x="91" y="9"/>
                  </a:cubicBezTo>
                  <a:lnTo>
                    <a:pt x="91" y="0"/>
                  </a:lnTo>
                  <a:lnTo>
                    <a:pt x="159" y="0"/>
                  </a:lnTo>
                  <a:lnTo>
                    <a:pt x="159" y="8"/>
                  </a:lnTo>
                  <a:cubicBezTo>
                    <a:pt x="142" y="10"/>
                    <a:pt x="140" y="12"/>
                    <a:pt x="140" y="32"/>
                  </a:cubicBezTo>
                  <a:lnTo>
                    <a:pt x="140" y="100"/>
                  </a:lnTo>
                  <a:cubicBezTo>
                    <a:pt x="140" y="120"/>
                    <a:pt x="142" y="121"/>
                    <a:pt x="159" y="123"/>
                  </a:cubicBezTo>
                  <a:lnTo>
                    <a:pt x="159" y="132"/>
                  </a:lnTo>
                  <a:lnTo>
                    <a:pt x="91" y="132"/>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23" name="Freeform 22"/>
            <p:cNvSpPr>
              <a:spLocks noEditPoints="1"/>
            </p:cNvSpPr>
            <p:nvPr/>
          </p:nvSpPr>
          <p:spPr bwMode="auto">
            <a:xfrm>
              <a:off x="1378585" y="266065"/>
              <a:ext cx="137160" cy="119380"/>
            </a:xfrm>
            <a:custGeom>
              <a:avLst/>
              <a:gdLst>
                <a:gd name="T0" fmla="*/ 85 w 152"/>
                <a:gd name="T1" fmla="*/ 136 h 136"/>
                <a:gd name="T2" fmla="*/ 85 w 152"/>
                <a:gd name="T3" fmla="*/ 136 h 136"/>
                <a:gd name="T4" fmla="*/ 85 w 152"/>
                <a:gd name="T5" fmla="*/ 127 h 136"/>
                <a:gd name="T6" fmla="*/ 90 w 152"/>
                <a:gd name="T7" fmla="*/ 126 h 136"/>
                <a:gd name="T8" fmla="*/ 96 w 152"/>
                <a:gd name="T9" fmla="*/ 113 h 136"/>
                <a:gd name="T10" fmla="*/ 89 w 152"/>
                <a:gd name="T11" fmla="*/ 95 h 136"/>
                <a:gd name="T12" fmla="*/ 44 w 152"/>
                <a:gd name="T13" fmla="*/ 95 h 136"/>
                <a:gd name="T14" fmla="*/ 38 w 152"/>
                <a:gd name="T15" fmla="*/ 113 h 136"/>
                <a:gd name="T16" fmla="*/ 46 w 152"/>
                <a:gd name="T17" fmla="*/ 126 h 136"/>
                <a:gd name="T18" fmla="*/ 53 w 152"/>
                <a:gd name="T19" fmla="*/ 127 h 136"/>
                <a:gd name="T20" fmla="*/ 53 w 152"/>
                <a:gd name="T21" fmla="*/ 136 h 136"/>
                <a:gd name="T22" fmla="*/ 0 w 152"/>
                <a:gd name="T23" fmla="*/ 136 h 136"/>
                <a:gd name="T24" fmla="*/ 0 w 152"/>
                <a:gd name="T25" fmla="*/ 127 h 136"/>
                <a:gd name="T26" fmla="*/ 26 w 152"/>
                <a:gd name="T27" fmla="*/ 105 h 136"/>
                <a:gd name="T28" fmla="*/ 70 w 152"/>
                <a:gd name="T29" fmla="*/ 3 h 136"/>
                <a:gd name="T30" fmla="*/ 83 w 152"/>
                <a:gd name="T31" fmla="*/ 0 h 136"/>
                <a:gd name="T32" fmla="*/ 128 w 152"/>
                <a:gd name="T33" fmla="*/ 109 h 136"/>
                <a:gd name="T34" fmla="*/ 152 w 152"/>
                <a:gd name="T35" fmla="*/ 127 h 136"/>
                <a:gd name="T36" fmla="*/ 152 w 152"/>
                <a:gd name="T37" fmla="*/ 136 h 136"/>
                <a:gd name="T38" fmla="*/ 85 w 152"/>
                <a:gd name="T39" fmla="*/ 136 h 136"/>
                <a:gd name="T40" fmla="*/ 67 w 152"/>
                <a:gd name="T41" fmla="*/ 36 h 136"/>
                <a:gd name="T42" fmla="*/ 67 w 152"/>
                <a:gd name="T43" fmla="*/ 36 h 136"/>
                <a:gd name="T44" fmla="*/ 66 w 152"/>
                <a:gd name="T45" fmla="*/ 36 h 136"/>
                <a:gd name="T46" fmla="*/ 49 w 152"/>
                <a:gd name="T47" fmla="*/ 83 h 136"/>
                <a:gd name="T48" fmla="*/ 84 w 152"/>
                <a:gd name="T49" fmla="*/ 83 h 136"/>
                <a:gd name="T50" fmla="*/ 67 w 152"/>
                <a:gd name="T51" fmla="*/ 3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2" h="136">
                  <a:moveTo>
                    <a:pt x="85" y="136"/>
                  </a:moveTo>
                  <a:lnTo>
                    <a:pt x="85" y="136"/>
                  </a:lnTo>
                  <a:lnTo>
                    <a:pt x="85" y="127"/>
                  </a:lnTo>
                  <a:lnTo>
                    <a:pt x="90" y="126"/>
                  </a:lnTo>
                  <a:cubicBezTo>
                    <a:pt x="98" y="125"/>
                    <a:pt x="100" y="123"/>
                    <a:pt x="96" y="113"/>
                  </a:cubicBezTo>
                  <a:lnTo>
                    <a:pt x="89" y="95"/>
                  </a:lnTo>
                  <a:lnTo>
                    <a:pt x="44" y="95"/>
                  </a:lnTo>
                  <a:cubicBezTo>
                    <a:pt x="42" y="100"/>
                    <a:pt x="40" y="106"/>
                    <a:pt x="38" y="113"/>
                  </a:cubicBezTo>
                  <a:cubicBezTo>
                    <a:pt x="35" y="123"/>
                    <a:pt x="38" y="125"/>
                    <a:pt x="46" y="126"/>
                  </a:cubicBezTo>
                  <a:lnTo>
                    <a:pt x="53" y="127"/>
                  </a:lnTo>
                  <a:lnTo>
                    <a:pt x="53" y="136"/>
                  </a:lnTo>
                  <a:lnTo>
                    <a:pt x="0" y="136"/>
                  </a:lnTo>
                  <a:lnTo>
                    <a:pt x="0" y="127"/>
                  </a:lnTo>
                  <a:cubicBezTo>
                    <a:pt x="13" y="125"/>
                    <a:pt x="18" y="123"/>
                    <a:pt x="26" y="105"/>
                  </a:cubicBezTo>
                  <a:lnTo>
                    <a:pt x="70" y="3"/>
                  </a:lnTo>
                  <a:lnTo>
                    <a:pt x="83" y="0"/>
                  </a:lnTo>
                  <a:lnTo>
                    <a:pt x="128" y="109"/>
                  </a:lnTo>
                  <a:cubicBezTo>
                    <a:pt x="134" y="123"/>
                    <a:pt x="139" y="126"/>
                    <a:pt x="152" y="127"/>
                  </a:cubicBezTo>
                  <a:lnTo>
                    <a:pt x="152" y="136"/>
                  </a:lnTo>
                  <a:lnTo>
                    <a:pt x="85" y="136"/>
                  </a:lnTo>
                  <a:close/>
                  <a:moveTo>
                    <a:pt x="67" y="36"/>
                  </a:moveTo>
                  <a:lnTo>
                    <a:pt x="67" y="36"/>
                  </a:lnTo>
                  <a:lnTo>
                    <a:pt x="66" y="36"/>
                  </a:lnTo>
                  <a:lnTo>
                    <a:pt x="49" y="83"/>
                  </a:lnTo>
                  <a:lnTo>
                    <a:pt x="84" y="83"/>
                  </a:lnTo>
                  <a:lnTo>
                    <a:pt x="67" y="36"/>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24" name="Freeform 23"/>
            <p:cNvSpPr>
              <a:spLocks/>
            </p:cNvSpPr>
            <p:nvPr/>
          </p:nvSpPr>
          <p:spPr bwMode="auto">
            <a:xfrm>
              <a:off x="1517650" y="265430"/>
              <a:ext cx="115570" cy="120015"/>
            </a:xfrm>
            <a:custGeom>
              <a:avLst/>
              <a:gdLst>
                <a:gd name="T0" fmla="*/ 119 w 128"/>
                <a:gd name="T1" fmla="*/ 43 h 137"/>
                <a:gd name="T2" fmla="*/ 119 w 128"/>
                <a:gd name="T3" fmla="*/ 43 h 137"/>
                <a:gd name="T4" fmla="*/ 110 w 128"/>
                <a:gd name="T5" fmla="*/ 21 h 137"/>
                <a:gd name="T6" fmla="*/ 90 w 128"/>
                <a:gd name="T7" fmla="*/ 16 h 137"/>
                <a:gd name="T8" fmla="*/ 79 w 128"/>
                <a:gd name="T9" fmla="*/ 16 h 137"/>
                <a:gd name="T10" fmla="*/ 79 w 128"/>
                <a:gd name="T11" fmla="*/ 105 h 137"/>
                <a:gd name="T12" fmla="*/ 101 w 128"/>
                <a:gd name="T13" fmla="*/ 128 h 137"/>
                <a:gd name="T14" fmla="*/ 101 w 128"/>
                <a:gd name="T15" fmla="*/ 137 h 137"/>
                <a:gd name="T16" fmla="*/ 27 w 128"/>
                <a:gd name="T17" fmla="*/ 137 h 137"/>
                <a:gd name="T18" fmla="*/ 27 w 128"/>
                <a:gd name="T19" fmla="*/ 128 h 137"/>
                <a:gd name="T20" fmla="*/ 48 w 128"/>
                <a:gd name="T21" fmla="*/ 105 h 137"/>
                <a:gd name="T22" fmla="*/ 48 w 128"/>
                <a:gd name="T23" fmla="*/ 16 h 137"/>
                <a:gd name="T24" fmla="*/ 40 w 128"/>
                <a:gd name="T25" fmla="*/ 16 h 137"/>
                <a:gd name="T26" fmla="*/ 17 w 128"/>
                <a:gd name="T27" fmla="*/ 22 h 137"/>
                <a:gd name="T28" fmla="*/ 9 w 128"/>
                <a:gd name="T29" fmla="*/ 42 h 137"/>
                <a:gd name="T30" fmla="*/ 0 w 128"/>
                <a:gd name="T31" fmla="*/ 42 h 137"/>
                <a:gd name="T32" fmla="*/ 2 w 128"/>
                <a:gd name="T33" fmla="*/ 0 h 137"/>
                <a:gd name="T34" fmla="*/ 9 w 128"/>
                <a:gd name="T35" fmla="*/ 0 h 137"/>
                <a:gd name="T36" fmla="*/ 21 w 128"/>
                <a:gd name="T37" fmla="*/ 5 h 137"/>
                <a:gd name="T38" fmla="*/ 108 w 128"/>
                <a:gd name="T39" fmla="*/ 5 h 137"/>
                <a:gd name="T40" fmla="*/ 119 w 128"/>
                <a:gd name="T41" fmla="*/ 0 h 137"/>
                <a:gd name="T42" fmla="*/ 125 w 128"/>
                <a:gd name="T43" fmla="*/ 0 h 137"/>
                <a:gd name="T44" fmla="*/ 128 w 128"/>
                <a:gd name="T45" fmla="*/ 42 h 137"/>
                <a:gd name="T46" fmla="*/ 119 w 128"/>
                <a:gd name="T47" fmla="*/ 43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8" h="137">
                  <a:moveTo>
                    <a:pt x="119" y="43"/>
                  </a:moveTo>
                  <a:lnTo>
                    <a:pt x="119" y="43"/>
                  </a:lnTo>
                  <a:cubicBezTo>
                    <a:pt x="116" y="30"/>
                    <a:pt x="113" y="25"/>
                    <a:pt x="110" y="21"/>
                  </a:cubicBezTo>
                  <a:cubicBezTo>
                    <a:pt x="107" y="17"/>
                    <a:pt x="100" y="16"/>
                    <a:pt x="90" y="16"/>
                  </a:cubicBezTo>
                  <a:lnTo>
                    <a:pt x="79" y="16"/>
                  </a:lnTo>
                  <a:lnTo>
                    <a:pt x="79" y="105"/>
                  </a:lnTo>
                  <a:cubicBezTo>
                    <a:pt x="79" y="125"/>
                    <a:pt x="81" y="126"/>
                    <a:pt x="101" y="128"/>
                  </a:cubicBezTo>
                  <a:lnTo>
                    <a:pt x="101" y="137"/>
                  </a:lnTo>
                  <a:lnTo>
                    <a:pt x="27" y="137"/>
                  </a:lnTo>
                  <a:lnTo>
                    <a:pt x="27" y="128"/>
                  </a:lnTo>
                  <a:cubicBezTo>
                    <a:pt x="46" y="126"/>
                    <a:pt x="48" y="125"/>
                    <a:pt x="48" y="105"/>
                  </a:cubicBezTo>
                  <a:lnTo>
                    <a:pt x="48" y="16"/>
                  </a:lnTo>
                  <a:lnTo>
                    <a:pt x="40" y="16"/>
                  </a:lnTo>
                  <a:cubicBezTo>
                    <a:pt x="25" y="16"/>
                    <a:pt x="21" y="18"/>
                    <a:pt x="17" y="22"/>
                  </a:cubicBezTo>
                  <a:cubicBezTo>
                    <a:pt x="14" y="26"/>
                    <a:pt x="11" y="32"/>
                    <a:pt x="9" y="42"/>
                  </a:cubicBezTo>
                  <a:lnTo>
                    <a:pt x="0" y="42"/>
                  </a:lnTo>
                  <a:cubicBezTo>
                    <a:pt x="0" y="25"/>
                    <a:pt x="2" y="10"/>
                    <a:pt x="2" y="0"/>
                  </a:cubicBezTo>
                  <a:lnTo>
                    <a:pt x="9" y="0"/>
                  </a:lnTo>
                  <a:cubicBezTo>
                    <a:pt x="12" y="5"/>
                    <a:pt x="14" y="5"/>
                    <a:pt x="21" y="5"/>
                  </a:cubicBezTo>
                  <a:lnTo>
                    <a:pt x="108" y="5"/>
                  </a:lnTo>
                  <a:cubicBezTo>
                    <a:pt x="114" y="5"/>
                    <a:pt x="116" y="4"/>
                    <a:pt x="119" y="0"/>
                  </a:cubicBezTo>
                  <a:lnTo>
                    <a:pt x="125" y="0"/>
                  </a:lnTo>
                  <a:cubicBezTo>
                    <a:pt x="125" y="10"/>
                    <a:pt x="127" y="30"/>
                    <a:pt x="128" y="42"/>
                  </a:cubicBezTo>
                  <a:lnTo>
                    <a:pt x="119" y="43"/>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25" name="Freeform 24"/>
            <p:cNvSpPr>
              <a:spLocks/>
            </p:cNvSpPr>
            <p:nvPr/>
          </p:nvSpPr>
          <p:spPr bwMode="auto">
            <a:xfrm>
              <a:off x="1654175" y="265430"/>
              <a:ext cx="115570" cy="120015"/>
            </a:xfrm>
            <a:custGeom>
              <a:avLst/>
              <a:gdLst>
                <a:gd name="T0" fmla="*/ 119 w 128"/>
                <a:gd name="T1" fmla="*/ 43 h 137"/>
                <a:gd name="T2" fmla="*/ 119 w 128"/>
                <a:gd name="T3" fmla="*/ 43 h 137"/>
                <a:gd name="T4" fmla="*/ 110 w 128"/>
                <a:gd name="T5" fmla="*/ 21 h 137"/>
                <a:gd name="T6" fmla="*/ 90 w 128"/>
                <a:gd name="T7" fmla="*/ 16 h 137"/>
                <a:gd name="T8" fmla="*/ 79 w 128"/>
                <a:gd name="T9" fmla="*/ 16 h 137"/>
                <a:gd name="T10" fmla="*/ 79 w 128"/>
                <a:gd name="T11" fmla="*/ 105 h 137"/>
                <a:gd name="T12" fmla="*/ 101 w 128"/>
                <a:gd name="T13" fmla="*/ 128 h 137"/>
                <a:gd name="T14" fmla="*/ 101 w 128"/>
                <a:gd name="T15" fmla="*/ 137 h 137"/>
                <a:gd name="T16" fmla="*/ 27 w 128"/>
                <a:gd name="T17" fmla="*/ 137 h 137"/>
                <a:gd name="T18" fmla="*/ 27 w 128"/>
                <a:gd name="T19" fmla="*/ 128 h 137"/>
                <a:gd name="T20" fmla="*/ 48 w 128"/>
                <a:gd name="T21" fmla="*/ 105 h 137"/>
                <a:gd name="T22" fmla="*/ 48 w 128"/>
                <a:gd name="T23" fmla="*/ 16 h 137"/>
                <a:gd name="T24" fmla="*/ 40 w 128"/>
                <a:gd name="T25" fmla="*/ 16 h 137"/>
                <a:gd name="T26" fmla="*/ 17 w 128"/>
                <a:gd name="T27" fmla="*/ 22 h 137"/>
                <a:gd name="T28" fmla="*/ 9 w 128"/>
                <a:gd name="T29" fmla="*/ 42 h 137"/>
                <a:gd name="T30" fmla="*/ 0 w 128"/>
                <a:gd name="T31" fmla="*/ 42 h 137"/>
                <a:gd name="T32" fmla="*/ 2 w 128"/>
                <a:gd name="T33" fmla="*/ 0 h 137"/>
                <a:gd name="T34" fmla="*/ 9 w 128"/>
                <a:gd name="T35" fmla="*/ 0 h 137"/>
                <a:gd name="T36" fmla="*/ 21 w 128"/>
                <a:gd name="T37" fmla="*/ 5 h 137"/>
                <a:gd name="T38" fmla="*/ 108 w 128"/>
                <a:gd name="T39" fmla="*/ 5 h 137"/>
                <a:gd name="T40" fmla="*/ 119 w 128"/>
                <a:gd name="T41" fmla="*/ 0 h 137"/>
                <a:gd name="T42" fmla="*/ 125 w 128"/>
                <a:gd name="T43" fmla="*/ 0 h 137"/>
                <a:gd name="T44" fmla="*/ 128 w 128"/>
                <a:gd name="T45" fmla="*/ 42 h 137"/>
                <a:gd name="T46" fmla="*/ 119 w 128"/>
                <a:gd name="T47" fmla="*/ 43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8" h="137">
                  <a:moveTo>
                    <a:pt x="119" y="43"/>
                  </a:moveTo>
                  <a:lnTo>
                    <a:pt x="119" y="43"/>
                  </a:lnTo>
                  <a:cubicBezTo>
                    <a:pt x="116" y="30"/>
                    <a:pt x="113" y="25"/>
                    <a:pt x="110" y="21"/>
                  </a:cubicBezTo>
                  <a:cubicBezTo>
                    <a:pt x="107" y="17"/>
                    <a:pt x="101" y="16"/>
                    <a:pt x="90" y="16"/>
                  </a:cubicBezTo>
                  <a:lnTo>
                    <a:pt x="79" y="16"/>
                  </a:lnTo>
                  <a:lnTo>
                    <a:pt x="79" y="105"/>
                  </a:lnTo>
                  <a:cubicBezTo>
                    <a:pt x="79" y="125"/>
                    <a:pt x="81" y="126"/>
                    <a:pt x="101" y="128"/>
                  </a:cubicBezTo>
                  <a:lnTo>
                    <a:pt x="101" y="137"/>
                  </a:lnTo>
                  <a:lnTo>
                    <a:pt x="27" y="137"/>
                  </a:lnTo>
                  <a:lnTo>
                    <a:pt x="27" y="128"/>
                  </a:lnTo>
                  <a:cubicBezTo>
                    <a:pt x="46" y="126"/>
                    <a:pt x="48" y="125"/>
                    <a:pt x="48" y="105"/>
                  </a:cubicBezTo>
                  <a:lnTo>
                    <a:pt x="48" y="16"/>
                  </a:lnTo>
                  <a:lnTo>
                    <a:pt x="40" y="16"/>
                  </a:lnTo>
                  <a:cubicBezTo>
                    <a:pt x="25" y="16"/>
                    <a:pt x="21" y="18"/>
                    <a:pt x="17" y="22"/>
                  </a:cubicBezTo>
                  <a:cubicBezTo>
                    <a:pt x="14" y="26"/>
                    <a:pt x="11" y="32"/>
                    <a:pt x="9" y="42"/>
                  </a:cubicBezTo>
                  <a:lnTo>
                    <a:pt x="0" y="42"/>
                  </a:lnTo>
                  <a:cubicBezTo>
                    <a:pt x="1" y="25"/>
                    <a:pt x="2" y="10"/>
                    <a:pt x="2" y="0"/>
                  </a:cubicBezTo>
                  <a:lnTo>
                    <a:pt x="9" y="0"/>
                  </a:lnTo>
                  <a:cubicBezTo>
                    <a:pt x="12" y="5"/>
                    <a:pt x="14" y="5"/>
                    <a:pt x="21" y="5"/>
                  </a:cubicBezTo>
                  <a:lnTo>
                    <a:pt x="108" y="5"/>
                  </a:lnTo>
                  <a:cubicBezTo>
                    <a:pt x="114" y="5"/>
                    <a:pt x="116" y="4"/>
                    <a:pt x="119" y="0"/>
                  </a:cubicBezTo>
                  <a:lnTo>
                    <a:pt x="125" y="0"/>
                  </a:lnTo>
                  <a:cubicBezTo>
                    <a:pt x="125" y="10"/>
                    <a:pt x="127" y="30"/>
                    <a:pt x="128" y="42"/>
                  </a:cubicBezTo>
                  <a:lnTo>
                    <a:pt x="119" y="43"/>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26" name="Freeform 25"/>
            <p:cNvSpPr>
              <a:spLocks noEditPoints="1"/>
            </p:cNvSpPr>
            <p:nvPr/>
          </p:nvSpPr>
          <p:spPr bwMode="auto">
            <a:xfrm>
              <a:off x="1774190" y="266065"/>
              <a:ext cx="137160" cy="119380"/>
            </a:xfrm>
            <a:custGeom>
              <a:avLst/>
              <a:gdLst>
                <a:gd name="T0" fmla="*/ 85 w 152"/>
                <a:gd name="T1" fmla="*/ 136 h 136"/>
                <a:gd name="T2" fmla="*/ 85 w 152"/>
                <a:gd name="T3" fmla="*/ 136 h 136"/>
                <a:gd name="T4" fmla="*/ 85 w 152"/>
                <a:gd name="T5" fmla="*/ 127 h 136"/>
                <a:gd name="T6" fmla="*/ 90 w 152"/>
                <a:gd name="T7" fmla="*/ 126 h 136"/>
                <a:gd name="T8" fmla="*/ 95 w 152"/>
                <a:gd name="T9" fmla="*/ 113 h 136"/>
                <a:gd name="T10" fmla="*/ 89 w 152"/>
                <a:gd name="T11" fmla="*/ 95 h 136"/>
                <a:gd name="T12" fmla="*/ 44 w 152"/>
                <a:gd name="T13" fmla="*/ 95 h 136"/>
                <a:gd name="T14" fmla="*/ 38 w 152"/>
                <a:gd name="T15" fmla="*/ 113 h 136"/>
                <a:gd name="T16" fmla="*/ 45 w 152"/>
                <a:gd name="T17" fmla="*/ 126 h 136"/>
                <a:gd name="T18" fmla="*/ 52 w 152"/>
                <a:gd name="T19" fmla="*/ 127 h 136"/>
                <a:gd name="T20" fmla="*/ 52 w 152"/>
                <a:gd name="T21" fmla="*/ 136 h 136"/>
                <a:gd name="T22" fmla="*/ 0 w 152"/>
                <a:gd name="T23" fmla="*/ 136 h 136"/>
                <a:gd name="T24" fmla="*/ 0 w 152"/>
                <a:gd name="T25" fmla="*/ 127 h 136"/>
                <a:gd name="T26" fmla="*/ 26 w 152"/>
                <a:gd name="T27" fmla="*/ 105 h 136"/>
                <a:gd name="T28" fmla="*/ 69 w 152"/>
                <a:gd name="T29" fmla="*/ 3 h 136"/>
                <a:gd name="T30" fmla="*/ 83 w 152"/>
                <a:gd name="T31" fmla="*/ 0 h 136"/>
                <a:gd name="T32" fmla="*/ 128 w 152"/>
                <a:gd name="T33" fmla="*/ 109 h 136"/>
                <a:gd name="T34" fmla="*/ 152 w 152"/>
                <a:gd name="T35" fmla="*/ 127 h 136"/>
                <a:gd name="T36" fmla="*/ 152 w 152"/>
                <a:gd name="T37" fmla="*/ 136 h 136"/>
                <a:gd name="T38" fmla="*/ 85 w 152"/>
                <a:gd name="T39" fmla="*/ 136 h 136"/>
                <a:gd name="T40" fmla="*/ 67 w 152"/>
                <a:gd name="T41" fmla="*/ 36 h 136"/>
                <a:gd name="T42" fmla="*/ 67 w 152"/>
                <a:gd name="T43" fmla="*/ 36 h 136"/>
                <a:gd name="T44" fmla="*/ 66 w 152"/>
                <a:gd name="T45" fmla="*/ 36 h 136"/>
                <a:gd name="T46" fmla="*/ 48 w 152"/>
                <a:gd name="T47" fmla="*/ 83 h 136"/>
                <a:gd name="T48" fmla="*/ 84 w 152"/>
                <a:gd name="T49" fmla="*/ 83 h 136"/>
                <a:gd name="T50" fmla="*/ 67 w 152"/>
                <a:gd name="T51" fmla="*/ 3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2" h="136">
                  <a:moveTo>
                    <a:pt x="85" y="136"/>
                  </a:moveTo>
                  <a:lnTo>
                    <a:pt x="85" y="136"/>
                  </a:lnTo>
                  <a:lnTo>
                    <a:pt x="85" y="127"/>
                  </a:lnTo>
                  <a:lnTo>
                    <a:pt x="90" y="126"/>
                  </a:lnTo>
                  <a:cubicBezTo>
                    <a:pt x="97" y="125"/>
                    <a:pt x="99" y="123"/>
                    <a:pt x="95" y="113"/>
                  </a:cubicBezTo>
                  <a:lnTo>
                    <a:pt x="89" y="95"/>
                  </a:lnTo>
                  <a:lnTo>
                    <a:pt x="44" y="95"/>
                  </a:lnTo>
                  <a:cubicBezTo>
                    <a:pt x="42" y="100"/>
                    <a:pt x="40" y="106"/>
                    <a:pt x="38" y="113"/>
                  </a:cubicBezTo>
                  <a:cubicBezTo>
                    <a:pt x="35" y="123"/>
                    <a:pt x="38" y="125"/>
                    <a:pt x="45" y="126"/>
                  </a:cubicBezTo>
                  <a:lnTo>
                    <a:pt x="52" y="127"/>
                  </a:lnTo>
                  <a:lnTo>
                    <a:pt x="52" y="136"/>
                  </a:lnTo>
                  <a:lnTo>
                    <a:pt x="0" y="136"/>
                  </a:lnTo>
                  <a:lnTo>
                    <a:pt x="0" y="127"/>
                  </a:lnTo>
                  <a:cubicBezTo>
                    <a:pt x="13" y="125"/>
                    <a:pt x="18" y="123"/>
                    <a:pt x="26" y="105"/>
                  </a:cubicBezTo>
                  <a:lnTo>
                    <a:pt x="69" y="3"/>
                  </a:lnTo>
                  <a:lnTo>
                    <a:pt x="83" y="0"/>
                  </a:lnTo>
                  <a:lnTo>
                    <a:pt x="128" y="109"/>
                  </a:lnTo>
                  <a:cubicBezTo>
                    <a:pt x="134" y="123"/>
                    <a:pt x="139" y="126"/>
                    <a:pt x="152" y="127"/>
                  </a:cubicBezTo>
                  <a:lnTo>
                    <a:pt x="152" y="136"/>
                  </a:lnTo>
                  <a:lnTo>
                    <a:pt x="85" y="136"/>
                  </a:lnTo>
                  <a:close/>
                  <a:moveTo>
                    <a:pt x="67" y="36"/>
                  </a:moveTo>
                  <a:lnTo>
                    <a:pt x="67" y="36"/>
                  </a:lnTo>
                  <a:lnTo>
                    <a:pt x="66" y="36"/>
                  </a:lnTo>
                  <a:lnTo>
                    <a:pt x="48" y="83"/>
                  </a:lnTo>
                  <a:lnTo>
                    <a:pt x="84" y="83"/>
                  </a:lnTo>
                  <a:lnTo>
                    <a:pt x="67" y="36"/>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27" name="Freeform 26"/>
            <p:cNvSpPr>
              <a:spLocks/>
            </p:cNvSpPr>
            <p:nvPr/>
          </p:nvSpPr>
          <p:spPr bwMode="auto">
            <a:xfrm>
              <a:off x="1924050" y="269875"/>
              <a:ext cx="139065" cy="116205"/>
            </a:xfrm>
            <a:custGeom>
              <a:avLst/>
              <a:gdLst>
                <a:gd name="T0" fmla="*/ 154 w 154"/>
                <a:gd name="T1" fmla="*/ 9 h 133"/>
                <a:gd name="T2" fmla="*/ 154 w 154"/>
                <a:gd name="T3" fmla="*/ 9 h 133"/>
                <a:gd name="T4" fmla="*/ 135 w 154"/>
                <a:gd name="T5" fmla="*/ 21 h 133"/>
                <a:gd name="T6" fmla="*/ 133 w 154"/>
                <a:gd name="T7" fmla="*/ 56 h 133"/>
                <a:gd name="T8" fmla="*/ 133 w 154"/>
                <a:gd name="T9" fmla="*/ 133 h 133"/>
                <a:gd name="T10" fmla="*/ 120 w 154"/>
                <a:gd name="T11" fmla="*/ 133 h 133"/>
                <a:gd name="T12" fmla="*/ 36 w 154"/>
                <a:gd name="T13" fmla="*/ 33 h 133"/>
                <a:gd name="T14" fmla="*/ 35 w 154"/>
                <a:gd name="T15" fmla="*/ 33 h 133"/>
                <a:gd name="T16" fmla="*/ 35 w 154"/>
                <a:gd name="T17" fmla="*/ 75 h 133"/>
                <a:gd name="T18" fmla="*/ 37 w 154"/>
                <a:gd name="T19" fmla="*/ 110 h 133"/>
                <a:gd name="T20" fmla="*/ 59 w 154"/>
                <a:gd name="T21" fmla="*/ 123 h 133"/>
                <a:gd name="T22" fmla="*/ 59 w 154"/>
                <a:gd name="T23" fmla="*/ 132 h 133"/>
                <a:gd name="T24" fmla="*/ 3 w 154"/>
                <a:gd name="T25" fmla="*/ 132 h 133"/>
                <a:gd name="T26" fmla="*/ 3 w 154"/>
                <a:gd name="T27" fmla="*/ 123 h 133"/>
                <a:gd name="T28" fmla="*/ 22 w 154"/>
                <a:gd name="T29" fmla="*/ 111 h 133"/>
                <a:gd name="T30" fmla="*/ 24 w 154"/>
                <a:gd name="T31" fmla="*/ 75 h 133"/>
                <a:gd name="T32" fmla="*/ 24 w 154"/>
                <a:gd name="T33" fmla="*/ 37 h 133"/>
                <a:gd name="T34" fmla="*/ 0 w 154"/>
                <a:gd name="T35" fmla="*/ 9 h 133"/>
                <a:gd name="T36" fmla="*/ 0 w 154"/>
                <a:gd name="T37" fmla="*/ 0 h 133"/>
                <a:gd name="T38" fmla="*/ 46 w 154"/>
                <a:gd name="T39" fmla="*/ 0 h 133"/>
                <a:gd name="T40" fmla="*/ 121 w 154"/>
                <a:gd name="T41" fmla="*/ 86 h 133"/>
                <a:gd name="T42" fmla="*/ 122 w 154"/>
                <a:gd name="T43" fmla="*/ 86 h 133"/>
                <a:gd name="T44" fmla="*/ 122 w 154"/>
                <a:gd name="T45" fmla="*/ 57 h 133"/>
                <a:gd name="T46" fmla="*/ 120 w 154"/>
                <a:gd name="T47" fmla="*/ 21 h 133"/>
                <a:gd name="T48" fmla="*/ 98 w 154"/>
                <a:gd name="T49" fmla="*/ 9 h 133"/>
                <a:gd name="T50" fmla="*/ 98 w 154"/>
                <a:gd name="T51" fmla="*/ 0 h 133"/>
                <a:gd name="T52" fmla="*/ 154 w 154"/>
                <a:gd name="T53" fmla="*/ 0 h 133"/>
                <a:gd name="T54" fmla="*/ 154 w 154"/>
                <a:gd name="T55" fmla="*/ 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4" h="133">
                  <a:moveTo>
                    <a:pt x="154" y="9"/>
                  </a:moveTo>
                  <a:lnTo>
                    <a:pt x="154" y="9"/>
                  </a:lnTo>
                  <a:cubicBezTo>
                    <a:pt x="142" y="9"/>
                    <a:pt x="136" y="12"/>
                    <a:pt x="135" y="21"/>
                  </a:cubicBezTo>
                  <a:cubicBezTo>
                    <a:pt x="134" y="28"/>
                    <a:pt x="133" y="38"/>
                    <a:pt x="133" y="56"/>
                  </a:cubicBezTo>
                  <a:lnTo>
                    <a:pt x="133" y="133"/>
                  </a:lnTo>
                  <a:lnTo>
                    <a:pt x="120" y="133"/>
                  </a:lnTo>
                  <a:lnTo>
                    <a:pt x="36" y="33"/>
                  </a:lnTo>
                  <a:lnTo>
                    <a:pt x="35" y="33"/>
                  </a:lnTo>
                  <a:lnTo>
                    <a:pt x="35" y="75"/>
                  </a:lnTo>
                  <a:cubicBezTo>
                    <a:pt x="35" y="95"/>
                    <a:pt x="36" y="104"/>
                    <a:pt x="37" y="110"/>
                  </a:cubicBezTo>
                  <a:cubicBezTo>
                    <a:pt x="38" y="119"/>
                    <a:pt x="44" y="122"/>
                    <a:pt x="59" y="123"/>
                  </a:cubicBezTo>
                  <a:lnTo>
                    <a:pt x="59" y="132"/>
                  </a:lnTo>
                  <a:lnTo>
                    <a:pt x="3" y="132"/>
                  </a:lnTo>
                  <a:lnTo>
                    <a:pt x="3" y="123"/>
                  </a:lnTo>
                  <a:cubicBezTo>
                    <a:pt x="15" y="122"/>
                    <a:pt x="21" y="119"/>
                    <a:pt x="22" y="111"/>
                  </a:cubicBezTo>
                  <a:cubicBezTo>
                    <a:pt x="23" y="104"/>
                    <a:pt x="24" y="95"/>
                    <a:pt x="24" y="75"/>
                  </a:cubicBezTo>
                  <a:lnTo>
                    <a:pt x="24" y="37"/>
                  </a:lnTo>
                  <a:cubicBezTo>
                    <a:pt x="24" y="14"/>
                    <a:pt x="19" y="10"/>
                    <a:pt x="0" y="9"/>
                  </a:cubicBezTo>
                  <a:lnTo>
                    <a:pt x="0" y="0"/>
                  </a:lnTo>
                  <a:lnTo>
                    <a:pt x="46" y="0"/>
                  </a:lnTo>
                  <a:lnTo>
                    <a:pt x="121" y="86"/>
                  </a:lnTo>
                  <a:lnTo>
                    <a:pt x="122" y="86"/>
                  </a:lnTo>
                  <a:lnTo>
                    <a:pt x="122" y="57"/>
                  </a:lnTo>
                  <a:cubicBezTo>
                    <a:pt x="122" y="38"/>
                    <a:pt x="121" y="28"/>
                    <a:pt x="120" y="21"/>
                  </a:cubicBezTo>
                  <a:cubicBezTo>
                    <a:pt x="119" y="12"/>
                    <a:pt x="114" y="10"/>
                    <a:pt x="98" y="9"/>
                  </a:cubicBezTo>
                  <a:lnTo>
                    <a:pt x="98" y="0"/>
                  </a:lnTo>
                  <a:lnTo>
                    <a:pt x="154" y="0"/>
                  </a:lnTo>
                  <a:lnTo>
                    <a:pt x="154" y="9"/>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28" name="Freeform 27"/>
            <p:cNvSpPr>
              <a:spLocks/>
            </p:cNvSpPr>
            <p:nvPr/>
          </p:nvSpPr>
          <p:spPr bwMode="auto">
            <a:xfrm>
              <a:off x="2169795" y="219075"/>
              <a:ext cx="153670" cy="166370"/>
            </a:xfrm>
            <a:custGeom>
              <a:avLst/>
              <a:gdLst>
                <a:gd name="T0" fmla="*/ 170 w 170"/>
                <a:gd name="T1" fmla="*/ 138 h 190"/>
                <a:gd name="T2" fmla="*/ 170 w 170"/>
                <a:gd name="T3" fmla="*/ 138 h 190"/>
                <a:gd name="T4" fmla="*/ 155 w 170"/>
                <a:gd name="T5" fmla="*/ 182 h 190"/>
                <a:gd name="T6" fmla="*/ 103 w 170"/>
                <a:gd name="T7" fmla="*/ 190 h 190"/>
                <a:gd name="T8" fmla="*/ 0 w 170"/>
                <a:gd name="T9" fmla="*/ 97 h 190"/>
                <a:gd name="T10" fmla="*/ 109 w 170"/>
                <a:gd name="T11" fmla="*/ 0 h 190"/>
                <a:gd name="T12" fmla="*/ 159 w 170"/>
                <a:gd name="T13" fmla="*/ 7 h 190"/>
                <a:gd name="T14" fmla="*/ 166 w 170"/>
                <a:gd name="T15" fmla="*/ 52 h 190"/>
                <a:gd name="T16" fmla="*/ 156 w 170"/>
                <a:gd name="T17" fmla="*/ 54 h 190"/>
                <a:gd name="T18" fmla="*/ 103 w 170"/>
                <a:gd name="T19" fmla="*/ 11 h 190"/>
                <a:gd name="T20" fmla="*/ 37 w 170"/>
                <a:gd name="T21" fmla="*/ 91 h 190"/>
                <a:gd name="T22" fmla="*/ 106 w 170"/>
                <a:gd name="T23" fmla="*/ 178 h 190"/>
                <a:gd name="T24" fmla="*/ 161 w 170"/>
                <a:gd name="T25" fmla="*/ 135 h 190"/>
                <a:gd name="T26" fmla="*/ 170 w 170"/>
                <a:gd name="T27" fmla="*/ 13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 h="190">
                  <a:moveTo>
                    <a:pt x="170" y="138"/>
                  </a:moveTo>
                  <a:lnTo>
                    <a:pt x="170" y="138"/>
                  </a:lnTo>
                  <a:cubicBezTo>
                    <a:pt x="167" y="152"/>
                    <a:pt x="159" y="173"/>
                    <a:pt x="155" y="182"/>
                  </a:cubicBezTo>
                  <a:cubicBezTo>
                    <a:pt x="147" y="184"/>
                    <a:pt x="122" y="190"/>
                    <a:pt x="103" y="190"/>
                  </a:cubicBezTo>
                  <a:cubicBezTo>
                    <a:pt x="30" y="190"/>
                    <a:pt x="0" y="141"/>
                    <a:pt x="0" y="97"/>
                  </a:cubicBezTo>
                  <a:cubicBezTo>
                    <a:pt x="0" y="39"/>
                    <a:pt x="44" y="0"/>
                    <a:pt x="109" y="0"/>
                  </a:cubicBezTo>
                  <a:cubicBezTo>
                    <a:pt x="132" y="0"/>
                    <a:pt x="152" y="6"/>
                    <a:pt x="159" y="7"/>
                  </a:cubicBezTo>
                  <a:cubicBezTo>
                    <a:pt x="162" y="23"/>
                    <a:pt x="164" y="35"/>
                    <a:pt x="166" y="52"/>
                  </a:cubicBezTo>
                  <a:lnTo>
                    <a:pt x="156" y="54"/>
                  </a:lnTo>
                  <a:cubicBezTo>
                    <a:pt x="148" y="22"/>
                    <a:pt x="128" y="11"/>
                    <a:pt x="103" y="11"/>
                  </a:cubicBezTo>
                  <a:cubicBezTo>
                    <a:pt x="60" y="11"/>
                    <a:pt x="37" y="50"/>
                    <a:pt x="37" y="91"/>
                  </a:cubicBezTo>
                  <a:cubicBezTo>
                    <a:pt x="37" y="143"/>
                    <a:pt x="66" y="178"/>
                    <a:pt x="106" y="178"/>
                  </a:cubicBezTo>
                  <a:cubicBezTo>
                    <a:pt x="131" y="178"/>
                    <a:pt x="147" y="163"/>
                    <a:pt x="161" y="135"/>
                  </a:cubicBezTo>
                  <a:lnTo>
                    <a:pt x="170" y="138"/>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29" name="Freeform 28"/>
            <p:cNvSpPr>
              <a:spLocks noEditPoints="1"/>
            </p:cNvSpPr>
            <p:nvPr/>
          </p:nvSpPr>
          <p:spPr bwMode="auto">
            <a:xfrm>
              <a:off x="2341880" y="262890"/>
              <a:ext cx="132080" cy="121285"/>
            </a:xfrm>
            <a:custGeom>
              <a:avLst/>
              <a:gdLst>
                <a:gd name="T0" fmla="*/ 146 w 146"/>
                <a:gd name="T1" fmla="*/ 68 h 139"/>
                <a:gd name="T2" fmla="*/ 146 w 146"/>
                <a:gd name="T3" fmla="*/ 68 h 139"/>
                <a:gd name="T4" fmla="*/ 73 w 146"/>
                <a:gd name="T5" fmla="*/ 139 h 139"/>
                <a:gd name="T6" fmla="*/ 0 w 146"/>
                <a:gd name="T7" fmla="*/ 72 h 139"/>
                <a:gd name="T8" fmla="*/ 73 w 146"/>
                <a:gd name="T9" fmla="*/ 0 h 139"/>
                <a:gd name="T10" fmla="*/ 146 w 146"/>
                <a:gd name="T11" fmla="*/ 68 h 139"/>
                <a:gd name="T12" fmla="*/ 35 w 146"/>
                <a:gd name="T13" fmla="*/ 66 h 139"/>
                <a:gd name="T14" fmla="*/ 35 w 146"/>
                <a:gd name="T15" fmla="*/ 66 h 139"/>
                <a:gd name="T16" fmla="*/ 76 w 146"/>
                <a:gd name="T17" fmla="*/ 129 h 139"/>
                <a:gd name="T18" fmla="*/ 111 w 146"/>
                <a:gd name="T19" fmla="*/ 74 h 139"/>
                <a:gd name="T20" fmla="*/ 71 w 146"/>
                <a:gd name="T21" fmla="*/ 10 h 139"/>
                <a:gd name="T22" fmla="*/ 35 w 146"/>
                <a:gd name="T23" fmla="*/ 66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6" h="139">
                  <a:moveTo>
                    <a:pt x="146" y="68"/>
                  </a:moveTo>
                  <a:lnTo>
                    <a:pt x="146" y="68"/>
                  </a:lnTo>
                  <a:cubicBezTo>
                    <a:pt x="146" y="115"/>
                    <a:pt x="111" y="139"/>
                    <a:pt x="73" y="139"/>
                  </a:cubicBezTo>
                  <a:cubicBezTo>
                    <a:pt x="25" y="139"/>
                    <a:pt x="0" y="105"/>
                    <a:pt x="0" y="72"/>
                  </a:cubicBezTo>
                  <a:cubicBezTo>
                    <a:pt x="0" y="23"/>
                    <a:pt x="39" y="0"/>
                    <a:pt x="73" y="0"/>
                  </a:cubicBezTo>
                  <a:cubicBezTo>
                    <a:pt x="118" y="0"/>
                    <a:pt x="146" y="30"/>
                    <a:pt x="146" y="68"/>
                  </a:cubicBezTo>
                  <a:close/>
                  <a:moveTo>
                    <a:pt x="35" y="66"/>
                  </a:moveTo>
                  <a:lnTo>
                    <a:pt x="35" y="66"/>
                  </a:lnTo>
                  <a:cubicBezTo>
                    <a:pt x="35" y="104"/>
                    <a:pt x="52" y="129"/>
                    <a:pt x="76" y="129"/>
                  </a:cubicBezTo>
                  <a:cubicBezTo>
                    <a:pt x="94" y="129"/>
                    <a:pt x="111" y="114"/>
                    <a:pt x="111" y="74"/>
                  </a:cubicBezTo>
                  <a:cubicBezTo>
                    <a:pt x="111" y="42"/>
                    <a:pt x="97" y="10"/>
                    <a:pt x="71" y="10"/>
                  </a:cubicBezTo>
                  <a:cubicBezTo>
                    <a:pt x="52" y="10"/>
                    <a:pt x="35" y="30"/>
                    <a:pt x="35" y="66"/>
                  </a:cubicBez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30" name="Freeform 29"/>
            <p:cNvSpPr>
              <a:spLocks/>
            </p:cNvSpPr>
            <p:nvPr/>
          </p:nvSpPr>
          <p:spPr bwMode="auto">
            <a:xfrm>
              <a:off x="2487930" y="266065"/>
              <a:ext cx="108585" cy="114935"/>
            </a:xfrm>
            <a:custGeom>
              <a:avLst/>
              <a:gdLst>
                <a:gd name="T0" fmla="*/ 120 w 120"/>
                <a:gd name="T1" fmla="*/ 93 h 131"/>
                <a:gd name="T2" fmla="*/ 120 w 120"/>
                <a:gd name="T3" fmla="*/ 93 h 131"/>
                <a:gd name="T4" fmla="*/ 112 w 120"/>
                <a:gd name="T5" fmla="*/ 131 h 131"/>
                <a:gd name="T6" fmla="*/ 0 w 120"/>
                <a:gd name="T7" fmla="*/ 131 h 131"/>
                <a:gd name="T8" fmla="*/ 0 w 120"/>
                <a:gd name="T9" fmla="*/ 123 h 131"/>
                <a:gd name="T10" fmla="*/ 21 w 120"/>
                <a:gd name="T11" fmla="*/ 100 h 131"/>
                <a:gd name="T12" fmla="*/ 21 w 120"/>
                <a:gd name="T13" fmla="*/ 30 h 131"/>
                <a:gd name="T14" fmla="*/ 2 w 120"/>
                <a:gd name="T15" fmla="*/ 9 h 131"/>
                <a:gd name="T16" fmla="*/ 2 w 120"/>
                <a:gd name="T17" fmla="*/ 0 h 131"/>
                <a:gd name="T18" fmla="*/ 73 w 120"/>
                <a:gd name="T19" fmla="*/ 0 h 131"/>
                <a:gd name="T20" fmla="*/ 73 w 120"/>
                <a:gd name="T21" fmla="*/ 9 h 131"/>
                <a:gd name="T22" fmla="*/ 52 w 120"/>
                <a:gd name="T23" fmla="*/ 31 h 131"/>
                <a:gd name="T24" fmla="*/ 52 w 120"/>
                <a:gd name="T25" fmla="*/ 102 h 131"/>
                <a:gd name="T26" fmla="*/ 57 w 120"/>
                <a:gd name="T27" fmla="*/ 119 h 131"/>
                <a:gd name="T28" fmla="*/ 77 w 120"/>
                <a:gd name="T29" fmla="*/ 121 h 131"/>
                <a:gd name="T30" fmla="*/ 100 w 120"/>
                <a:gd name="T31" fmla="*/ 114 h 131"/>
                <a:gd name="T32" fmla="*/ 111 w 120"/>
                <a:gd name="T33" fmla="*/ 91 h 131"/>
                <a:gd name="T34" fmla="*/ 120 w 120"/>
                <a:gd name="T35" fmla="*/ 9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0" h="131">
                  <a:moveTo>
                    <a:pt x="120" y="93"/>
                  </a:moveTo>
                  <a:lnTo>
                    <a:pt x="120" y="93"/>
                  </a:lnTo>
                  <a:cubicBezTo>
                    <a:pt x="118" y="102"/>
                    <a:pt x="114" y="124"/>
                    <a:pt x="112" y="131"/>
                  </a:cubicBezTo>
                  <a:lnTo>
                    <a:pt x="0" y="131"/>
                  </a:lnTo>
                  <a:lnTo>
                    <a:pt x="0" y="123"/>
                  </a:lnTo>
                  <a:cubicBezTo>
                    <a:pt x="19" y="121"/>
                    <a:pt x="21" y="120"/>
                    <a:pt x="21" y="100"/>
                  </a:cubicBezTo>
                  <a:lnTo>
                    <a:pt x="21" y="30"/>
                  </a:lnTo>
                  <a:cubicBezTo>
                    <a:pt x="21" y="11"/>
                    <a:pt x="19" y="10"/>
                    <a:pt x="2" y="9"/>
                  </a:cubicBezTo>
                  <a:lnTo>
                    <a:pt x="2" y="0"/>
                  </a:lnTo>
                  <a:lnTo>
                    <a:pt x="73" y="0"/>
                  </a:lnTo>
                  <a:lnTo>
                    <a:pt x="73" y="9"/>
                  </a:lnTo>
                  <a:cubicBezTo>
                    <a:pt x="54" y="10"/>
                    <a:pt x="52" y="11"/>
                    <a:pt x="52" y="31"/>
                  </a:cubicBezTo>
                  <a:lnTo>
                    <a:pt x="52" y="102"/>
                  </a:lnTo>
                  <a:cubicBezTo>
                    <a:pt x="52" y="112"/>
                    <a:pt x="53" y="116"/>
                    <a:pt x="57" y="119"/>
                  </a:cubicBezTo>
                  <a:cubicBezTo>
                    <a:pt x="61" y="121"/>
                    <a:pt x="68" y="121"/>
                    <a:pt x="77" y="121"/>
                  </a:cubicBezTo>
                  <a:cubicBezTo>
                    <a:pt x="87" y="121"/>
                    <a:pt x="95" y="120"/>
                    <a:pt x="100" y="114"/>
                  </a:cubicBezTo>
                  <a:cubicBezTo>
                    <a:pt x="104" y="109"/>
                    <a:pt x="107" y="102"/>
                    <a:pt x="111" y="91"/>
                  </a:cubicBezTo>
                  <a:lnTo>
                    <a:pt x="120" y="93"/>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31" name="Freeform 30"/>
            <p:cNvSpPr>
              <a:spLocks/>
            </p:cNvSpPr>
            <p:nvPr/>
          </p:nvSpPr>
          <p:spPr bwMode="auto">
            <a:xfrm>
              <a:off x="2614930" y="266065"/>
              <a:ext cx="107950" cy="114935"/>
            </a:xfrm>
            <a:custGeom>
              <a:avLst/>
              <a:gdLst>
                <a:gd name="T0" fmla="*/ 120 w 120"/>
                <a:gd name="T1" fmla="*/ 93 h 131"/>
                <a:gd name="T2" fmla="*/ 120 w 120"/>
                <a:gd name="T3" fmla="*/ 93 h 131"/>
                <a:gd name="T4" fmla="*/ 112 w 120"/>
                <a:gd name="T5" fmla="*/ 131 h 131"/>
                <a:gd name="T6" fmla="*/ 0 w 120"/>
                <a:gd name="T7" fmla="*/ 131 h 131"/>
                <a:gd name="T8" fmla="*/ 0 w 120"/>
                <a:gd name="T9" fmla="*/ 123 h 131"/>
                <a:gd name="T10" fmla="*/ 21 w 120"/>
                <a:gd name="T11" fmla="*/ 100 h 131"/>
                <a:gd name="T12" fmla="*/ 21 w 120"/>
                <a:gd name="T13" fmla="*/ 30 h 131"/>
                <a:gd name="T14" fmla="*/ 2 w 120"/>
                <a:gd name="T15" fmla="*/ 9 h 131"/>
                <a:gd name="T16" fmla="*/ 2 w 120"/>
                <a:gd name="T17" fmla="*/ 0 h 131"/>
                <a:gd name="T18" fmla="*/ 73 w 120"/>
                <a:gd name="T19" fmla="*/ 0 h 131"/>
                <a:gd name="T20" fmla="*/ 73 w 120"/>
                <a:gd name="T21" fmla="*/ 9 h 131"/>
                <a:gd name="T22" fmla="*/ 52 w 120"/>
                <a:gd name="T23" fmla="*/ 31 h 131"/>
                <a:gd name="T24" fmla="*/ 52 w 120"/>
                <a:gd name="T25" fmla="*/ 102 h 131"/>
                <a:gd name="T26" fmla="*/ 57 w 120"/>
                <a:gd name="T27" fmla="*/ 119 h 131"/>
                <a:gd name="T28" fmla="*/ 77 w 120"/>
                <a:gd name="T29" fmla="*/ 121 h 131"/>
                <a:gd name="T30" fmla="*/ 100 w 120"/>
                <a:gd name="T31" fmla="*/ 114 h 131"/>
                <a:gd name="T32" fmla="*/ 111 w 120"/>
                <a:gd name="T33" fmla="*/ 91 h 131"/>
                <a:gd name="T34" fmla="*/ 120 w 120"/>
                <a:gd name="T35" fmla="*/ 9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0" h="131">
                  <a:moveTo>
                    <a:pt x="120" y="93"/>
                  </a:moveTo>
                  <a:lnTo>
                    <a:pt x="120" y="93"/>
                  </a:lnTo>
                  <a:cubicBezTo>
                    <a:pt x="118" y="102"/>
                    <a:pt x="114" y="124"/>
                    <a:pt x="112" y="131"/>
                  </a:cubicBezTo>
                  <a:lnTo>
                    <a:pt x="0" y="131"/>
                  </a:lnTo>
                  <a:lnTo>
                    <a:pt x="0" y="123"/>
                  </a:lnTo>
                  <a:cubicBezTo>
                    <a:pt x="20" y="121"/>
                    <a:pt x="21" y="120"/>
                    <a:pt x="21" y="100"/>
                  </a:cubicBezTo>
                  <a:lnTo>
                    <a:pt x="21" y="30"/>
                  </a:lnTo>
                  <a:cubicBezTo>
                    <a:pt x="21" y="11"/>
                    <a:pt x="19" y="10"/>
                    <a:pt x="2" y="9"/>
                  </a:cubicBezTo>
                  <a:lnTo>
                    <a:pt x="2" y="0"/>
                  </a:lnTo>
                  <a:lnTo>
                    <a:pt x="73" y="0"/>
                  </a:lnTo>
                  <a:lnTo>
                    <a:pt x="73" y="9"/>
                  </a:lnTo>
                  <a:cubicBezTo>
                    <a:pt x="54" y="10"/>
                    <a:pt x="52" y="11"/>
                    <a:pt x="52" y="31"/>
                  </a:cubicBezTo>
                  <a:lnTo>
                    <a:pt x="52" y="102"/>
                  </a:lnTo>
                  <a:cubicBezTo>
                    <a:pt x="52" y="112"/>
                    <a:pt x="54" y="116"/>
                    <a:pt x="57" y="119"/>
                  </a:cubicBezTo>
                  <a:cubicBezTo>
                    <a:pt x="61" y="121"/>
                    <a:pt x="68" y="121"/>
                    <a:pt x="77" y="121"/>
                  </a:cubicBezTo>
                  <a:cubicBezTo>
                    <a:pt x="88" y="121"/>
                    <a:pt x="95" y="120"/>
                    <a:pt x="100" y="114"/>
                  </a:cubicBezTo>
                  <a:cubicBezTo>
                    <a:pt x="104" y="109"/>
                    <a:pt x="107" y="102"/>
                    <a:pt x="111" y="91"/>
                  </a:cubicBezTo>
                  <a:lnTo>
                    <a:pt x="120" y="93"/>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32" name="Freeform 31"/>
            <p:cNvSpPr>
              <a:spLocks/>
            </p:cNvSpPr>
            <p:nvPr/>
          </p:nvSpPr>
          <p:spPr bwMode="auto">
            <a:xfrm>
              <a:off x="2736850" y="266065"/>
              <a:ext cx="109855" cy="115570"/>
            </a:xfrm>
            <a:custGeom>
              <a:avLst/>
              <a:gdLst>
                <a:gd name="T0" fmla="*/ 122 w 122"/>
                <a:gd name="T1" fmla="*/ 95 h 132"/>
                <a:gd name="T2" fmla="*/ 122 w 122"/>
                <a:gd name="T3" fmla="*/ 95 h 132"/>
                <a:gd name="T4" fmla="*/ 115 w 122"/>
                <a:gd name="T5" fmla="*/ 132 h 132"/>
                <a:gd name="T6" fmla="*/ 0 w 122"/>
                <a:gd name="T7" fmla="*/ 132 h 132"/>
                <a:gd name="T8" fmla="*/ 0 w 122"/>
                <a:gd name="T9" fmla="*/ 123 h 132"/>
                <a:gd name="T10" fmla="*/ 21 w 122"/>
                <a:gd name="T11" fmla="*/ 100 h 132"/>
                <a:gd name="T12" fmla="*/ 21 w 122"/>
                <a:gd name="T13" fmla="*/ 31 h 132"/>
                <a:gd name="T14" fmla="*/ 2 w 122"/>
                <a:gd name="T15" fmla="*/ 9 h 132"/>
                <a:gd name="T16" fmla="*/ 2 w 122"/>
                <a:gd name="T17" fmla="*/ 0 h 132"/>
                <a:gd name="T18" fmla="*/ 110 w 122"/>
                <a:gd name="T19" fmla="*/ 0 h 132"/>
                <a:gd name="T20" fmla="*/ 112 w 122"/>
                <a:gd name="T21" fmla="*/ 33 h 132"/>
                <a:gd name="T22" fmla="*/ 103 w 122"/>
                <a:gd name="T23" fmla="*/ 33 h 132"/>
                <a:gd name="T24" fmla="*/ 95 w 122"/>
                <a:gd name="T25" fmla="*/ 17 h 132"/>
                <a:gd name="T26" fmla="*/ 72 w 122"/>
                <a:gd name="T27" fmla="*/ 11 h 132"/>
                <a:gd name="T28" fmla="*/ 60 w 122"/>
                <a:gd name="T29" fmla="*/ 11 h 132"/>
                <a:gd name="T30" fmla="*/ 52 w 122"/>
                <a:gd name="T31" fmla="*/ 19 h 132"/>
                <a:gd name="T32" fmla="*/ 52 w 122"/>
                <a:gd name="T33" fmla="*/ 57 h 132"/>
                <a:gd name="T34" fmla="*/ 70 w 122"/>
                <a:gd name="T35" fmla="*/ 57 h 132"/>
                <a:gd name="T36" fmla="*/ 90 w 122"/>
                <a:gd name="T37" fmla="*/ 42 h 132"/>
                <a:gd name="T38" fmla="*/ 99 w 122"/>
                <a:gd name="T39" fmla="*/ 42 h 132"/>
                <a:gd name="T40" fmla="*/ 99 w 122"/>
                <a:gd name="T41" fmla="*/ 85 h 132"/>
                <a:gd name="T42" fmla="*/ 90 w 122"/>
                <a:gd name="T43" fmla="*/ 85 h 132"/>
                <a:gd name="T44" fmla="*/ 70 w 122"/>
                <a:gd name="T45" fmla="*/ 69 h 132"/>
                <a:gd name="T46" fmla="*/ 52 w 122"/>
                <a:gd name="T47" fmla="*/ 69 h 132"/>
                <a:gd name="T48" fmla="*/ 52 w 122"/>
                <a:gd name="T49" fmla="*/ 99 h 132"/>
                <a:gd name="T50" fmla="*/ 57 w 122"/>
                <a:gd name="T51" fmla="*/ 118 h 132"/>
                <a:gd name="T52" fmla="*/ 78 w 122"/>
                <a:gd name="T53" fmla="*/ 121 h 132"/>
                <a:gd name="T54" fmla="*/ 102 w 122"/>
                <a:gd name="T55" fmla="*/ 114 h 132"/>
                <a:gd name="T56" fmla="*/ 114 w 122"/>
                <a:gd name="T57" fmla="*/ 94 h 132"/>
                <a:gd name="T58" fmla="*/ 122 w 122"/>
                <a:gd name="T59" fmla="*/ 95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2" h="132">
                  <a:moveTo>
                    <a:pt x="122" y="95"/>
                  </a:moveTo>
                  <a:lnTo>
                    <a:pt x="122" y="95"/>
                  </a:lnTo>
                  <a:cubicBezTo>
                    <a:pt x="121" y="105"/>
                    <a:pt x="117" y="126"/>
                    <a:pt x="115" y="132"/>
                  </a:cubicBezTo>
                  <a:lnTo>
                    <a:pt x="0" y="132"/>
                  </a:lnTo>
                  <a:lnTo>
                    <a:pt x="0" y="123"/>
                  </a:lnTo>
                  <a:cubicBezTo>
                    <a:pt x="19" y="121"/>
                    <a:pt x="21" y="120"/>
                    <a:pt x="21" y="100"/>
                  </a:cubicBezTo>
                  <a:lnTo>
                    <a:pt x="21" y="31"/>
                  </a:lnTo>
                  <a:cubicBezTo>
                    <a:pt x="21" y="11"/>
                    <a:pt x="19" y="10"/>
                    <a:pt x="2" y="9"/>
                  </a:cubicBezTo>
                  <a:lnTo>
                    <a:pt x="2" y="0"/>
                  </a:lnTo>
                  <a:lnTo>
                    <a:pt x="110" y="0"/>
                  </a:lnTo>
                  <a:cubicBezTo>
                    <a:pt x="110" y="6"/>
                    <a:pt x="111" y="19"/>
                    <a:pt x="112" y="33"/>
                  </a:cubicBezTo>
                  <a:lnTo>
                    <a:pt x="103" y="33"/>
                  </a:lnTo>
                  <a:cubicBezTo>
                    <a:pt x="100" y="25"/>
                    <a:pt x="98" y="21"/>
                    <a:pt x="95" y="17"/>
                  </a:cubicBezTo>
                  <a:cubicBezTo>
                    <a:pt x="91" y="12"/>
                    <a:pt x="86" y="11"/>
                    <a:pt x="72" y="11"/>
                  </a:cubicBezTo>
                  <a:lnTo>
                    <a:pt x="60" y="11"/>
                  </a:lnTo>
                  <a:cubicBezTo>
                    <a:pt x="53" y="11"/>
                    <a:pt x="52" y="11"/>
                    <a:pt x="52" y="19"/>
                  </a:cubicBezTo>
                  <a:lnTo>
                    <a:pt x="52" y="57"/>
                  </a:lnTo>
                  <a:lnTo>
                    <a:pt x="70" y="57"/>
                  </a:lnTo>
                  <a:cubicBezTo>
                    <a:pt x="86" y="57"/>
                    <a:pt x="88" y="55"/>
                    <a:pt x="90" y="42"/>
                  </a:cubicBezTo>
                  <a:lnTo>
                    <a:pt x="99" y="42"/>
                  </a:lnTo>
                  <a:lnTo>
                    <a:pt x="99" y="85"/>
                  </a:lnTo>
                  <a:lnTo>
                    <a:pt x="90" y="85"/>
                  </a:lnTo>
                  <a:cubicBezTo>
                    <a:pt x="88" y="72"/>
                    <a:pt x="86" y="69"/>
                    <a:pt x="70" y="69"/>
                  </a:cubicBezTo>
                  <a:lnTo>
                    <a:pt x="52" y="69"/>
                  </a:lnTo>
                  <a:lnTo>
                    <a:pt x="52" y="99"/>
                  </a:lnTo>
                  <a:cubicBezTo>
                    <a:pt x="52" y="111"/>
                    <a:pt x="53" y="116"/>
                    <a:pt x="57" y="118"/>
                  </a:cubicBezTo>
                  <a:cubicBezTo>
                    <a:pt x="60" y="120"/>
                    <a:pt x="67" y="121"/>
                    <a:pt x="78" y="121"/>
                  </a:cubicBezTo>
                  <a:cubicBezTo>
                    <a:pt x="90" y="121"/>
                    <a:pt x="97" y="119"/>
                    <a:pt x="102" y="114"/>
                  </a:cubicBezTo>
                  <a:cubicBezTo>
                    <a:pt x="106" y="110"/>
                    <a:pt x="110" y="104"/>
                    <a:pt x="114" y="94"/>
                  </a:cubicBezTo>
                  <a:lnTo>
                    <a:pt x="122" y="95"/>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33" name="Freeform 32"/>
            <p:cNvSpPr>
              <a:spLocks/>
            </p:cNvSpPr>
            <p:nvPr/>
          </p:nvSpPr>
          <p:spPr bwMode="auto">
            <a:xfrm>
              <a:off x="2865755" y="262890"/>
              <a:ext cx="128270" cy="121285"/>
            </a:xfrm>
            <a:custGeom>
              <a:avLst/>
              <a:gdLst>
                <a:gd name="T0" fmla="*/ 142 w 142"/>
                <a:gd name="T1" fmla="*/ 79 h 139"/>
                <a:gd name="T2" fmla="*/ 142 w 142"/>
                <a:gd name="T3" fmla="*/ 79 h 139"/>
                <a:gd name="T4" fmla="*/ 130 w 142"/>
                <a:gd name="T5" fmla="*/ 96 h 139"/>
                <a:gd name="T6" fmla="*/ 130 w 142"/>
                <a:gd name="T7" fmla="*/ 113 h 139"/>
                <a:gd name="T8" fmla="*/ 131 w 142"/>
                <a:gd name="T9" fmla="*/ 131 h 139"/>
                <a:gd name="T10" fmla="*/ 80 w 142"/>
                <a:gd name="T11" fmla="*/ 139 h 139"/>
                <a:gd name="T12" fmla="*/ 0 w 142"/>
                <a:gd name="T13" fmla="*/ 72 h 139"/>
                <a:gd name="T14" fmla="*/ 85 w 142"/>
                <a:gd name="T15" fmla="*/ 0 h 139"/>
                <a:gd name="T16" fmla="*/ 127 w 142"/>
                <a:gd name="T17" fmla="*/ 7 h 139"/>
                <a:gd name="T18" fmla="*/ 130 w 142"/>
                <a:gd name="T19" fmla="*/ 44 h 139"/>
                <a:gd name="T20" fmla="*/ 121 w 142"/>
                <a:gd name="T21" fmla="*/ 44 h 139"/>
                <a:gd name="T22" fmla="*/ 80 w 142"/>
                <a:gd name="T23" fmla="*/ 10 h 139"/>
                <a:gd name="T24" fmla="*/ 35 w 142"/>
                <a:gd name="T25" fmla="*/ 67 h 139"/>
                <a:gd name="T26" fmla="*/ 83 w 142"/>
                <a:gd name="T27" fmla="*/ 129 h 139"/>
                <a:gd name="T28" fmla="*/ 98 w 142"/>
                <a:gd name="T29" fmla="*/ 115 h 139"/>
                <a:gd name="T30" fmla="*/ 98 w 142"/>
                <a:gd name="T31" fmla="*/ 96 h 139"/>
                <a:gd name="T32" fmla="*/ 76 w 142"/>
                <a:gd name="T33" fmla="*/ 79 h 139"/>
                <a:gd name="T34" fmla="*/ 76 w 142"/>
                <a:gd name="T35" fmla="*/ 71 h 139"/>
                <a:gd name="T36" fmla="*/ 142 w 142"/>
                <a:gd name="T37" fmla="*/ 71 h 139"/>
                <a:gd name="T38" fmla="*/ 142 w 142"/>
                <a:gd name="T39" fmla="*/ 7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2" h="139">
                  <a:moveTo>
                    <a:pt x="142" y="79"/>
                  </a:moveTo>
                  <a:lnTo>
                    <a:pt x="142" y="79"/>
                  </a:lnTo>
                  <a:cubicBezTo>
                    <a:pt x="131" y="81"/>
                    <a:pt x="130" y="82"/>
                    <a:pt x="130" y="96"/>
                  </a:cubicBezTo>
                  <a:lnTo>
                    <a:pt x="130" y="113"/>
                  </a:lnTo>
                  <a:cubicBezTo>
                    <a:pt x="130" y="120"/>
                    <a:pt x="130" y="126"/>
                    <a:pt x="131" y="131"/>
                  </a:cubicBezTo>
                  <a:cubicBezTo>
                    <a:pt x="117" y="134"/>
                    <a:pt x="99" y="139"/>
                    <a:pt x="80" y="139"/>
                  </a:cubicBezTo>
                  <a:cubicBezTo>
                    <a:pt x="31" y="139"/>
                    <a:pt x="0" y="112"/>
                    <a:pt x="0" y="72"/>
                  </a:cubicBezTo>
                  <a:cubicBezTo>
                    <a:pt x="0" y="24"/>
                    <a:pt x="39" y="0"/>
                    <a:pt x="85" y="0"/>
                  </a:cubicBezTo>
                  <a:cubicBezTo>
                    <a:pt x="103" y="0"/>
                    <a:pt x="119" y="4"/>
                    <a:pt x="127" y="7"/>
                  </a:cubicBezTo>
                  <a:cubicBezTo>
                    <a:pt x="127" y="13"/>
                    <a:pt x="128" y="25"/>
                    <a:pt x="130" y="44"/>
                  </a:cubicBezTo>
                  <a:lnTo>
                    <a:pt x="121" y="44"/>
                  </a:lnTo>
                  <a:cubicBezTo>
                    <a:pt x="114" y="18"/>
                    <a:pt x="98" y="10"/>
                    <a:pt x="80" y="10"/>
                  </a:cubicBezTo>
                  <a:cubicBezTo>
                    <a:pt x="57" y="10"/>
                    <a:pt x="35" y="29"/>
                    <a:pt x="35" y="67"/>
                  </a:cubicBezTo>
                  <a:cubicBezTo>
                    <a:pt x="35" y="99"/>
                    <a:pt x="52" y="129"/>
                    <a:pt x="83" y="129"/>
                  </a:cubicBezTo>
                  <a:cubicBezTo>
                    <a:pt x="91" y="129"/>
                    <a:pt x="98" y="126"/>
                    <a:pt x="98" y="115"/>
                  </a:cubicBezTo>
                  <a:lnTo>
                    <a:pt x="98" y="96"/>
                  </a:lnTo>
                  <a:cubicBezTo>
                    <a:pt x="98" y="82"/>
                    <a:pt x="97" y="81"/>
                    <a:pt x="76" y="79"/>
                  </a:cubicBezTo>
                  <a:lnTo>
                    <a:pt x="76" y="71"/>
                  </a:lnTo>
                  <a:lnTo>
                    <a:pt x="142" y="71"/>
                  </a:lnTo>
                  <a:lnTo>
                    <a:pt x="142" y="79"/>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34" name="Freeform 33"/>
            <p:cNvSpPr>
              <a:spLocks/>
            </p:cNvSpPr>
            <p:nvPr/>
          </p:nvSpPr>
          <p:spPr bwMode="auto">
            <a:xfrm>
              <a:off x="3012440" y="266065"/>
              <a:ext cx="110490" cy="115570"/>
            </a:xfrm>
            <a:custGeom>
              <a:avLst/>
              <a:gdLst>
                <a:gd name="T0" fmla="*/ 122 w 122"/>
                <a:gd name="T1" fmla="*/ 95 h 132"/>
                <a:gd name="T2" fmla="*/ 122 w 122"/>
                <a:gd name="T3" fmla="*/ 95 h 132"/>
                <a:gd name="T4" fmla="*/ 115 w 122"/>
                <a:gd name="T5" fmla="*/ 132 h 132"/>
                <a:gd name="T6" fmla="*/ 0 w 122"/>
                <a:gd name="T7" fmla="*/ 132 h 132"/>
                <a:gd name="T8" fmla="*/ 0 w 122"/>
                <a:gd name="T9" fmla="*/ 123 h 132"/>
                <a:gd name="T10" fmla="*/ 21 w 122"/>
                <a:gd name="T11" fmla="*/ 100 h 132"/>
                <a:gd name="T12" fmla="*/ 21 w 122"/>
                <a:gd name="T13" fmla="*/ 31 h 132"/>
                <a:gd name="T14" fmla="*/ 2 w 122"/>
                <a:gd name="T15" fmla="*/ 9 h 132"/>
                <a:gd name="T16" fmla="*/ 2 w 122"/>
                <a:gd name="T17" fmla="*/ 0 h 132"/>
                <a:gd name="T18" fmla="*/ 110 w 122"/>
                <a:gd name="T19" fmla="*/ 0 h 132"/>
                <a:gd name="T20" fmla="*/ 112 w 122"/>
                <a:gd name="T21" fmla="*/ 33 h 132"/>
                <a:gd name="T22" fmla="*/ 103 w 122"/>
                <a:gd name="T23" fmla="*/ 33 h 132"/>
                <a:gd name="T24" fmla="*/ 95 w 122"/>
                <a:gd name="T25" fmla="*/ 17 h 132"/>
                <a:gd name="T26" fmla="*/ 72 w 122"/>
                <a:gd name="T27" fmla="*/ 11 h 132"/>
                <a:gd name="T28" fmla="*/ 60 w 122"/>
                <a:gd name="T29" fmla="*/ 11 h 132"/>
                <a:gd name="T30" fmla="*/ 52 w 122"/>
                <a:gd name="T31" fmla="*/ 19 h 132"/>
                <a:gd name="T32" fmla="*/ 52 w 122"/>
                <a:gd name="T33" fmla="*/ 57 h 132"/>
                <a:gd name="T34" fmla="*/ 70 w 122"/>
                <a:gd name="T35" fmla="*/ 57 h 132"/>
                <a:gd name="T36" fmla="*/ 90 w 122"/>
                <a:gd name="T37" fmla="*/ 42 h 132"/>
                <a:gd name="T38" fmla="*/ 99 w 122"/>
                <a:gd name="T39" fmla="*/ 42 h 132"/>
                <a:gd name="T40" fmla="*/ 99 w 122"/>
                <a:gd name="T41" fmla="*/ 85 h 132"/>
                <a:gd name="T42" fmla="*/ 90 w 122"/>
                <a:gd name="T43" fmla="*/ 85 h 132"/>
                <a:gd name="T44" fmla="*/ 70 w 122"/>
                <a:gd name="T45" fmla="*/ 69 h 132"/>
                <a:gd name="T46" fmla="*/ 52 w 122"/>
                <a:gd name="T47" fmla="*/ 69 h 132"/>
                <a:gd name="T48" fmla="*/ 52 w 122"/>
                <a:gd name="T49" fmla="*/ 99 h 132"/>
                <a:gd name="T50" fmla="*/ 57 w 122"/>
                <a:gd name="T51" fmla="*/ 118 h 132"/>
                <a:gd name="T52" fmla="*/ 78 w 122"/>
                <a:gd name="T53" fmla="*/ 121 h 132"/>
                <a:gd name="T54" fmla="*/ 102 w 122"/>
                <a:gd name="T55" fmla="*/ 114 h 132"/>
                <a:gd name="T56" fmla="*/ 114 w 122"/>
                <a:gd name="T57" fmla="*/ 94 h 132"/>
                <a:gd name="T58" fmla="*/ 122 w 122"/>
                <a:gd name="T59" fmla="*/ 95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2" h="132">
                  <a:moveTo>
                    <a:pt x="122" y="95"/>
                  </a:moveTo>
                  <a:lnTo>
                    <a:pt x="122" y="95"/>
                  </a:lnTo>
                  <a:cubicBezTo>
                    <a:pt x="121" y="105"/>
                    <a:pt x="117" y="126"/>
                    <a:pt x="115" y="132"/>
                  </a:cubicBezTo>
                  <a:lnTo>
                    <a:pt x="0" y="132"/>
                  </a:lnTo>
                  <a:lnTo>
                    <a:pt x="0" y="123"/>
                  </a:lnTo>
                  <a:cubicBezTo>
                    <a:pt x="19" y="121"/>
                    <a:pt x="21" y="120"/>
                    <a:pt x="21" y="100"/>
                  </a:cubicBezTo>
                  <a:lnTo>
                    <a:pt x="21" y="31"/>
                  </a:lnTo>
                  <a:cubicBezTo>
                    <a:pt x="21" y="11"/>
                    <a:pt x="19" y="10"/>
                    <a:pt x="2" y="9"/>
                  </a:cubicBezTo>
                  <a:lnTo>
                    <a:pt x="2" y="0"/>
                  </a:lnTo>
                  <a:lnTo>
                    <a:pt x="110" y="0"/>
                  </a:lnTo>
                  <a:cubicBezTo>
                    <a:pt x="110" y="6"/>
                    <a:pt x="111" y="19"/>
                    <a:pt x="112" y="33"/>
                  </a:cubicBezTo>
                  <a:lnTo>
                    <a:pt x="103" y="33"/>
                  </a:lnTo>
                  <a:cubicBezTo>
                    <a:pt x="100" y="25"/>
                    <a:pt x="98" y="21"/>
                    <a:pt x="95" y="17"/>
                  </a:cubicBezTo>
                  <a:cubicBezTo>
                    <a:pt x="91" y="12"/>
                    <a:pt x="86" y="11"/>
                    <a:pt x="72" y="11"/>
                  </a:cubicBezTo>
                  <a:lnTo>
                    <a:pt x="60" y="11"/>
                  </a:lnTo>
                  <a:cubicBezTo>
                    <a:pt x="53" y="11"/>
                    <a:pt x="52" y="11"/>
                    <a:pt x="52" y="19"/>
                  </a:cubicBezTo>
                  <a:lnTo>
                    <a:pt x="52" y="57"/>
                  </a:lnTo>
                  <a:lnTo>
                    <a:pt x="70" y="57"/>
                  </a:lnTo>
                  <a:cubicBezTo>
                    <a:pt x="86" y="57"/>
                    <a:pt x="88" y="55"/>
                    <a:pt x="90" y="42"/>
                  </a:cubicBezTo>
                  <a:lnTo>
                    <a:pt x="99" y="42"/>
                  </a:lnTo>
                  <a:lnTo>
                    <a:pt x="99" y="85"/>
                  </a:lnTo>
                  <a:lnTo>
                    <a:pt x="90" y="85"/>
                  </a:lnTo>
                  <a:cubicBezTo>
                    <a:pt x="88" y="72"/>
                    <a:pt x="86" y="69"/>
                    <a:pt x="70" y="69"/>
                  </a:cubicBezTo>
                  <a:lnTo>
                    <a:pt x="52" y="69"/>
                  </a:lnTo>
                  <a:lnTo>
                    <a:pt x="52" y="99"/>
                  </a:lnTo>
                  <a:cubicBezTo>
                    <a:pt x="52" y="111"/>
                    <a:pt x="53" y="116"/>
                    <a:pt x="57" y="118"/>
                  </a:cubicBezTo>
                  <a:cubicBezTo>
                    <a:pt x="60" y="120"/>
                    <a:pt x="67" y="121"/>
                    <a:pt x="78" y="121"/>
                  </a:cubicBezTo>
                  <a:cubicBezTo>
                    <a:pt x="90" y="121"/>
                    <a:pt x="97" y="119"/>
                    <a:pt x="102" y="114"/>
                  </a:cubicBezTo>
                  <a:cubicBezTo>
                    <a:pt x="106" y="110"/>
                    <a:pt x="110" y="104"/>
                    <a:pt x="114" y="94"/>
                  </a:cubicBezTo>
                  <a:lnTo>
                    <a:pt x="122" y="95"/>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grpSp>
      <p:sp>
        <p:nvSpPr>
          <p:cNvPr id="35" name="Title 1"/>
          <p:cNvSpPr txBox="1">
            <a:spLocks/>
          </p:cNvSpPr>
          <p:nvPr/>
        </p:nvSpPr>
        <p:spPr>
          <a:xfrm>
            <a:off x="9058" y="365125"/>
            <a:ext cx="9634095" cy="1325563"/>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FY 2019-21 Operating and Capital Budget Development </a:t>
            </a:r>
            <a:endParaRPr lang="en-US" dirty="0"/>
          </a:p>
        </p:txBody>
      </p:sp>
      <p:graphicFrame>
        <p:nvGraphicFramePr>
          <p:cNvPr id="36" name="Content Placeholder 3"/>
          <p:cNvGraphicFramePr>
            <a:graphicFrameLocks/>
          </p:cNvGraphicFramePr>
          <p:nvPr>
            <p:extLst>
              <p:ext uri="{D42A27DB-BD31-4B8C-83A1-F6EECF244321}">
                <p14:modId xmlns:p14="http://schemas.microsoft.com/office/powerpoint/2010/main" val="3376275799"/>
              </p:ext>
            </p:extLst>
          </p:nvPr>
        </p:nvGraphicFramePr>
        <p:xfrm>
          <a:off x="189783" y="1604068"/>
          <a:ext cx="8781915" cy="4606659"/>
        </p:xfrm>
        <a:graphic>
          <a:graphicData uri="http://schemas.openxmlformats.org/drawingml/2006/table">
            <a:tbl>
              <a:tblPr>
                <a:tableStyleId>{5C22544A-7EE6-4342-B048-85BDC9FD1C3A}</a:tableStyleId>
              </a:tblPr>
              <a:tblGrid>
                <a:gridCol w="25400">
                  <a:extLst>
                    <a:ext uri="{9D8B030D-6E8A-4147-A177-3AD203B41FA5}">
                      <a16:colId xmlns:a16="http://schemas.microsoft.com/office/drawing/2014/main" xmlns="" val="3253273343"/>
                    </a:ext>
                  </a:extLst>
                </a:gridCol>
                <a:gridCol w="1489767">
                  <a:extLst>
                    <a:ext uri="{9D8B030D-6E8A-4147-A177-3AD203B41FA5}">
                      <a16:colId xmlns:a16="http://schemas.microsoft.com/office/drawing/2014/main" xmlns="" val="413453480"/>
                    </a:ext>
                  </a:extLst>
                </a:gridCol>
                <a:gridCol w="518659">
                  <a:extLst>
                    <a:ext uri="{9D8B030D-6E8A-4147-A177-3AD203B41FA5}">
                      <a16:colId xmlns:a16="http://schemas.microsoft.com/office/drawing/2014/main" xmlns="" val="3612856097"/>
                    </a:ext>
                  </a:extLst>
                </a:gridCol>
                <a:gridCol w="88283">
                  <a:extLst>
                    <a:ext uri="{9D8B030D-6E8A-4147-A177-3AD203B41FA5}">
                      <a16:colId xmlns:a16="http://schemas.microsoft.com/office/drawing/2014/main" xmlns="" val="3151144047"/>
                    </a:ext>
                  </a:extLst>
                </a:gridCol>
                <a:gridCol w="529694">
                  <a:extLst>
                    <a:ext uri="{9D8B030D-6E8A-4147-A177-3AD203B41FA5}">
                      <a16:colId xmlns:a16="http://schemas.microsoft.com/office/drawing/2014/main" xmlns="" val="1395894113"/>
                    </a:ext>
                  </a:extLst>
                </a:gridCol>
                <a:gridCol w="529694">
                  <a:extLst>
                    <a:ext uri="{9D8B030D-6E8A-4147-A177-3AD203B41FA5}">
                      <a16:colId xmlns:a16="http://schemas.microsoft.com/office/drawing/2014/main" xmlns="" val="1848171529"/>
                    </a:ext>
                  </a:extLst>
                </a:gridCol>
                <a:gridCol w="88283">
                  <a:extLst>
                    <a:ext uri="{9D8B030D-6E8A-4147-A177-3AD203B41FA5}">
                      <a16:colId xmlns:a16="http://schemas.microsoft.com/office/drawing/2014/main" xmlns="" val="457709626"/>
                    </a:ext>
                  </a:extLst>
                </a:gridCol>
                <a:gridCol w="651084">
                  <a:extLst>
                    <a:ext uri="{9D8B030D-6E8A-4147-A177-3AD203B41FA5}">
                      <a16:colId xmlns:a16="http://schemas.microsoft.com/office/drawing/2014/main" xmlns="" val="1089679197"/>
                    </a:ext>
                  </a:extLst>
                </a:gridCol>
                <a:gridCol w="521418">
                  <a:extLst>
                    <a:ext uri="{9D8B030D-6E8A-4147-A177-3AD203B41FA5}">
                      <a16:colId xmlns:a16="http://schemas.microsoft.com/office/drawing/2014/main" xmlns="" val="3557808675"/>
                    </a:ext>
                  </a:extLst>
                </a:gridCol>
                <a:gridCol w="463482">
                  <a:extLst>
                    <a:ext uri="{9D8B030D-6E8A-4147-A177-3AD203B41FA5}">
                      <a16:colId xmlns:a16="http://schemas.microsoft.com/office/drawing/2014/main" xmlns="" val="2384537694"/>
                    </a:ext>
                  </a:extLst>
                </a:gridCol>
                <a:gridCol w="653843">
                  <a:extLst>
                    <a:ext uri="{9D8B030D-6E8A-4147-A177-3AD203B41FA5}">
                      <a16:colId xmlns:a16="http://schemas.microsoft.com/office/drawing/2014/main" xmlns="" val="2568686764"/>
                    </a:ext>
                  </a:extLst>
                </a:gridCol>
                <a:gridCol w="706259">
                  <a:extLst>
                    <a:ext uri="{9D8B030D-6E8A-4147-A177-3AD203B41FA5}">
                      <a16:colId xmlns:a16="http://schemas.microsoft.com/office/drawing/2014/main" xmlns="" val="2292039825"/>
                    </a:ext>
                  </a:extLst>
                </a:gridCol>
                <a:gridCol w="529694">
                  <a:extLst>
                    <a:ext uri="{9D8B030D-6E8A-4147-A177-3AD203B41FA5}">
                      <a16:colId xmlns:a16="http://schemas.microsoft.com/office/drawing/2014/main" xmlns="" val="1353164471"/>
                    </a:ext>
                  </a:extLst>
                </a:gridCol>
                <a:gridCol w="88283">
                  <a:extLst>
                    <a:ext uri="{9D8B030D-6E8A-4147-A177-3AD203B41FA5}">
                      <a16:colId xmlns:a16="http://schemas.microsoft.com/office/drawing/2014/main" xmlns="" val="1524897023"/>
                    </a:ext>
                  </a:extLst>
                </a:gridCol>
                <a:gridCol w="529694">
                  <a:extLst>
                    <a:ext uri="{9D8B030D-6E8A-4147-A177-3AD203B41FA5}">
                      <a16:colId xmlns:a16="http://schemas.microsoft.com/office/drawing/2014/main" xmlns="" val="4129252234"/>
                    </a:ext>
                  </a:extLst>
                </a:gridCol>
                <a:gridCol w="838684">
                  <a:extLst>
                    <a:ext uri="{9D8B030D-6E8A-4147-A177-3AD203B41FA5}">
                      <a16:colId xmlns:a16="http://schemas.microsoft.com/office/drawing/2014/main" xmlns="" val="1481092658"/>
                    </a:ext>
                  </a:extLst>
                </a:gridCol>
                <a:gridCol w="529694">
                  <a:extLst>
                    <a:ext uri="{9D8B030D-6E8A-4147-A177-3AD203B41FA5}">
                      <a16:colId xmlns:a16="http://schemas.microsoft.com/office/drawing/2014/main" xmlns="" val="875837617"/>
                    </a:ext>
                  </a:extLst>
                </a:gridCol>
              </a:tblGrid>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700" b="1" u="none" strike="noStrike" dirty="0">
                          <a:effectLst/>
                        </a:rPr>
                        <a:t>Manhattan College</a:t>
                      </a:r>
                      <a:endParaRPr lang="en-US" sz="7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91921885"/>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gridSpan="4">
                  <a:txBody>
                    <a:bodyPr/>
                    <a:lstStyle/>
                    <a:p>
                      <a:pPr algn="l" fontAlgn="b"/>
                      <a:r>
                        <a:rPr lang="en-US" sz="700" b="1" u="none" strike="noStrike" dirty="0">
                          <a:effectLst/>
                        </a:rPr>
                        <a:t>Undergraduate Tuition and Fees Analysis</a:t>
                      </a:r>
                      <a:endParaRPr lang="en-US" sz="700" b="1"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864820290"/>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700" b="1" u="none" strike="noStrike" dirty="0">
                          <a:effectLst/>
                        </a:rPr>
                        <a:t>Benchmark Schools</a:t>
                      </a:r>
                      <a:endParaRPr lang="en-US" sz="7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631009224"/>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700" b="1" u="none" strike="noStrike" dirty="0">
                          <a:effectLst/>
                        </a:rPr>
                        <a:t>2017</a:t>
                      </a:r>
                      <a:endParaRPr lang="en-US" sz="7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832419923"/>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600" b="1" i="0" u="none" strike="noStrike" dirty="0">
                        <a:solidFill>
                          <a:srgbClr val="000000"/>
                        </a:solidFill>
                        <a:effectLst/>
                        <a:latin typeface="Calibri" panose="020F0502020204030204" pitchFamily="34" charset="0"/>
                      </a:endParaRPr>
                    </a:p>
                  </a:txBody>
                  <a:tcPr marL="0" marR="0" marT="0" marB="0" anchor="b"/>
                </a:tc>
                <a:tc gridSpan="5">
                  <a:txBody>
                    <a:bodyPr/>
                    <a:lstStyle/>
                    <a:p>
                      <a:pPr algn="ctr" fontAlgn="b"/>
                      <a:r>
                        <a:rPr lang="en-US" sz="600" b="1" u="none" strike="noStrike" dirty="0">
                          <a:effectLst/>
                        </a:rPr>
                        <a:t>Other UG Fees</a:t>
                      </a:r>
                      <a:endParaRPr lang="en-US" sz="600" b="1"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72691626"/>
                  </a:ext>
                </a:extLst>
              </a:tr>
              <a:tr h="329432">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b="1" u="none" strike="noStrike" dirty="0">
                          <a:effectLst/>
                        </a:rPr>
                        <a:t>Institution</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b="1" u="none" strike="noStrike" dirty="0">
                          <a:effectLst/>
                        </a:rPr>
                        <a:t>State</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b="1" u="none" strike="noStrike" dirty="0">
                          <a:effectLst/>
                        </a:rPr>
                        <a:t>UG Tuition</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b="1" u="none" strike="noStrike" dirty="0">
                          <a:effectLst/>
                        </a:rPr>
                        <a:t>Program Fee </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b="1" u="none" strike="noStrike" dirty="0">
                          <a:effectLst/>
                        </a:rPr>
                        <a:t>Orientation Fee</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b="1" u="none" strike="noStrike" dirty="0">
                          <a:effectLst/>
                        </a:rPr>
                        <a:t>Student Activity</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b="1" u="none" strike="noStrike" dirty="0">
                          <a:effectLst/>
                        </a:rPr>
                        <a:t>Health Services</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b="1" u="none" strike="noStrike" dirty="0">
                          <a:effectLst/>
                        </a:rPr>
                        <a:t>Telecom or Tech Fee</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b="1" u="none" strike="noStrike" dirty="0">
                          <a:effectLst/>
                        </a:rPr>
                        <a:t>Misc. Other Fees</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b="1" u="none" strike="noStrike" dirty="0">
                          <a:effectLst/>
                        </a:rPr>
                        <a:t>Subtotal Other Fees</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b="1" u="none" strike="noStrike" dirty="0">
                          <a:effectLst/>
                        </a:rPr>
                        <a:t>Room &amp; Board</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b="1" u="none" strike="noStrike" dirty="0">
                          <a:effectLst/>
                        </a:rPr>
                        <a:t>Total</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b="1" u="none" strike="noStrike" dirty="0">
                          <a:effectLst/>
                        </a:rPr>
                        <a:t>Rank</a:t>
                      </a:r>
                      <a:endParaRPr lang="en-US" sz="6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735131608"/>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Fordham (Rose Hill)</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NY</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$49,645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$385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$412</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$544</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$1,341</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$17,445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$68,431</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202402591"/>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NYU Poly (Arts &amp; Science)</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NY</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$47,942</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$2,522</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$2,522</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$17,664</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$68,128</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74867175"/>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Rensselear Polytech Inst</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NY</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$51,000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$175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$687</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$618</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$1,480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$14,960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$67,440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35902661"/>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Drexel (4 yr Program)</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PA</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$49,632</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$2,405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$2,405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$13,890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$65,927</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24895574"/>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Northeastern</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MA</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$48,560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$447</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$490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$937</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$16,240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$65,737</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5</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05408804"/>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Stevens Inst of Technology</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NJ</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$48,784</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$440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$1,330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$1,770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$14,780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$65,334</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105353604"/>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Providence</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RI</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$47,870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$330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$430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$760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$14,240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$62,870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7</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01914673"/>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Pace</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NY</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$42,354</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$152</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$150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$210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$820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$1,632</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$18,540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$62,526</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8</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627220780"/>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Loyola</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MD</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$46,160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$165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$1,565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$14,150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$61,875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9</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430724882"/>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Fairfield</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CT</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$46,490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$675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$975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$14,280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$61,745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10</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01175255"/>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Quinnipiac</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CT</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$44,420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$680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$1,680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$2,360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$14,190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$60,970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11</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716907529"/>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Hofstra</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NY</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$42,480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$160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$210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$690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$1,360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$16,790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$60,630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12</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56118566"/>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St. Joseph's</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PA</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$43,700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$250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$180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$190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$720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$14,840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$59,260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13</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016990892"/>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Scranton, Univ. of</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PA</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$42,910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$275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$130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$805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$14,618</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$58,333</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345985912"/>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St. Johns (Queens)</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NY</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$39,690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$250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$210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$620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$1,080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$17,020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$57,790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15</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929609661"/>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Manhattan</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b="1" u="none" strike="noStrike" dirty="0">
                          <a:effectLst/>
                        </a:rPr>
                        <a:t>NY</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 </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b="1" u="none" strike="noStrike" dirty="0">
                          <a:effectLst/>
                        </a:rPr>
                        <a:t>$38,200</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b="1" u="none" strike="noStrike" dirty="0">
                          <a:effectLst/>
                        </a:rPr>
                        <a:t>$1,852</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 </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b="1" u="none" strike="noStrike" dirty="0">
                          <a:effectLst/>
                        </a:rPr>
                        <a:t>$325</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b="1" u="none" strike="noStrike" dirty="0">
                          <a:effectLst/>
                        </a:rPr>
                        <a:t>$520</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b="1" u="none" strike="noStrike" dirty="0">
                          <a:effectLst/>
                        </a:rPr>
                        <a:t>$160</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b="1" u="none" strike="noStrike" dirty="0">
                          <a:effectLst/>
                        </a:rPr>
                        <a:t>$680</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 </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b="1" u="none" strike="noStrike" dirty="0">
                          <a:effectLst/>
                        </a:rPr>
                        <a:t>$1,685</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 </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b="1" u="none" strike="noStrike" dirty="0">
                          <a:effectLst/>
                        </a:rPr>
                        <a:t>$15,600</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b="1" u="none" strike="noStrike" dirty="0">
                          <a:effectLst/>
                        </a:rPr>
                        <a:t>$57,337</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b="1" u="none" strike="noStrike" dirty="0">
                          <a:effectLst/>
                        </a:rPr>
                        <a:t>16</a:t>
                      </a:r>
                      <a:endParaRPr lang="en-US" sz="6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66840387"/>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Seton Hall</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NJ</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$38,400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$1,300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$888</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$2,488</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$15,174</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$56,062</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17</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581706367"/>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Sacred Heart</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CT</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$39,570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$250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$250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$14,770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$54,590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18</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48914444"/>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Adelphi</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NY</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$35,430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$275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$1,490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$2,065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$15,550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$53,045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19</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962327400"/>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Iona</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NY</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$35,482</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$2,200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$250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$250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$14,832</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$52,764</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20</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277309523"/>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Marist</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NY</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$36,100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$260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$320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$680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$15,900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$52,680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21</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620918673"/>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Manhattanville</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NY</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$36,460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$1,570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$1,570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$14,520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$52,550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22</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91285486"/>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Siena College</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NY</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$35,435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$1,000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$14,550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$50,985</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23</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399325120"/>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SUNY Stony Brook (NonNY)</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NY</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$24,180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$199</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$343</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$532</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$1,513</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$2,587</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$13,446</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$40,213</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24</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557055335"/>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SUNY Binghamton (NonNY)</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NY</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$21,550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$198</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$380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$744</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$1,531</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$2,853</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$14,577</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$38,980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25</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7439673"/>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SUNY Binghamton (NYS)</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NY</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$6,670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$198</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$380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$744</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$1,531</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$2,853</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$14,577</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$24,100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26</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377778224"/>
                  </a:ext>
                </a:extLst>
              </a:tr>
              <a:tr h="1134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SUNY Stony Brook (NYS)</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NY</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$4,628</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$199</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$343</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$532</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$1,513</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$2,587</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$13,446</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$20,661</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27</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39144380"/>
                  </a:ext>
                </a:extLst>
              </a:tr>
              <a:tr h="1080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CUNY City College</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u="none" strike="noStrike" dirty="0">
                          <a:effectLst/>
                        </a:rPr>
                        <a:t>NY</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$6,530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$127</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$250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$33</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$410</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$13,718</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$20,658</a:t>
                      </a:r>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u="none" strike="noStrike" dirty="0">
                          <a:effectLst/>
                        </a:rPr>
                        <a:t>28</a:t>
                      </a:r>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670645090"/>
                  </a:ext>
                </a:extLst>
              </a:tr>
              <a:tr h="1080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49490686"/>
                  </a:ext>
                </a:extLst>
              </a:tr>
              <a:tr h="1080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Private Colleges </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b="1" u="none" strike="noStrike" dirty="0">
                          <a:effectLst/>
                        </a:rPr>
                        <a:t>Rank</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1" i="0" u="none" strike="noStrike" dirty="0">
                        <a:solidFill>
                          <a:srgbClr val="000000"/>
                        </a:solidFill>
                        <a:effectLst/>
                        <a:latin typeface="Calibri" panose="020F0502020204030204" pitchFamily="34" charset="0"/>
                      </a:endParaRPr>
                    </a:p>
                  </a:txBody>
                  <a:tcPr marL="0" marR="0" marT="0" marB="0" anchor="b"/>
                </a:tc>
                <a:tc gridSpan="2">
                  <a:txBody>
                    <a:bodyPr/>
                    <a:lstStyle/>
                    <a:p>
                      <a:pPr algn="l" fontAlgn="b"/>
                      <a:r>
                        <a:rPr lang="en-US" sz="600" b="1" u="none" strike="noStrike" dirty="0">
                          <a:effectLst/>
                        </a:rPr>
                        <a:t>16 out of 23</a:t>
                      </a:r>
                      <a:endParaRPr lang="en-US" sz="600" b="1"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255284205"/>
                  </a:ext>
                </a:extLst>
              </a:tr>
              <a:tr h="21603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Public and Private Colleges</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600" b="1" u="none" strike="noStrike" dirty="0">
                          <a:effectLst/>
                        </a:rPr>
                        <a:t>Rank</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1" i="0" u="none" strike="noStrike" dirty="0">
                        <a:solidFill>
                          <a:srgbClr val="000000"/>
                        </a:solidFill>
                        <a:effectLst/>
                        <a:latin typeface="Calibri" panose="020F0502020204030204" pitchFamily="34" charset="0"/>
                      </a:endParaRPr>
                    </a:p>
                  </a:txBody>
                  <a:tcPr marL="0" marR="0" marT="0" marB="0" anchor="b"/>
                </a:tc>
                <a:tc gridSpan="2">
                  <a:txBody>
                    <a:bodyPr/>
                    <a:lstStyle/>
                    <a:p>
                      <a:pPr algn="l" fontAlgn="b"/>
                      <a:r>
                        <a:rPr lang="en-US" sz="600" b="1" u="none" strike="noStrike" dirty="0">
                          <a:effectLst/>
                        </a:rPr>
                        <a:t>16 out of 28</a:t>
                      </a:r>
                      <a:endParaRPr lang="en-US" sz="600" b="1"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085298412"/>
                  </a:ext>
                </a:extLst>
              </a:tr>
              <a:tr h="108011">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600" b="1" u="none" strike="noStrike" dirty="0">
                          <a:effectLst/>
                        </a:rPr>
                        <a:t>Private Colleges Average</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600" b="1" u="none" strike="noStrike" dirty="0">
                          <a:effectLst/>
                        </a:rPr>
                        <a:t>$59,870 </a:t>
                      </a:r>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98540596"/>
                  </a:ext>
                </a:extLst>
              </a:tr>
            </a:tbl>
          </a:graphicData>
        </a:graphic>
      </p:graphicFrame>
      <p:grpSp>
        <p:nvGrpSpPr>
          <p:cNvPr id="37" name="Canvas 57"/>
          <p:cNvGrpSpPr/>
          <p:nvPr/>
        </p:nvGrpSpPr>
        <p:grpSpPr>
          <a:xfrm>
            <a:off x="4834327" y="6276794"/>
            <a:ext cx="1996912" cy="394328"/>
            <a:chOff x="0" y="-5080"/>
            <a:chExt cx="3217545" cy="625475"/>
          </a:xfrm>
        </p:grpSpPr>
        <p:sp>
          <p:nvSpPr>
            <p:cNvPr id="38" name="Rectangle 37"/>
            <p:cNvSpPr/>
            <p:nvPr/>
          </p:nvSpPr>
          <p:spPr>
            <a:xfrm>
              <a:off x="0" y="0"/>
              <a:ext cx="3217545" cy="612140"/>
            </a:xfrm>
            <a:prstGeom prst="rect">
              <a:avLst/>
            </a:prstGeom>
            <a:noFill/>
            <a:ln>
              <a:noFill/>
            </a:ln>
          </p:spPr>
        </p:sp>
        <p:sp>
          <p:nvSpPr>
            <p:cNvPr id="39" name="Freeform 38"/>
            <p:cNvSpPr>
              <a:spLocks/>
            </p:cNvSpPr>
            <p:nvPr/>
          </p:nvSpPr>
          <p:spPr bwMode="auto">
            <a:xfrm>
              <a:off x="44450" y="36195"/>
              <a:ext cx="523875" cy="532765"/>
            </a:xfrm>
            <a:custGeom>
              <a:avLst/>
              <a:gdLst>
                <a:gd name="T0" fmla="*/ 420 w 580"/>
                <a:gd name="T1" fmla="*/ 0 h 609"/>
                <a:gd name="T2" fmla="*/ 420 w 580"/>
                <a:gd name="T3" fmla="*/ 0 h 609"/>
                <a:gd name="T4" fmla="*/ 151 w 580"/>
                <a:gd name="T5" fmla="*/ 0 h 609"/>
                <a:gd name="T6" fmla="*/ 0 w 580"/>
                <a:gd name="T7" fmla="*/ 0 h 609"/>
                <a:gd name="T8" fmla="*/ 68 w 580"/>
                <a:gd name="T9" fmla="*/ 350 h 609"/>
                <a:gd name="T10" fmla="*/ 160 w 580"/>
                <a:gd name="T11" fmla="*/ 494 h 609"/>
                <a:gd name="T12" fmla="*/ 287 w 580"/>
                <a:gd name="T13" fmla="*/ 609 h 609"/>
                <a:gd name="T14" fmla="*/ 401 w 580"/>
                <a:gd name="T15" fmla="*/ 517 h 609"/>
                <a:gd name="T16" fmla="*/ 506 w 580"/>
                <a:gd name="T17" fmla="*/ 358 h 609"/>
                <a:gd name="T18" fmla="*/ 571 w 580"/>
                <a:gd name="T19" fmla="*/ 0 h 609"/>
                <a:gd name="T20" fmla="*/ 420 w 580"/>
                <a:gd name="T21" fmla="*/ 0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0" h="609">
                  <a:moveTo>
                    <a:pt x="420" y="0"/>
                  </a:moveTo>
                  <a:lnTo>
                    <a:pt x="420" y="0"/>
                  </a:lnTo>
                  <a:lnTo>
                    <a:pt x="151" y="0"/>
                  </a:lnTo>
                  <a:lnTo>
                    <a:pt x="0" y="0"/>
                  </a:lnTo>
                  <a:cubicBezTo>
                    <a:pt x="0" y="127"/>
                    <a:pt x="29" y="267"/>
                    <a:pt x="68" y="350"/>
                  </a:cubicBezTo>
                  <a:cubicBezTo>
                    <a:pt x="96" y="408"/>
                    <a:pt x="128" y="456"/>
                    <a:pt x="160" y="494"/>
                  </a:cubicBezTo>
                  <a:cubicBezTo>
                    <a:pt x="226" y="573"/>
                    <a:pt x="287" y="609"/>
                    <a:pt x="287" y="609"/>
                  </a:cubicBezTo>
                  <a:cubicBezTo>
                    <a:pt x="332" y="582"/>
                    <a:pt x="369" y="551"/>
                    <a:pt x="401" y="517"/>
                  </a:cubicBezTo>
                  <a:cubicBezTo>
                    <a:pt x="448" y="468"/>
                    <a:pt x="482" y="413"/>
                    <a:pt x="506" y="358"/>
                  </a:cubicBezTo>
                  <a:cubicBezTo>
                    <a:pt x="580" y="195"/>
                    <a:pt x="571" y="0"/>
                    <a:pt x="571" y="0"/>
                  </a:cubicBezTo>
                  <a:lnTo>
                    <a:pt x="420" y="0"/>
                  </a:lnTo>
                  <a:close/>
                </a:path>
              </a:pathLst>
            </a:custGeom>
            <a:solidFill>
              <a:srgbClr val="FEFEFE"/>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40" name="Freeform 39"/>
            <p:cNvSpPr>
              <a:spLocks noEditPoints="1"/>
            </p:cNvSpPr>
            <p:nvPr/>
          </p:nvSpPr>
          <p:spPr bwMode="auto">
            <a:xfrm>
              <a:off x="0" y="-5080"/>
              <a:ext cx="619125" cy="625475"/>
            </a:xfrm>
            <a:custGeom>
              <a:avLst/>
              <a:gdLst>
                <a:gd name="T0" fmla="*/ 671 w 685"/>
                <a:gd name="T1" fmla="*/ 0 h 715"/>
                <a:gd name="T2" fmla="*/ 671 w 685"/>
                <a:gd name="T3" fmla="*/ 0 h 715"/>
                <a:gd name="T4" fmla="*/ 0 w 685"/>
                <a:gd name="T5" fmla="*/ 0 h 715"/>
                <a:gd name="T6" fmla="*/ 76 w 685"/>
                <a:gd name="T7" fmla="*/ 410 h 715"/>
                <a:gd name="T8" fmla="*/ 184 w 685"/>
                <a:gd name="T9" fmla="*/ 580 h 715"/>
                <a:gd name="T10" fmla="*/ 337 w 685"/>
                <a:gd name="T11" fmla="*/ 715 h 715"/>
                <a:gd name="T12" fmla="*/ 475 w 685"/>
                <a:gd name="T13" fmla="*/ 607 h 715"/>
                <a:gd name="T14" fmla="*/ 598 w 685"/>
                <a:gd name="T15" fmla="*/ 420 h 715"/>
                <a:gd name="T16" fmla="*/ 671 w 685"/>
                <a:gd name="T17" fmla="*/ 0 h 715"/>
                <a:gd name="T18" fmla="*/ 200 w 685"/>
                <a:gd name="T19" fmla="*/ 47 h 715"/>
                <a:gd name="T20" fmla="*/ 200 w 685"/>
                <a:gd name="T21" fmla="*/ 47 h 715"/>
                <a:gd name="T22" fmla="*/ 377 w 685"/>
                <a:gd name="T23" fmla="*/ 47 h 715"/>
                <a:gd name="T24" fmla="*/ 286 w 685"/>
                <a:gd name="T25" fmla="*/ 223 h 715"/>
                <a:gd name="T26" fmla="*/ 196 w 685"/>
                <a:gd name="T27" fmla="*/ 47 h 715"/>
                <a:gd name="T28" fmla="*/ 200 w 685"/>
                <a:gd name="T29" fmla="*/ 47 h 715"/>
                <a:gd name="T30" fmla="*/ 273 w 685"/>
                <a:gd name="T31" fmla="*/ 364 h 715"/>
                <a:gd name="T32" fmla="*/ 273 w 685"/>
                <a:gd name="T33" fmla="*/ 364 h 715"/>
                <a:gd name="T34" fmla="*/ 299 w 685"/>
                <a:gd name="T35" fmla="*/ 364 h 715"/>
                <a:gd name="T36" fmla="*/ 384 w 685"/>
                <a:gd name="T37" fmla="*/ 201 h 715"/>
                <a:gd name="T38" fmla="*/ 384 w 685"/>
                <a:gd name="T39" fmla="*/ 438 h 715"/>
                <a:gd name="T40" fmla="*/ 187 w 685"/>
                <a:gd name="T41" fmla="*/ 438 h 715"/>
                <a:gd name="T42" fmla="*/ 187 w 685"/>
                <a:gd name="T43" fmla="*/ 201 h 715"/>
                <a:gd name="T44" fmla="*/ 273 w 685"/>
                <a:gd name="T45" fmla="*/ 364 h 715"/>
                <a:gd name="T46" fmla="*/ 111 w 685"/>
                <a:gd name="T47" fmla="*/ 382 h 715"/>
                <a:gd name="T48" fmla="*/ 111 w 685"/>
                <a:gd name="T49" fmla="*/ 382 h 715"/>
                <a:gd name="T50" fmla="*/ 49 w 685"/>
                <a:gd name="T51" fmla="*/ 47 h 715"/>
                <a:gd name="T52" fmla="*/ 111 w 685"/>
                <a:gd name="T53" fmla="*/ 47 h 715"/>
                <a:gd name="T54" fmla="*/ 111 w 685"/>
                <a:gd name="T55" fmla="*/ 382 h 715"/>
                <a:gd name="T56" fmla="*/ 336 w 685"/>
                <a:gd name="T57" fmla="*/ 656 h 715"/>
                <a:gd name="T58" fmla="*/ 336 w 685"/>
                <a:gd name="T59" fmla="*/ 656 h 715"/>
                <a:gd name="T60" fmla="*/ 236 w 685"/>
                <a:gd name="T61" fmla="*/ 571 h 715"/>
                <a:gd name="T62" fmla="*/ 444 w 685"/>
                <a:gd name="T63" fmla="*/ 571 h 715"/>
                <a:gd name="T64" fmla="*/ 336 w 685"/>
                <a:gd name="T65" fmla="*/ 656 h 715"/>
                <a:gd name="T66" fmla="*/ 555 w 685"/>
                <a:gd name="T67" fmla="*/ 405 h 715"/>
                <a:gd name="T68" fmla="*/ 555 w 685"/>
                <a:gd name="T69" fmla="*/ 405 h 715"/>
                <a:gd name="T70" fmla="*/ 539 w 685"/>
                <a:gd name="T71" fmla="*/ 438 h 715"/>
                <a:gd name="T72" fmla="*/ 461 w 685"/>
                <a:gd name="T73" fmla="*/ 438 h 715"/>
                <a:gd name="T74" fmla="*/ 461 w 685"/>
                <a:gd name="T75" fmla="*/ 47 h 715"/>
                <a:gd name="T76" fmla="*/ 469 w 685"/>
                <a:gd name="T77" fmla="*/ 47 h 715"/>
                <a:gd name="T78" fmla="*/ 620 w 685"/>
                <a:gd name="T79" fmla="*/ 47 h 715"/>
                <a:gd name="T80" fmla="*/ 555 w 685"/>
                <a:gd name="T81" fmla="*/ 40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85" h="715">
                  <a:moveTo>
                    <a:pt x="671" y="0"/>
                  </a:moveTo>
                  <a:lnTo>
                    <a:pt x="671" y="0"/>
                  </a:lnTo>
                  <a:lnTo>
                    <a:pt x="0" y="0"/>
                  </a:lnTo>
                  <a:cubicBezTo>
                    <a:pt x="0" y="149"/>
                    <a:pt x="30" y="313"/>
                    <a:pt x="76" y="410"/>
                  </a:cubicBezTo>
                  <a:cubicBezTo>
                    <a:pt x="108" y="479"/>
                    <a:pt x="147" y="535"/>
                    <a:pt x="184" y="580"/>
                  </a:cubicBezTo>
                  <a:cubicBezTo>
                    <a:pt x="261" y="672"/>
                    <a:pt x="337" y="715"/>
                    <a:pt x="337" y="715"/>
                  </a:cubicBezTo>
                  <a:cubicBezTo>
                    <a:pt x="389" y="684"/>
                    <a:pt x="437" y="647"/>
                    <a:pt x="475" y="607"/>
                  </a:cubicBezTo>
                  <a:cubicBezTo>
                    <a:pt x="529" y="549"/>
                    <a:pt x="569" y="484"/>
                    <a:pt x="598" y="420"/>
                  </a:cubicBezTo>
                  <a:cubicBezTo>
                    <a:pt x="685" y="228"/>
                    <a:pt x="671" y="0"/>
                    <a:pt x="671" y="0"/>
                  </a:cubicBezTo>
                  <a:close/>
                  <a:moveTo>
                    <a:pt x="200" y="47"/>
                  </a:moveTo>
                  <a:lnTo>
                    <a:pt x="200" y="47"/>
                  </a:lnTo>
                  <a:lnTo>
                    <a:pt x="377" y="47"/>
                  </a:lnTo>
                  <a:lnTo>
                    <a:pt x="286" y="223"/>
                  </a:lnTo>
                  <a:lnTo>
                    <a:pt x="196" y="47"/>
                  </a:lnTo>
                  <a:lnTo>
                    <a:pt x="200" y="47"/>
                  </a:lnTo>
                  <a:close/>
                  <a:moveTo>
                    <a:pt x="273" y="364"/>
                  </a:moveTo>
                  <a:lnTo>
                    <a:pt x="273" y="364"/>
                  </a:lnTo>
                  <a:lnTo>
                    <a:pt x="299" y="364"/>
                  </a:lnTo>
                  <a:lnTo>
                    <a:pt x="384" y="201"/>
                  </a:lnTo>
                  <a:lnTo>
                    <a:pt x="384" y="438"/>
                  </a:lnTo>
                  <a:lnTo>
                    <a:pt x="187" y="438"/>
                  </a:lnTo>
                  <a:lnTo>
                    <a:pt x="187" y="201"/>
                  </a:lnTo>
                  <a:lnTo>
                    <a:pt x="273" y="364"/>
                  </a:lnTo>
                  <a:close/>
                  <a:moveTo>
                    <a:pt x="111" y="382"/>
                  </a:moveTo>
                  <a:lnTo>
                    <a:pt x="111" y="382"/>
                  </a:lnTo>
                  <a:cubicBezTo>
                    <a:pt x="75" y="298"/>
                    <a:pt x="49" y="167"/>
                    <a:pt x="49" y="47"/>
                  </a:cubicBezTo>
                  <a:lnTo>
                    <a:pt x="111" y="47"/>
                  </a:lnTo>
                  <a:lnTo>
                    <a:pt x="111" y="382"/>
                  </a:lnTo>
                  <a:close/>
                  <a:moveTo>
                    <a:pt x="336" y="656"/>
                  </a:moveTo>
                  <a:lnTo>
                    <a:pt x="336" y="656"/>
                  </a:lnTo>
                  <a:cubicBezTo>
                    <a:pt x="336" y="656"/>
                    <a:pt x="290" y="629"/>
                    <a:pt x="236" y="571"/>
                  </a:cubicBezTo>
                  <a:lnTo>
                    <a:pt x="444" y="571"/>
                  </a:lnTo>
                  <a:cubicBezTo>
                    <a:pt x="413" y="602"/>
                    <a:pt x="378" y="631"/>
                    <a:pt x="336" y="656"/>
                  </a:cubicBezTo>
                  <a:close/>
                  <a:moveTo>
                    <a:pt x="555" y="405"/>
                  </a:moveTo>
                  <a:lnTo>
                    <a:pt x="555" y="405"/>
                  </a:lnTo>
                  <a:cubicBezTo>
                    <a:pt x="550" y="416"/>
                    <a:pt x="545" y="427"/>
                    <a:pt x="539" y="438"/>
                  </a:cubicBezTo>
                  <a:lnTo>
                    <a:pt x="461" y="438"/>
                  </a:lnTo>
                  <a:lnTo>
                    <a:pt x="461" y="47"/>
                  </a:lnTo>
                  <a:lnTo>
                    <a:pt x="469" y="47"/>
                  </a:lnTo>
                  <a:lnTo>
                    <a:pt x="620" y="47"/>
                  </a:lnTo>
                  <a:cubicBezTo>
                    <a:pt x="620" y="47"/>
                    <a:pt x="629" y="242"/>
                    <a:pt x="555" y="405"/>
                  </a:cubicBez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41" name="Freeform 40"/>
            <p:cNvSpPr>
              <a:spLocks/>
            </p:cNvSpPr>
            <p:nvPr/>
          </p:nvSpPr>
          <p:spPr bwMode="auto">
            <a:xfrm>
              <a:off x="431165" y="71120"/>
              <a:ext cx="108585" cy="125095"/>
            </a:xfrm>
            <a:custGeom>
              <a:avLst/>
              <a:gdLst>
                <a:gd name="T0" fmla="*/ 60 w 120"/>
                <a:gd name="T1" fmla="*/ 0 h 143"/>
                <a:gd name="T2" fmla="*/ 60 w 120"/>
                <a:gd name="T3" fmla="*/ 0 h 143"/>
                <a:gd name="T4" fmla="*/ 75 w 120"/>
                <a:gd name="T5" fmla="*/ 59 h 143"/>
                <a:gd name="T6" fmla="*/ 120 w 120"/>
                <a:gd name="T7" fmla="*/ 59 h 143"/>
                <a:gd name="T8" fmla="*/ 83 w 120"/>
                <a:gd name="T9" fmla="*/ 81 h 143"/>
                <a:gd name="T10" fmla="*/ 104 w 120"/>
                <a:gd name="T11" fmla="*/ 143 h 143"/>
                <a:gd name="T12" fmla="*/ 60 w 120"/>
                <a:gd name="T13" fmla="*/ 106 h 143"/>
                <a:gd name="T14" fmla="*/ 16 w 120"/>
                <a:gd name="T15" fmla="*/ 143 h 143"/>
                <a:gd name="T16" fmla="*/ 37 w 120"/>
                <a:gd name="T17" fmla="*/ 81 h 143"/>
                <a:gd name="T18" fmla="*/ 0 w 120"/>
                <a:gd name="T19" fmla="*/ 59 h 143"/>
                <a:gd name="T20" fmla="*/ 46 w 120"/>
                <a:gd name="T21" fmla="*/ 59 h 143"/>
                <a:gd name="T22" fmla="*/ 60 w 120"/>
                <a:gd name="T2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0" h="143">
                  <a:moveTo>
                    <a:pt x="60" y="0"/>
                  </a:moveTo>
                  <a:lnTo>
                    <a:pt x="60" y="0"/>
                  </a:lnTo>
                  <a:lnTo>
                    <a:pt x="75" y="59"/>
                  </a:lnTo>
                  <a:lnTo>
                    <a:pt x="120" y="59"/>
                  </a:lnTo>
                  <a:lnTo>
                    <a:pt x="83" y="81"/>
                  </a:lnTo>
                  <a:lnTo>
                    <a:pt x="104" y="143"/>
                  </a:lnTo>
                  <a:lnTo>
                    <a:pt x="60" y="106"/>
                  </a:lnTo>
                  <a:lnTo>
                    <a:pt x="16" y="143"/>
                  </a:lnTo>
                  <a:lnTo>
                    <a:pt x="37" y="81"/>
                  </a:lnTo>
                  <a:lnTo>
                    <a:pt x="0" y="59"/>
                  </a:lnTo>
                  <a:lnTo>
                    <a:pt x="46" y="59"/>
                  </a:lnTo>
                  <a:lnTo>
                    <a:pt x="60" y="0"/>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42" name="Freeform 41"/>
            <p:cNvSpPr>
              <a:spLocks/>
            </p:cNvSpPr>
            <p:nvPr/>
          </p:nvSpPr>
          <p:spPr bwMode="auto">
            <a:xfrm>
              <a:off x="177800" y="401955"/>
              <a:ext cx="31115" cy="62230"/>
            </a:xfrm>
            <a:custGeom>
              <a:avLst/>
              <a:gdLst>
                <a:gd name="T0" fmla="*/ 24 w 34"/>
                <a:gd name="T1" fmla="*/ 57 h 71"/>
                <a:gd name="T2" fmla="*/ 24 w 34"/>
                <a:gd name="T3" fmla="*/ 57 h 71"/>
                <a:gd name="T4" fmla="*/ 24 w 34"/>
                <a:gd name="T5" fmla="*/ 0 h 71"/>
                <a:gd name="T6" fmla="*/ 24 w 34"/>
                <a:gd name="T7" fmla="*/ 1 h 71"/>
                <a:gd name="T8" fmla="*/ 0 w 34"/>
                <a:gd name="T9" fmla="*/ 6 h 71"/>
                <a:gd name="T10" fmla="*/ 0 w 34"/>
                <a:gd name="T11" fmla="*/ 6 h 71"/>
                <a:gd name="T12" fmla="*/ 0 w 34"/>
                <a:gd name="T13" fmla="*/ 11 h 71"/>
                <a:gd name="T14" fmla="*/ 6 w 34"/>
                <a:gd name="T15" fmla="*/ 12 h 71"/>
                <a:gd name="T16" fmla="*/ 11 w 34"/>
                <a:gd name="T17" fmla="*/ 18 h 71"/>
                <a:gd name="T18" fmla="*/ 11 w 34"/>
                <a:gd name="T19" fmla="*/ 57 h 71"/>
                <a:gd name="T20" fmla="*/ 1 w 34"/>
                <a:gd name="T21" fmla="*/ 66 h 71"/>
                <a:gd name="T22" fmla="*/ 1 w 34"/>
                <a:gd name="T23" fmla="*/ 66 h 71"/>
                <a:gd name="T24" fmla="*/ 1 w 34"/>
                <a:gd name="T25" fmla="*/ 71 h 71"/>
                <a:gd name="T26" fmla="*/ 34 w 34"/>
                <a:gd name="T27" fmla="*/ 71 h 71"/>
                <a:gd name="T28" fmla="*/ 34 w 34"/>
                <a:gd name="T29" fmla="*/ 66 h 71"/>
                <a:gd name="T30" fmla="*/ 34 w 34"/>
                <a:gd name="T31" fmla="*/ 66 h 71"/>
                <a:gd name="T32" fmla="*/ 24 w 34"/>
                <a:gd name="T33" fmla="*/ 5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71">
                  <a:moveTo>
                    <a:pt x="24" y="57"/>
                  </a:moveTo>
                  <a:lnTo>
                    <a:pt x="24" y="57"/>
                  </a:lnTo>
                  <a:lnTo>
                    <a:pt x="24" y="0"/>
                  </a:lnTo>
                  <a:lnTo>
                    <a:pt x="24" y="1"/>
                  </a:lnTo>
                  <a:cubicBezTo>
                    <a:pt x="14" y="3"/>
                    <a:pt x="7" y="5"/>
                    <a:pt x="0" y="6"/>
                  </a:cubicBezTo>
                  <a:lnTo>
                    <a:pt x="0" y="6"/>
                  </a:lnTo>
                  <a:lnTo>
                    <a:pt x="0" y="11"/>
                  </a:lnTo>
                  <a:lnTo>
                    <a:pt x="6" y="12"/>
                  </a:lnTo>
                  <a:cubicBezTo>
                    <a:pt x="10" y="12"/>
                    <a:pt x="11" y="12"/>
                    <a:pt x="11" y="18"/>
                  </a:cubicBezTo>
                  <a:lnTo>
                    <a:pt x="11" y="57"/>
                  </a:lnTo>
                  <a:cubicBezTo>
                    <a:pt x="11" y="64"/>
                    <a:pt x="10" y="65"/>
                    <a:pt x="1" y="66"/>
                  </a:cubicBezTo>
                  <a:lnTo>
                    <a:pt x="1" y="66"/>
                  </a:lnTo>
                  <a:lnTo>
                    <a:pt x="1" y="71"/>
                  </a:lnTo>
                  <a:lnTo>
                    <a:pt x="34" y="71"/>
                  </a:lnTo>
                  <a:lnTo>
                    <a:pt x="34" y="66"/>
                  </a:lnTo>
                  <a:lnTo>
                    <a:pt x="34" y="66"/>
                  </a:lnTo>
                  <a:cubicBezTo>
                    <a:pt x="25" y="65"/>
                    <a:pt x="24" y="64"/>
                    <a:pt x="24" y="57"/>
                  </a:cubicBezTo>
                  <a:close/>
                </a:path>
              </a:pathLst>
            </a:custGeom>
            <a:solidFill>
              <a:srgbClr val="FEFEFE"/>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43" name="Freeform 42"/>
            <p:cNvSpPr>
              <a:spLocks noEditPoints="1"/>
            </p:cNvSpPr>
            <p:nvPr/>
          </p:nvSpPr>
          <p:spPr bwMode="auto">
            <a:xfrm>
              <a:off x="239395" y="402590"/>
              <a:ext cx="42545" cy="61595"/>
            </a:xfrm>
            <a:custGeom>
              <a:avLst/>
              <a:gdLst>
                <a:gd name="T0" fmla="*/ 33 w 47"/>
                <a:gd name="T1" fmla="*/ 31 h 70"/>
                <a:gd name="T2" fmla="*/ 33 w 47"/>
                <a:gd name="T3" fmla="*/ 31 h 70"/>
                <a:gd name="T4" fmla="*/ 41 w 47"/>
                <a:gd name="T5" fmla="*/ 25 h 70"/>
                <a:gd name="T6" fmla="*/ 44 w 47"/>
                <a:gd name="T7" fmla="*/ 17 h 70"/>
                <a:gd name="T8" fmla="*/ 25 w 47"/>
                <a:gd name="T9" fmla="*/ 0 h 70"/>
                <a:gd name="T10" fmla="*/ 3 w 47"/>
                <a:gd name="T11" fmla="*/ 18 h 70"/>
                <a:gd name="T12" fmla="*/ 14 w 47"/>
                <a:gd name="T13" fmla="*/ 35 h 70"/>
                <a:gd name="T14" fmla="*/ 5 w 47"/>
                <a:gd name="T15" fmla="*/ 42 h 70"/>
                <a:gd name="T16" fmla="*/ 0 w 47"/>
                <a:gd name="T17" fmla="*/ 52 h 70"/>
                <a:gd name="T18" fmla="*/ 23 w 47"/>
                <a:gd name="T19" fmla="*/ 70 h 70"/>
                <a:gd name="T20" fmla="*/ 47 w 47"/>
                <a:gd name="T21" fmla="*/ 50 h 70"/>
                <a:gd name="T22" fmla="*/ 33 w 47"/>
                <a:gd name="T23" fmla="*/ 31 h 70"/>
                <a:gd name="T24" fmla="*/ 32 w 47"/>
                <a:gd name="T25" fmla="*/ 60 h 70"/>
                <a:gd name="T26" fmla="*/ 32 w 47"/>
                <a:gd name="T27" fmla="*/ 60 h 70"/>
                <a:gd name="T28" fmla="*/ 24 w 47"/>
                <a:gd name="T29" fmla="*/ 63 h 70"/>
                <a:gd name="T30" fmla="*/ 13 w 47"/>
                <a:gd name="T31" fmla="*/ 51 h 70"/>
                <a:gd name="T32" fmla="*/ 19 w 47"/>
                <a:gd name="T33" fmla="*/ 38 h 70"/>
                <a:gd name="T34" fmla="*/ 35 w 47"/>
                <a:gd name="T35" fmla="*/ 54 h 70"/>
                <a:gd name="T36" fmla="*/ 32 w 47"/>
                <a:gd name="T37" fmla="*/ 60 h 70"/>
                <a:gd name="T38" fmla="*/ 24 w 47"/>
                <a:gd name="T39" fmla="*/ 7 h 70"/>
                <a:gd name="T40" fmla="*/ 24 w 47"/>
                <a:gd name="T41" fmla="*/ 7 h 70"/>
                <a:gd name="T42" fmla="*/ 33 w 47"/>
                <a:gd name="T43" fmla="*/ 17 h 70"/>
                <a:gd name="T44" fmla="*/ 28 w 47"/>
                <a:gd name="T45" fmla="*/ 29 h 70"/>
                <a:gd name="T46" fmla="*/ 15 w 47"/>
                <a:gd name="T47" fmla="*/ 14 h 70"/>
                <a:gd name="T48" fmla="*/ 24 w 47"/>
                <a:gd name="T49" fmla="*/ 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70">
                  <a:moveTo>
                    <a:pt x="33" y="31"/>
                  </a:moveTo>
                  <a:lnTo>
                    <a:pt x="33" y="31"/>
                  </a:lnTo>
                  <a:cubicBezTo>
                    <a:pt x="37" y="28"/>
                    <a:pt x="40" y="26"/>
                    <a:pt x="41" y="25"/>
                  </a:cubicBezTo>
                  <a:cubicBezTo>
                    <a:pt x="43" y="23"/>
                    <a:pt x="44" y="20"/>
                    <a:pt x="44" y="17"/>
                  </a:cubicBezTo>
                  <a:cubicBezTo>
                    <a:pt x="44" y="7"/>
                    <a:pt x="36" y="0"/>
                    <a:pt x="25" y="0"/>
                  </a:cubicBezTo>
                  <a:cubicBezTo>
                    <a:pt x="13" y="0"/>
                    <a:pt x="3" y="8"/>
                    <a:pt x="3" y="18"/>
                  </a:cubicBezTo>
                  <a:cubicBezTo>
                    <a:pt x="3" y="25"/>
                    <a:pt x="7" y="31"/>
                    <a:pt x="14" y="35"/>
                  </a:cubicBezTo>
                  <a:cubicBezTo>
                    <a:pt x="11" y="37"/>
                    <a:pt x="7" y="40"/>
                    <a:pt x="5" y="42"/>
                  </a:cubicBezTo>
                  <a:cubicBezTo>
                    <a:pt x="3" y="44"/>
                    <a:pt x="0" y="47"/>
                    <a:pt x="0" y="52"/>
                  </a:cubicBezTo>
                  <a:cubicBezTo>
                    <a:pt x="0" y="63"/>
                    <a:pt x="10" y="70"/>
                    <a:pt x="23" y="70"/>
                  </a:cubicBezTo>
                  <a:cubicBezTo>
                    <a:pt x="33" y="70"/>
                    <a:pt x="47" y="64"/>
                    <a:pt x="47" y="50"/>
                  </a:cubicBezTo>
                  <a:cubicBezTo>
                    <a:pt x="47" y="40"/>
                    <a:pt x="40" y="35"/>
                    <a:pt x="33" y="31"/>
                  </a:cubicBezTo>
                  <a:close/>
                  <a:moveTo>
                    <a:pt x="32" y="60"/>
                  </a:moveTo>
                  <a:lnTo>
                    <a:pt x="32" y="60"/>
                  </a:lnTo>
                  <a:cubicBezTo>
                    <a:pt x="31" y="62"/>
                    <a:pt x="27" y="63"/>
                    <a:pt x="24" y="63"/>
                  </a:cubicBezTo>
                  <a:cubicBezTo>
                    <a:pt x="20" y="63"/>
                    <a:pt x="13" y="61"/>
                    <a:pt x="13" y="51"/>
                  </a:cubicBezTo>
                  <a:cubicBezTo>
                    <a:pt x="13" y="46"/>
                    <a:pt x="15" y="41"/>
                    <a:pt x="19" y="38"/>
                  </a:cubicBezTo>
                  <a:cubicBezTo>
                    <a:pt x="29" y="43"/>
                    <a:pt x="35" y="46"/>
                    <a:pt x="35" y="54"/>
                  </a:cubicBezTo>
                  <a:cubicBezTo>
                    <a:pt x="35" y="56"/>
                    <a:pt x="34" y="58"/>
                    <a:pt x="32" y="60"/>
                  </a:cubicBezTo>
                  <a:close/>
                  <a:moveTo>
                    <a:pt x="24" y="7"/>
                  </a:moveTo>
                  <a:lnTo>
                    <a:pt x="24" y="7"/>
                  </a:lnTo>
                  <a:cubicBezTo>
                    <a:pt x="28" y="7"/>
                    <a:pt x="33" y="10"/>
                    <a:pt x="33" y="17"/>
                  </a:cubicBezTo>
                  <a:cubicBezTo>
                    <a:pt x="33" y="23"/>
                    <a:pt x="31" y="27"/>
                    <a:pt x="28" y="29"/>
                  </a:cubicBezTo>
                  <a:cubicBezTo>
                    <a:pt x="21" y="25"/>
                    <a:pt x="15" y="22"/>
                    <a:pt x="15" y="14"/>
                  </a:cubicBezTo>
                  <a:cubicBezTo>
                    <a:pt x="15" y="10"/>
                    <a:pt x="19" y="7"/>
                    <a:pt x="24" y="7"/>
                  </a:cubicBezTo>
                  <a:close/>
                </a:path>
              </a:pathLst>
            </a:custGeom>
            <a:solidFill>
              <a:srgbClr val="FEFEFE"/>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44" name="Freeform 43"/>
            <p:cNvSpPr>
              <a:spLocks/>
            </p:cNvSpPr>
            <p:nvPr/>
          </p:nvSpPr>
          <p:spPr bwMode="auto">
            <a:xfrm>
              <a:off x="316230" y="402590"/>
              <a:ext cx="44450" cy="62230"/>
            </a:xfrm>
            <a:custGeom>
              <a:avLst/>
              <a:gdLst>
                <a:gd name="T0" fmla="*/ 24 w 49"/>
                <a:gd name="T1" fmla="*/ 26 h 71"/>
                <a:gd name="T2" fmla="*/ 24 w 49"/>
                <a:gd name="T3" fmla="*/ 26 h 71"/>
                <a:gd name="T4" fmla="*/ 12 w 49"/>
                <a:gd name="T5" fmla="*/ 29 h 71"/>
                <a:gd name="T6" fmla="*/ 12 w 49"/>
                <a:gd name="T7" fmla="*/ 10 h 71"/>
                <a:gd name="T8" fmla="*/ 46 w 49"/>
                <a:gd name="T9" fmla="*/ 10 h 71"/>
                <a:gd name="T10" fmla="*/ 46 w 49"/>
                <a:gd name="T11" fmla="*/ 0 h 71"/>
                <a:gd name="T12" fmla="*/ 2 w 49"/>
                <a:gd name="T13" fmla="*/ 0 h 71"/>
                <a:gd name="T14" fmla="*/ 2 w 49"/>
                <a:gd name="T15" fmla="*/ 40 h 71"/>
                <a:gd name="T16" fmla="*/ 3 w 49"/>
                <a:gd name="T17" fmla="*/ 39 h 71"/>
                <a:gd name="T18" fmla="*/ 17 w 49"/>
                <a:gd name="T19" fmla="*/ 35 h 71"/>
                <a:gd name="T20" fmla="*/ 18 w 49"/>
                <a:gd name="T21" fmla="*/ 35 h 71"/>
                <a:gd name="T22" fmla="*/ 34 w 49"/>
                <a:gd name="T23" fmla="*/ 50 h 71"/>
                <a:gd name="T24" fmla="*/ 18 w 49"/>
                <a:gd name="T25" fmla="*/ 63 h 71"/>
                <a:gd name="T26" fmla="*/ 6 w 49"/>
                <a:gd name="T27" fmla="*/ 57 h 71"/>
                <a:gd name="T28" fmla="*/ 5 w 49"/>
                <a:gd name="T29" fmla="*/ 55 h 71"/>
                <a:gd name="T30" fmla="*/ 5 w 49"/>
                <a:gd name="T31" fmla="*/ 54 h 71"/>
                <a:gd name="T32" fmla="*/ 0 w 49"/>
                <a:gd name="T33" fmla="*/ 54 h 71"/>
                <a:gd name="T34" fmla="*/ 0 w 49"/>
                <a:gd name="T35" fmla="*/ 65 h 71"/>
                <a:gd name="T36" fmla="*/ 2 w 49"/>
                <a:gd name="T37" fmla="*/ 68 h 71"/>
                <a:gd name="T38" fmla="*/ 17 w 49"/>
                <a:gd name="T39" fmla="*/ 71 h 71"/>
                <a:gd name="T40" fmla="*/ 43 w 49"/>
                <a:gd name="T41" fmla="*/ 61 h 71"/>
                <a:gd name="T42" fmla="*/ 49 w 49"/>
                <a:gd name="T43" fmla="*/ 47 h 71"/>
                <a:gd name="T44" fmla="*/ 24 w 49"/>
                <a:gd name="T45" fmla="*/ 2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 h="71">
                  <a:moveTo>
                    <a:pt x="24" y="26"/>
                  </a:moveTo>
                  <a:lnTo>
                    <a:pt x="24" y="26"/>
                  </a:lnTo>
                  <a:cubicBezTo>
                    <a:pt x="22" y="26"/>
                    <a:pt x="18" y="26"/>
                    <a:pt x="12" y="29"/>
                  </a:cubicBezTo>
                  <a:lnTo>
                    <a:pt x="12" y="10"/>
                  </a:lnTo>
                  <a:lnTo>
                    <a:pt x="46" y="10"/>
                  </a:lnTo>
                  <a:lnTo>
                    <a:pt x="46" y="0"/>
                  </a:lnTo>
                  <a:lnTo>
                    <a:pt x="2" y="0"/>
                  </a:lnTo>
                  <a:lnTo>
                    <a:pt x="2" y="40"/>
                  </a:lnTo>
                  <a:lnTo>
                    <a:pt x="3" y="39"/>
                  </a:lnTo>
                  <a:cubicBezTo>
                    <a:pt x="5" y="38"/>
                    <a:pt x="10" y="35"/>
                    <a:pt x="17" y="35"/>
                  </a:cubicBezTo>
                  <a:cubicBezTo>
                    <a:pt x="17" y="35"/>
                    <a:pt x="18" y="35"/>
                    <a:pt x="18" y="35"/>
                  </a:cubicBezTo>
                  <a:cubicBezTo>
                    <a:pt x="26" y="35"/>
                    <a:pt x="34" y="40"/>
                    <a:pt x="34" y="50"/>
                  </a:cubicBezTo>
                  <a:cubicBezTo>
                    <a:pt x="34" y="58"/>
                    <a:pt x="28" y="63"/>
                    <a:pt x="18" y="63"/>
                  </a:cubicBezTo>
                  <a:cubicBezTo>
                    <a:pt x="12" y="63"/>
                    <a:pt x="7" y="61"/>
                    <a:pt x="6" y="57"/>
                  </a:cubicBezTo>
                  <a:cubicBezTo>
                    <a:pt x="6" y="56"/>
                    <a:pt x="6" y="55"/>
                    <a:pt x="5" y="55"/>
                  </a:cubicBezTo>
                  <a:lnTo>
                    <a:pt x="5" y="54"/>
                  </a:lnTo>
                  <a:lnTo>
                    <a:pt x="0" y="54"/>
                  </a:lnTo>
                  <a:lnTo>
                    <a:pt x="0" y="65"/>
                  </a:lnTo>
                  <a:cubicBezTo>
                    <a:pt x="0" y="66"/>
                    <a:pt x="1" y="67"/>
                    <a:pt x="2" y="68"/>
                  </a:cubicBezTo>
                  <a:cubicBezTo>
                    <a:pt x="5" y="70"/>
                    <a:pt x="11" y="71"/>
                    <a:pt x="17" y="71"/>
                  </a:cubicBezTo>
                  <a:cubicBezTo>
                    <a:pt x="28" y="71"/>
                    <a:pt x="37" y="67"/>
                    <a:pt x="43" y="61"/>
                  </a:cubicBezTo>
                  <a:cubicBezTo>
                    <a:pt x="47" y="57"/>
                    <a:pt x="49" y="53"/>
                    <a:pt x="49" y="47"/>
                  </a:cubicBezTo>
                  <a:cubicBezTo>
                    <a:pt x="49" y="34"/>
                    <a:pt x="39" y="26"/>
                    <a:pt x="24" y="26"/>
                  </a:cubicBezTo>
                  <a:close/>
                </a:path>
              </a:pathLst>
            </a:custGeom>
            <a:solidFill>
              <a:srgbClr val="FEFEFE"/>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45" name="Freeform 44"/>
            <p:cNvSpPr>
              <a:spLocks/>
            </p:cNvSpPr>
            <p:nvPr/>
          </p:nvSpPr>
          <p:spPr bwMode="auto">
            <a:xfrm>
              <a:off x="394970" y="402590"/>
              <a:ext cx="45085" cy="62230"/>
            </a:xfrm>
            <a:custGeom>
              <a:avLst/>
              <a:gdLst>
                <a:gd name="T0" fmla="*/ 35 w 50"/>
                <a:gd name="T1" fmla="*/ 29 h 71"/>
                <a:gd name="T2" fmla="*/ 35 w 50"/>
                <a:gd name="T3" fmla="*/ 29 h 71"/>
                <a:gd name="T4" fmla="*/ 47 w 50"/>
                <a:gd name="T5" fmla="*/ 14 h 71"/>
                <a:gd name="T6" fmla="*/ 23 w 50"/>
                <a:gd name="T7" fmla="*/ 0 h 71"/>
                <a:gd name="T8" fmla="*/ 6 w 50"/>
                <a:gd name="T9" fmla="*/ 3 h 71"/>
                <a:gd name="T10" fmla="*/ 3 w 50"/>
                <a:gd name="T11" fmla="*/ 6 h 71"/>
                <a:gd name="T12" fmla="*/ 3 w 50"/>
                <a:gd name="T13" fmla="*/ 15 h 71"/>
                <a:gd name="T14" fmla="*/ 8 w 50"/>
                <a:gd name="T15" fmla="*/ 15 h 71"/>
                <a:gd name="T16" fmla="*/ 9 w 50"/>
                <a:gd name="T17" fmla="*/ 14 h 71"/>
                <a:gd name="T18" fmla="*/ 21 w 50"/>
                <a:gd name="T19" fmla="*/ 7 h 71"/>
                <a:gd name="T20" fmla="*/ 32 w 50"/>
                <a:gd name="T21" fmla="*/ 16 h 71"/>
                <a:gd name="T22" fmla="*/ 18 w 50"/>
                <a:gd name="T23" fmla="*/ 29 h 71"/>
                <a:gd name="T24" fmla="*/ 18 w 50"/>
                <a:gd name="T25" fmla="*/ 30 h 71"/>
                <a:gd name="T26" fmla="*/ 18 w 50"/>
                <a:gd name="T27" fmla="*/ 35 h 71"/>
                <a:gd name="T28" fmla="*/ 20 w 50"/>
                <a:gd name="T29" fmla="*/ 35 h 71"/>
                <a:gd name="T30" fmla="*/ 35 w 50"/>
                <a:gd name="T31" fmla="*/ 50 h 71"/>
                <a:gd name="T32" fmla="*/ 19 w 50"/>
                <a:gd name="T33" fmla="*/ 63 h 71"/>
                <a:gd name="T34" fmla="*/ 6 w 50"/>
                <a:gd name="T35" fmla="*/ 54 h 71"/>
                <a:gd name="T36" fmla="*/ 6 w 50"/>
                <a:gd name="T37" fmla="*/ 54 h 71"/>
                <a:gd name="T38" fmla="*/ 0 w 50"/>
                <a:gd name="T39" fmla="*/ 54 h 71"/>
                <a:gd name="T40" fmla="*/ 0 w 50"/>
                <a:gd name="T41" fmla="*/ 65 h 71"/>
                <a:gd name="T42" fmla="*/ 3 w 50"/>
                <a:gd name="T43" fmla="*/ 68 h 71"/>
                <a:gd name="T44" fmla="*/ 18 w 50"/>
                <a:gd name="T45" fmla="*/ 71 h 71"/>
                <a:gd name="T46" fmla="*/ 50 w 50"/>
                <a:gd name="T47" fmla="*/ 47 h 71"/>
                <a:gd name="T48" fmla="*/ 35 w 50"/>
                <a:gd name="T49" fmla="*/ 2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71">
                  <a:moveTo>
                    <a:pt x="35" y="29"/>
                  </a:moveTo>
                  <a:lnTo>
                    <a:pt x="35" y="29"/>
                  </a:lnTo>
                  <a:cubicBezTo>
                    <a:pt x="41" y="26"/>
                    <a:pt x="47" y="21"/>
                    <a:pt x="47" y="14"/>
                  </a:cubicBezTo>
                  <a:cubicBezTo>
                    <a:pt x="47" y="12"/>
                    <a:pt x="46" y="0"/>
                    <a:pt x="23" y="0"/>
                  </a:cubicBezTo>
                  <a:cubicBezTo>
                    <a:pt x="17" y="0"/>
                    <a:pt x="11" y="1"/>
                    <a:pt x="6" y="3"/>
                  </a:cubicBezTo>
                  <a:cubicBezTo>
                    <a:pt x="4" y="4"/>
                    <a:pt x="3" y="4"/>
                    <a:pt x="3" y="6"/>
                  </a:cubicBezTo>
                  <a:lnTo>
                    <a:pt x="3" y="15"/>
                  </a:lnTo>
                  <a:lnTo>
                    <a:pt x="8" y="15"/>
                  </a:lnTo>
                  <a:lnTo>
                    <a:pt x="9" y="14"/>
                  </a:lnTo>
                  <a:cubicBezTo>
                    <a:pt x="9" y="10"/>
                    <a:pt x="14" y="7"/>
                    <a:pt x="21" y="7"/>
                  </a:cubicBezTo>
                  <a:cubicBezTo>
                    <a:pt x="29" y="7"/>
                    <a:pt x="32" y="12"/>
                    <a:pt x="32" y="16"/>
                  </a:cubicBezTo>
                  <a:cubicBezTo>
                    <a:pt x="32" y="25"/>
                    <a:pt x="23" y="29"/>
                    <a:pt x="18" y="29"/>
                  </a:cubicBezTo>
                  <a:cubicBezTo>
                    <a:pt x="18" y="30"/>
                    <a:pt x="18" y="30"/>
                    <a:pt x="18" y="30"/>
                  </a:cubicBezTo>
                  <a:lnTo>
                    <a:pt x="18" y="35"/>
                  </a:lnTo>
                  <a:cubicBezTo>
                    <a:pt x="19" y="35"/>
                    <a:pt x="19" y="35"/>
                    <a:pt x="20" y="35"/>
                  </a:cubicBezTo>
                  <a:cubicBezTo>
                    <a:pt x="20" y="35"/>
                    <a:pt x="35" y="37"/>
                    <a:pt x="35" y="50"/>
                  </a:cubicBezTo>
                  <a:cubicBezTo>
                    <a:pt x="35" y="58"/>
                    <a:pt x="28" y="63"/>
                    <a:pt x="19" y="63"/>
                  </a:cubicBezTo>
                  <a:cubicBezTo>
                    <a:pt x="11" y="63"/>
                    <a:pt x="6" y="60"/>
                    <a:pt x="6" y="54"/>
                  </a:cubicBezTo>
                  <a:lnTo>
                    <a:pt x="6" y="54"/>
                  </a:lnTo>
                  <a:lnTo>
                    <a:pt x="0" y="54"/>
                  </a:lnTo>
                  <a:lnTo>
                    <a:pt x="0" y="65"/>
                  </a:lnTo>
                  <a:cubicBezTo>
                    <a:pt x="0" y="66"/>
                    <a:pt x="1" y="67"/>
                    <a:pt x="3" y="68"/>
                  </a:cubicBezTo>
                  <a:cubicBezTo>
                    <a:pt x="5" y="70"/>
                    <a:pt x="11" y="71"/>
                    <a:pt x="18" y="71"/>
                  </a:cubicBezTo>
                  <a:cubicBezTo>
                    <a:pt x="36" y="71"/>
                    <a:pt x="50" y="61"/>
                    <a:pt x="50" y="47"/>
                  </a:cubicBezTo>
                  <a:cubicBezTo>
                    <a:pt x="50" y="36"/>
                    <a:pt x="40" y="31"/>
                    <a:pt x="35" y="29"/>
                  </a:cubicBezTo>
                  <a:close/>
                </a:path>
              </a:pathLst>
            </a:custGeom>
            <a:solidFill>
              <a:srgbClr val="FEFEFE"/>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46" name="Freeform 45"/>
            <p:cNvSpPr>
              <a:spLocks/>
            </p:cNvSpPr>
            <p:nvPr/>
          </p:nvSpPr>
          <p:spPr bwMode="auto">
            <a:xfrm>
              <a:off x="681355" y="226060"/>
              <a:ext cx="211455" cy="159385"/>
            </a:xfrm>
            <a:custGeom>
              <a:avLst/>
              <a:gdLst>
                <a:gd name="T0" fmla="*/ 155 w 234"/>
                <a:gd name="T1" fmla="*/ 182 h 182"/>
                <a:gd name="T2" fmla="*/ 155 w 234"/>
                <a:gd name="T3" fmla="*/ 182 h 182"/>
                <a:gd name="T4" fmla="*/ 155 w 234"/>
                <a:gd name="T5" fmla="*/ 173 h 182"/>
                <a:gd name="T6" fmla="*/ 178 w 234"/>
                <a:gd name="T7" fmla="*/ 141 h 182"/>
                <a:gd name="T8" fmla="*/ 177 w 234"/>
                <a:gd name="T9" fmla="*/ 32 h 182"/>
                <a:gd name="T10" fmla="*/ 176 w 234"/>
                <a:gd name="T11" fmla="*/ 32 h 182"/>
                <a:gd name="T12" fmla="*/ 112 w 234"/>
                <a:gd name="T13" fmla="*/ 180 h 182"/>
                <a:gd name="T14" fmla="*/ 105 w 234"/>
                <a:gd name="T15" fmla="*/ 180 h 182"/>
                <a:gd name="T16" fmla="*/ 46 w 234"/>
                <a:gd name="T17" fmla="*/ 35 h 182"/>
                <a:gd name="T18" fmla="*/ 45 w 234"/>
                <a:gd name="T19" fmla="*/ 35 h 182"/>
                <a:gd name="T20" fmla="*/ 41 w 234"/>
                <a:gd name="T21" fmla="*/ 110 h 182"/>
                <a:gd name="T22" fmla="*/ 41 w 234"/>
                <a:gd name="T23" fmla="*/ 156 h 182"/>
                <a:gd name="T24" fmla="*/ 66 w 234"/>
                <a:gd name="T25" fmla="*/ 172 h 182"/>
                <a:gd name="T26" fmla="*/ 66 w 234"/>
                <a:gd name="T27" fmla="*/ 182 h 182"/>
                <a:gd name="T28" fmla="*/ 0 w 234"/>
                <a:gd name="T29" fmla="*/ 182 h 182"/>
                <a:gd name="T30" fmla="*/ 0 w 234"/>
                <a:gd name="T31" fmla="*/ 172 h 182"/>
                <a:gd name="T32" fmla="*/ 23 w 234"/>
                <a:gd name="T33" fmla="*/ 156 h 182"/>
                <a:gd name="T34" fmla="*/ 28 w 234"/>
                <a:gd name="T35" fmla="*/ 104 h 182"/>
                <a:gd name="T36" fmla="*/ 33 w 234"/>
                <a:gd name="T37" fmla="*/ 48 h 182"/>
                <a:gd name="T38" fmla="*/ 9 w 234"/>
                <a:gd name="T39" fmla="*/ 9 h 182"/>
                <a:gd name="T40" fmla="*/ 9 w 234"/>
                <a:gd name="T41" fmla="*/ 0 h 182"/>
                <a:gd name="T42" fmla="*/ 62 w 234"/>
                <a:gd name="T43" fmla="*/ 0 h 182"/>
                <a:gd name="T44" fmla="*/ 120 w 234"/>
                <a:gd name="T45" fmla="*/ 129 h 182"/>
                <a:gd name="T46" fmla="*/ 178 w 234"/>
                <a:gd name="T47" fmla="*/ 0 h 182"/>
                <a:gd name="T48" fmla="*/ 231 w 234"/>
                <a:gd name="T49" fmla="*/ 0 h 182"/>
                <a:gd name="T50" fmla="*/ 231 w 234"/>
                <a:gd name="T51" fmla="*/ 9 h 182"/>
                <a:gd name="T52" fmla="*/ 207 w 234"/>
                <a:gd name="T53" fmla="*/ 38 h 182"/>
                <a:gd name="T54" fmla="*/ 210 w 234"/>
                <a:gd name="T55" fmla="*/ 141 h 182"/>
                <a:gd name="T56" fmla="*/ 234 w 234"/>
                <a:gd name="T57" fmla="*/ 173 h 182"/>
                <a:gd name="T58" fmla="*/ 234 w 234"/>
                <a:gd name="T59" fmla="*/ 182 h 182"/>
                <a:gd name="T60" fmla="*/ 155 w 234"/>
                <a:gd name="T61" fmla="*/ 182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4" h="182">
                  <a:moveTo>
                    <a:pt x="155" y="182"/>
                  </a:moveTo>
                  <a:lnTo>
                    <a:pt x="155" y="182"/>
                  </a:lnTo>
                  <a:lnTo>
                    <a:pt x="155" y="173"/>
                  </a:lnTo>
                  <a:cubicBezTo>
                    <a:pt x="176" y="171"/>
                    <a:pt x="178" y="169"/>
                    <a:pt x="178" y="141"/>
                  </a:cubicBezTo>
                  <a:lnTo>
                    <a:pt x="177" y="32"/>
                  </a:lnTo>
                  <a:lnTo>
                    <a:pt x="176" y="32"/>
                  </a:lnTo>
                  <a:lnTo>
                    <a:pt x="112" y="180"/>
                  </a:lnTo>
                  <a:lnTo>
                    <a:pt x="105" y="180"/>
                  </a:lnTo>
                  <a:lnTo>
                    <a:pt x="46" y="35"/>
                  </a:lnTo>
                  <a:lnTo>
                    <a:pt x="45" y="35"/>
                  </a:lnTo>
                  <a:lnTo>
                    <a:pt x="41" y="110"/>
                  </a:lnTo>
                  <a:cubicBezTo>
                    <a:pt x="40" y="133"/>
                    <a:pt x="40" y="146"/>
                    <a:pt x="41" y="156"/>
                  </a:cubicBezTo>
                  <a:cubicBezTo>
                    <a:pt x="42" y="169"/>
                    <a:pt x="47" y="171"/>
                    <a:pt x="66" y="172"/>
                  </a:cubicBezTo>
                  <a:lnTo>
                    <a:pt x="66" y="182"/>
                  </a:lnTo>
                  <a:lnTo>
                    <a:pt x="0" y="182"/>
                  </a:lnTo>
                  <a:lnTo>
                    <a:pt x="0" y="172"/>
                  </a:lnTo>
                  <a:cubicBezTo>
                    <a:pt x="16" y="171"/>
                    <a:pt x="21" y="167"/>
                    <a:pt x="23" y="156"/>
                  </a:cubicBezTo>
                  <a:cubicBezTo>
                    <a:pt x="25" y="147"/>
                    <a:pt x="26" y="133"/>
                    <a:pt x="28" y="104"/>
                  </a:cubicBezTo>
                  <a:lnTo>
                    <a:pt x="33" y="48"/>
                  </a:lnTo>
                  <a:cubicBezTo>
                    <a:pt x="35" y="14"/>
                    <a:pt x="33" y="11"/>
                    <a:pt x="9" y="9"/>
                  </a:cubicBezTo>
                  <a:lnTo>
                    <a:pt x="9" y="0"/>
                  </a:lnTo>
                  <a:lnTo>
                    <a:pt x="62" y="0"/>
                  </a:lnTo>
                  <a:lnTo>
                    <a:pt x="120" y="129"/>
                  </a:lnTo>
                  <a:lnTo>
                    <a:pt x="178" y="0"/>
                  </a:lnTo>
                  <a:lnTo>
                    <a:pt x="231" y="0"/>
                  </a:lnTo>
                  <a:lnTo>
                    <a:pt x="231" y="9"/>
                  </a:lnTo>
                  <a:cubicBezTo>
                    <a:pt x="208" y="11"/>
                    <a:pt x="207" y="13"/>
                    <a:pt x="207" y="38"/>
                  </a:cubicBezTo>
                  <a:lnTo>
                    <a:pt x="210" y="141"/>
                  </a:lnTo>
                  <a:cubicBezTo>
                    <a:pt x="211" y="169"/>
                    <a:pt x="212" y="171"/>
                    <a:pt x="234" y="173"/>
                  </a:cubicBezTo>
                  <a:lnTo>
                    <a:pt x="234" y="182"/>
                  </a:lnTo>
                  <a:lnTo>
                    <a:pt x="155" y="182"/>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47" name="Freeform 46"/>
            <p:cNvSpPr>
              <a:spLocks noEditPoints="1"/>
            </p:cNvSpPr>
            <p:nvPr/>
          </p:nvSpPr>
          <p:spPr bwMode="auto">
            <a:xfrm>
              <a:off x="906780" y="266065"/>
              <a:ext cx="137160" cy="119380"/>
            </a:xfrm>
            <a:custGeom>
              <a:avLst/>
              <a:gdLst>
                <a:gd name="T0" fmla="*/ 84 w 152"/>
                <a:gd name="T1" fmla="*/ 136 h 136"/>
                <a:gd name="T2" fmla="*/ 84 w 152"/>
                <a:gd name="T3" fmla="*/ 136 h 136"/>
                <a:gd name="T4" fmla="*/ 84 w 152"/>
                <a:gd name="T5" fmla="*/ 127 h 136"/>
                <a:gd name="T6" fmla="*/ 90 w 152"/>
                <a:gd name="T7" fmla="*/ 126 h 136"/>
                <a:gd name="T8" fmla="*/ 95 w 152"/>
                <a:gd name="T9" fmla="*/ 113 h 136"/>
                <a:gd name="T10" fmla="*/ 89 w 152"/>
                <a:gd name="T11" fmla="*/ 95 h 136"/>
                <a:gd name="T12" fmla="*/ 44 w 152"/>
                <a:gd name="T13" fmla="*/ 95 h 136"/>
                <a:gd name="T14" fmla="*/ 38 w 152"/>
                <a:gd name="T15" fmla="*/ 113 h 136"/>
                <a:gd name="T16" fmla="*/ 45 w 152"/>
                <a:gd name="T17" fmla="*/ 126 h 136"/>
                <a:gd name="T18" fmla="*/ 52 w 152"/>
                <a:gd name="T19" fmla="*/ 127 h 136"/>
                <a:gd name="T20" fmla="*/ 52 w 152"/>
                <a:gd name="T21" fmla="*/ 136 h 136"/>
                <a:gd name="T22" fmla="*/ 0 w 152"/>
                <a:gd name="T23" fmla="*/ 136 h 136"/>
                <a:gd name="T24" fmla="*/ 0 w 152"/>
                <a:gd name="T25" fmla="*/ 127 h 136"/>
                <a:gd name="T26" fmla="*/ 26 w 152"/>
                <a:gd name="T27" fmla="*/ 105 h 136"/>
                <a:gd name="T28" fmla="*/ 69 w 152"/>
                <a:gd name="T29" fmla="*/ 3 h 136"/>
                <a:gd name="T30" fmla="*/ 83 w 152"/>
                <a:gd name="T31" fmla="*/ 0 h 136"/>
                <a:gd name="T32" fmla="*/ 128 w 152"/>
                <a:gd name="T33" fmla="*/ 109 h 136"/>
                <a:gd name="T34" fmla="*/ 152 w 152"/>
                <a:gd name="T35" fmla="*/ 127 h 136"/>
                <a:gd name="T36" fmla="*/ 152 w 152"/>
                <a:gd name="T37" fmla="*/ 136 h 136"/>
                <a:gd name="T38" fmla="*/ 84 w 152"/>
                <a:gd name="T39" fmla="*/ 136 h 136"/>
                <a:gd name="T40" fmla="*/ 67 w 152"/>
                <a:gd name="T41" fmla="*/ 36 h 136"/>
                <a:gd name="T42" fmla="*/ 67 w 152"/>
                <a:gd name="T43" fmla="*/ 36 h 136"/>
                <a:gd name="T44" fmla="*/ 66 w 152"/>
                <a:gd name="T45" fmla="*/ 36 h 136"/>
                <a:gd name="T46" fmla="*/ 48 w 152"/>
                <a:gd name="T47" fmla="*/ 83 h 136"/>
                <a:gd name="T48" fmla="*/ 84 w 152"/>
                <a:gd name="T49" fmla="*/ 83 h 136"/>
                <a:gd name="T50" fmla="*/ 67 w 152"/>
                <a:gd name="T51" fmla="*/ 3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2" h="136">
                  <a:moveTo>
                    <a:pt x="84" y="136"/>
                  </a:moveTo>
                  <a:lnTo>
                    <a:pt x="84" y="136"/>
                  </a:lnTo>
                  <a:lnTo>
                    <a:pt x="84" y="127"/>
                  </a:lnTo>
                  <a:lnTo>
                    <a:pt x="90" y="126"/>
                  </a:lnTo>
                  <a:cubicBezTo>
                    <a:pt x="97" y="125"/>
                    <a:pt x="99" y="123"/>
                    <a:pt x="95" y="113"/>
                  </a:cubicBezTo>
                  <a:lnTo>
                    <a:pt x="89" y="95"/>
                  </a:lnTo>
                  <a:lnTo>
                    <a:pt x="44" y="95"/>
                  </a:lnTo>
                  <a:cubicBezTo>
                    <a:pt x="42" y="100"/>
                    <a:pt x="40" y="106"/>
                    <a:pt x="38" y="113"/>
                  </a:cubicBezTo>
                  <a:cubicBezTo>
                    <a:pt x="35" y="123"/>
                    <a:pt x="38" y="125"/>
                    <a:pt x="45" y="126"/>
                  </a:cubicBezTo>
                  <a:lnTo>
                    <a:pt x="52" y="127"/>
                  </a:lnTo>
                  <a:lnTo>
                    <a:pt x="52" y="136"/>
                  </a:lnTo>
                  <a:lnTo>
                    <a:pt x="0" y="136"/>
                  </a:lnTo>
                  <a:lnTo>
                    <a:pt x="0" y="127"/>
                  </a:lnTo>
                  <a:cubicBezTo>
                    <a:pt x="13" y="125"/>
                    <a:pt x="18" y="123"/>
                    <a:pt x="26" y="105"/>
                  </a:cubicBezTo>
                  <a:lnTo>
                    <a:pt x="69" y="3"/>
                  </a:lnTo>
                  <a:lnTo>
                    <a:pt x="83" y="0"/>
                  </a:lnTo>
                  <a:lnTo>
                    <a:pt x="128" y="109"/>
                  </a:lnTo>
                  <a:cubicBezTo>
                    <a:pt x="134" y="123"/>
                    <a:pt x="139" y="126"/>
                    <a:pt x="152" y="127"/>
                  </a:cubicBezTo>
                  <a:lnTo>
                    <a:pt x="152" y="136"/>
                  </a:lnTo>
                  <a:lnTo>
                    <a:pt x="84" y="136"/>
                  </a:lnTo>
                  <a:close/>
                  <a:moveTo>
                    <a:pt x="67" y="36"/>
                  </a:moveTo>
                  <a:lnTo>
                    <a:pt x="67" y="36"/>
                  </a:lnTo>
                  <a:lnTo>
                    <a:pt x="66" y="36"/>
                  </a:lnTo>
                  <a:lnTo>
                    <a:pt x="48" y="83"/>
                  </a:lnTo>
                  <a:lnTo>
                    <a:pt x="84" y="83"/>
                  </a:lnTo>
                  <a:lnTo>
                    <a:pt x="67" y="36"/>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48" name="Freeform 47"/>
            <p:cNvSpPr>
              <a:spLocks/>
            </p:cNvSpPr>
            <p:nvPr/>
          </p:nvSpPr>
          <p:spPr bwMode="auto">
            <a:xfrm>
              <a:off x="1056640" y="269875"/>
              <a:ext cx="139065" cy="116205"/>
            </a:xfrm>
            <a:custGeom>
              <a:avLst/>
              <a:gdLst>
                <a:gd name="T0" fmla="*/ 154 w 154"/>
                <a:gd name="T1" fmla="*/ 9 h 133"/>
                <a:gd name="T2" fmla="*/ 154 w 154"/>
                <a:gd name="T3" fmla="*/ 9 h 133"/>
                <a:gd name="T4" fmla="*/ 135 w 154"/>
                <a:gd name="T5" fmla="*/ 21 h 133"/>
                <a:gd name="T6" fmla="*/ 133 w 154"/>
                <a:gd name="T7" fmla="*/ 56 h 133"/>
                <a:gd name="T8" fmla="*/ 133 w 154"/>
                <a:gd name="T9" fmla="*/ 133 h 133"/>
                <a:gd name="T10" fmla="*/ 120 w 154"/>
                <a:gd name="T11" fmla="*/ 133 h 133"/>
                <a:gd name="T12" fmla="*/ 36 w 154"/>
                <a:gd name="T13" fmla="*/ 33 h 133"/>
                <a:gd name="T14" fmla="*/ 35 w 154"/>
                <a:gd name="T15" fmla="*/ 33 h 133"/>
                <a:gd name="T16" fmla="*/ 35 w 154"/>
                <a:gd name="T17" fmla="*/ 75 h 133"/>
                <a:gd name="T18" fmla="*/ 37 w 154"/>
                <a:gd name="T19" fmla="*/ 110 h 133"/>
                <a:gd name="T20" fmla="*/ 59 w 154"/>
                <a:gd name="T21" fmla="*/ 123 h 133"/>
                <a:gd name="T22" fmla="*/ 59 w 154"/>
                <a:gd name="T23" fmla="*/ 132 h 133"/>
                <a:gd name="T24" fmla="*/ 3 w 154"/>
                <a:gd name="T25" fmla="*/ 132 h 133"/>
                <a:gd name="T26" fmla="*/ 3 w 154"/>
                <a:gd name="T27" fmla="*/ 123 h 133"/>
                <a:gd name="T28" fmla="*/ 22 w 154"/>
                <a:gd name="T29" fmla="*/ 111 h 133"/>
                <a:gd name="T30" fmla="*/ 24 w 154"/>
                <a:gd name="T31" fmla="*/ 75 h 133"/>
                <a:gd name="T32" fmla="*/ 24 w 154"/>
                <a:gd name="T33" fmla="*/ 37 h 133"/>
                <a:gd name="T34" fmla="*/ 0 w 154"/>
                <a:gd name="T35" fmla="*/ 9 h 133"/>
                <a:gd name="T36" fmla="*/ 0 w 154"/>
                <a:gd name="T37" fmla="*/ 0 h 133"/>
                <a:gd name="T38" fmla="*/ 46 w 154"/>
                <a:gd name="T39" fmla="*/ 0 h 133"/>
                <a:gd name="T40" fmla="*/ 121 w 154"/>
                <a:gd name="T41" fmla="*/ 86 h 133"/>
                <a:gd name="T42" fmla="*/ 122 w 154"/>
                <a:gd name="T43" fmla="*/ 86 h 133"/>
                <a:gd name="T44" fmla="*/ 122 w 154"/>
                <a:gd name="T45" fmla="*/ 57 h 133"/>
                <a:gd name="T46" fmla="*/ 120 w 154"/>
                <a:gd name="T47" fmla="*/ 21 h 133"/>
                <a:gd name="T48" fmla="*/ 98 w 154"/>
                <a:gd name="T49" fmla="*/ 9 h 133"/>
                <a:gd name="T50" fmla="*/ 98 w 154"/>
                <a:gd name="T51" fmla="*/ 0 h 133"/>
                <a:gd name="T52" fmla="*/ 154 w 154"/>
                <a:gd name="T53" fmla="*/ 0 h 133"/>
                <a:gd name="T54" fmla="*/ 154 w 154"/>
                <a:gd name="T55" fmla="*/ 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4" h="133">
                  <a:moveTo>
                    <a:pt x="154" y="9"/>
                  </a:moveTo>
                  <a:lnTo>
                    <a:pt x="154" y="9"/>
                  </a:lnTo>
                  <a:cubicBezTo>
                    <a:pt x="142" y="9"/>
                    <a:pt x="136" y="12"/>
                    <a:pt x="135" y="21"/>
                  </a:cubicBezTo>
                  <a:cubicBezTo>
                    <a:pt x="134" y="28"/>
                    <a:pt x="133" y="38"/>
                    <a:pt x="133" y="56"/>
                  </a:cubicBezTo>
                  <a:lnTo>
                    <a:pt x="133" y="133"/>
                  </a:lnTo>
                  <a:lnTo>
                    <a:pt x="120" y="133"/>
                  </a:lnTo>
                  <a:lnTo>
                    <a:pt x="36" y="33"/>
                  </a:lnTo>
                  <a:lnTo>
                    <a:pt x="35" y="33"/>
                  </a:lnTo>
                  <a:lnTo>
                    <a:pt x="35" y="75"/>
                  </a:lnTo>
                  <a:cubicBezTo>
                    <a:pt x="35" y="95"/>
                    <a:pt x="36" y="104"/>
                    <a:pt x="37" y="110"/>
                  </a:cubicBezTo>
                  <a:cubicBezTo>
                    <a:pt x="38" y="119"/>
                    <a:pt x="44" y="122"/>
                    <a:pt x="59" y="123"/>
                  </a:cubicBezTo>
                  <a:lnTo>
                    <a:pt x="59" y="132"/>
                  </a:lnTo>
                  <a:lnTo>
                    <a:pt x="3" y="132"/>
                  </a:lnTo>
                  <a:lnTo>
                    <a:pt x="3" y="123"/>
                  </a:lnTo>
                  <a:cubicBezTo>
                    <a:pt x="15" y="122"/>
                    <a:pt x="21" y="119"/>
                    <a:pt x="22" y="111"/>
                  </a:cubicBezTo>
                  <a:cubicBezTo>
                    <a:pt x="23" y="104"/>
                    <a:pt x="24" y="95"/>
                    <a:pt x="24" y="75"/>
                  </a:cubicBezTo>
                  <a:lnTo>
                    <a:pt x="24" y="37"/>
                  </a:lnTo>
                  <a:cubicBezTo>
                    <a:pt x="24" y="14"/>
                    <a:pt x="19" y="10"/>
                    <a:pt x="0" y="9"/>
                  </a:cubicBezTo>
                  <a:lnTo>
                    <a:pt x="0" y="0"/>
                  </a:lnTo>
                  <a:lnTo>
                    <a:pt x="46" y="0"/>
                  </a:lnTo>
                  <a:lnTo>
                    <a:pt x="121" y="86"/>
                  </a:lnTo>
                  <a:lnTo>
                    <a:pt x="122" y="86"/>
                  </a:lnTo>
                  <a:lnTo>
                    <a:pt x="122" y="57"/>
                  </a:lnTo>
                  <a:cubicBezTo>
                    <a:pt x="122" y="38"/>
                    <a:pt x="121" y="28"/>
                    <a:pt x="120" y="21"/>
                  </a:cubicBezTo>
                  <a:cubicBezTo>
                    <a:pt x="119" y="12"/>
                    <a:pt x="114" y="10"/>
                    <a:pt x="98" y="9"/>
                  </a:cubicBezTo>
                  <a:lnTo>
                    <a:pt x="98" y="0"/>
                  </a:lnTo>
                  <a:lnTo>
                    <a:pt x="154" y="0"/>
                  </a:lnTo>
                  <a:lnTo>
                    <a:pt x="154" y="9"/>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49" name="Freeform 48"/>
            <p:cNvSpPr>
              <a:spLocks/>
            </p:cNvSpPr>
            <p:nvPr/>
          </p:nvSpPr>
          <p:spPr bwMode="auto">
            <a:xfrm>
              <a:off x="1218565" y="269875"/>
              <a:ext cx="143510" cy="115570"/>
            </a:xfrm>
            <a:custGeom>
              <a:avLst/>
              <a:gdLst>
                <a:gd name="T0" fmla="*/ 91 w 159"/>
                <a:gd name="T1" fmla="*/ 132 h 132"/>
                <a:gd name="T2" fmla="*/ 91 w 159"/>
                <a:gd name="T3" fmla="*/ 132 h 132"/>
                <a:gd name="T4" fmla="*/ 91 w 159"/>
                <a:gd name="T5" fmla="*/ 123 h 132"/>
                <a:gd name="T6" fmla="*/ 109 w 159"/>
                <a:gd name="T7" fmla="*/ 100 h 132"/>
                <a:gd name="T8" fmla="*/ 109 w 159"/>
                <a:gd name="T9" fmla="*/ 68 h 132"/>
                <a:gd name="T10" fmla="*/ 52 w 159"/>
                <a:gd name="T11" fmla="*/ 68 h 132"/>
                <a:gd name="T12" fmla="*/ 52 w 159"/>
                <a:gd name="T13" fmla="*/ 100 h 132"/>
                <a:gd name="T14" fmla="*/ 69 w 159"/>
                <a:gd name="T15" fmla="*/ 123 h 132"/>
                <a:gd name="T16" fmla="*/ 69 w 159"/>
                <a:gd name="T17" fmla="*/ 132 h 132"/>
                <a:gd name="T18" fmla="*/ 1 w 159"/>
                <a:gd name="T19" fmla="*/ 132 h 132"/>
                <a:gd name="T20" fmla="*/ 1 w 159"/>
                <a:gd name="T21" fmla="*/ 123 h 132"/>
                <a:gd name="T22" fmla="*/ 21 w 159"/>
                <a:gd name="T23" fmla="*/ 100 h 132"/>
                <a:gd name="T24" fmla="*/ 21 w 159"/>
                <a:gd name="T25" fmla="*/ 32 h 132"/>
                <a:gd name="T26" fmla="*/ 0 w 159"/>
                <a:gd name="T27" fmla="*/ 9 h 132"/>
                <a:gd name="T28" fmla="*/ 0 w 159"/>
                <a:gd name="T29" fmla="*/ 0 h 132"/>
                <a:gd name="T30" fmla="*/ 69 w 159"/>
                <a:gd name="T31" fmla="*/ 0 h 132"/>
                <a:gd name="T32" fmla="*/ 69 w 159"/>
                <a:gd name="T33" fmla="*/ 9 h 132"/>
                <a:gd name="T34" fmla="*/ 52 w 159"/>
                <a:gd name="T35" fmla="*/ 32 h 132"/>
                <a:gd name="T36" fmla="*/ 52 w 159"/>
                <a:gd name="T37" fmla="*/ 56 h 132"/>
                <a:gd name="T38" fmla="*/ 109 w 159"/>
                <a:gd name="T39" fmla="*/ 56 h 132"/>
                <a:gd name="T40" fmla="*/ 109 w 159"/>
                <a:gd name="T41" fmla="*/ 32 h 132"/>
                <a:gd name="T42" fmla="*/ 91 w 159"/>
                <a:gd name="T43" fmla="*/ 9 h 132"/>
                <a:gd name="T44" fmla="*/ 91 w 159"/>
                <a:gd name="T45" fmla="*/ 0 h 132"/>
                <a:gd name="T46" fmla="*/ 159 w 159"/>
                <a:gd name="T47" fmla="*/ 0 h 132"/>
                <a:gd name="T48" fmla="*/ 159 w 159"/>
                <a:gd name="T49" fmla="*/ 8 h 132"/>
                <a:gd name="T50" fmla="*/ 140 w 159"/>
                <a:gd name="T51" fmla="*/ 32 h 132"/>
                <a:gd name="T52" fmla="*/ 140 w 159"/>
                <a:gd name="T53" fmla="*/ 100 h 132"/>
                <a:gd name="T54" fmla="*/ 159 w 159"/>
                <a:gd name="T55" fmla="*/ 123 h 132"/>
                <a:gd name="T56" fmla="*/ 159 w 159"/>
                <a:gd name="T57" fmla="*/ 132 h 132"/>
                <a:gd name="T58" fmla="*/ 91 w 159"/>
                <a:gd name="T59"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9" h="132">
                  <a:moveTo>
                    <a:pt x="91" y="132"/>
                  </a:moveTo>
                  <a:lnTo>
                    <a:pt x="91" y="132"/>
                  </a:lnTo>
                  <a:lnTo>
                    <a:pt x="91" y="123"/>
                  </a:lnTo>
                  <a:cubicBezTo>
                    <a:pt x="107" y="121"/>
                    <a:pt x="109" y="120"/>
                    <a:pt x="109" y="100"/>
                  </a:cubicBezTo>
                  <a:lnTo>
                    <a:pt x="109" y="68"/>
                  </a:lnTo>
                  <a:lnTo>
                    <a:pt x="52" y="68"/>
                  </a:lnTo>
                  <a:lnTo>
                    <a:pt x="52" y="100"/>
                  </a:lnTo>
                  <a:cubicBezTo>
                    <a:pt x="52" y="120"/>
                    <a:pt x="53" y="121"/>
                    <a:pt x="69" y="123"/>
                  </a:cubicBezTo>
                  <a:lnTo>
                    <a:pt x="69" y="132"/>
                  </a:lnTo>
                  <a:lnTo>
                    <a:pt x="1" y="132"/>
                  </a:lnTo>
                  <a:lnTo>
                    <a:pt x="1" y="123"/>
                  </a:lnTo>
                  <a:cubicBezTo>
                    <a:pt x="19" y="122"/>
                    <a:pt x="21" y="120"/>
                    <a:pt x="21" y="100"/>
                  </a:cubicBezTo>
                  <a:lnTo>
                    <a:pt x="21" y="32"/>
                  </a:lnTo>
                  <a:cubicBezTo>
                    <a:pt x="21" y="12"/>
                    <a:pt x="19" y="10"/>
                    <a:pt x="0" y="9"/>
                  </a:cubicBezTo>
                  <a:lnTo>
                    <a:pt x="0" y="0"/>
                  </a:lnTo>
                  <a:lnTo>
                    <a:pt x="69" y="0"/>
                  </a:lnTo>
                  <a:lnTo>
                    <a:pt x="69" y="9"/>
                  </a:lnTo>
                  <a:cubicBezTo>
                    <a:pt x="53" y="10"/>
                    <a:pt x="52" y="12"/>
                    <a:pt x="52" y="32"/>
                  </a:cubicBezTo>
                  <a:lnTo>
                    <a:pt x="52" y="56"/>
                  </a:lnTo>
                  <a:lnTo>
                    <a:pt x="109" y="56"/>
                  </a:lnTo>
                  <a:lnTo>
                    <a:pt x="109" y="32"/>
                  </a:lnTo>
                  <a:cubicBezTo>
                    <a:pt x="109" y="12"/>
                    <a:pt x="107" y="10"/>
                    <a:pt x="91" y="9"/>
                  </a:cubicBezTo>
                  <a:lnTo>
                    <a:pt x="91" y="0"/>
                  </a:lnTo>
                  <a:lnTo>
                    <a:pt x="159" y="0"/>
                  </a:lnTo>
                  <a:lnTo>
                    <a:pt x="159" y="8"/>
                  </a:lnTo>
                  <a:cubicBezTo>
                    <a:pt x="142" y="10"/>
                    <a:pt x="140" y="12"/>
                    <a:pt x="140" y="32"/>
                  </a:cubicBezTo>
                  <a:lnTo>
                    <a:pt x="140" y="100"/>
                  </a:lnTo>
                  <a:cubicBezTo>
                    <a:pt x="140" y="120"/>
                    <a:pt x="142" y="121"/>
                    <a:pt x="159" y="123"/>
                  </a:cubicBezTo>
                  <a:lnTo>
                    <a:pt x="159" y="132"/>
                  </a:lnTo>
                  <a:lnTo>
                    <a:pt x="91" y="132"/>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50" name="Freeform 49"/>
            <p:cNvSpPr>
              <a:spLocks noEditPoints="1"/>
            </p:cNvSpPr>
            <p:nvPr/>
          </p:nvSpPr>
          <p:spPr bwMode="auto">
            <a:xfrm>
              <a:off x="1378585" y="266065"/>
              <a:ext cx="137160" cy="119380"/>
            </a:xfrm>
            <a:custGeom>
              <a:avLst/>
              <a:gdLst>
                <a:gd name="T0" fmla="*/ 85 w 152"/>
                <a:gd name="T1" fmla="*/ 136 h 136"/>
                <a:gd name="T2" fmla="*/ 85 w 152"/>
                <a:gd name="T3" fmla="*/ 136 h 136"/>
                <a:gd name="T4" fmla="*/ 85 w 152"/>
                <a:gd name="T5" fmla="*/ 127 h 136"/>
                <a:gd name="T6" fmla="*/ 90 w 152"/>
                <a:gd name="T7" fmla="*/ 126 h 136"/>
                <a:gd name="T8" fmla="*/ 96 w 152"/>
                <a:gd name="T9" fmla="*/ 113 h 136"/>
                <a:gd name="T10" fmla="*/ 89 w 152"/>
                <a:gd name="T11" fmla="*/ 95 h 136"/>
                <a:gd name="T12" fmla="*/ 44 w 152"/>
                <a:gd name="T13" fmla="*/ 95 h 136"/>
                <a:gd name="T14" fmla="*/ 38 w 152"/>
                <a:gd name="T15" fmla="*/ 113 h 136"/>
                <a:gd name="T16" fmla="*/ 46 w 152"/>
                <a:gd name="T17" fmla="*/ 126 h 136"/>
                <a:gd name="T18" fmla="*/ 53 w 152"/>
                <a:gd name="T19" fmla="*/ 127 h 136"/>
                <a:gd name="T20" fmla="*/ 53 w 152"/>
                <a:gd name="T21" fmla="*/ 136 h 136"/>
                <a:gd name="T22" fmla="*/ 0 w 152"/>
                <a:gd name="T23" fmla="*/ 136 h 136"/>
                <a:gd name="T24" fmla="*/ 0 w 152"/>
                <a:gd name="T25" fmla="*/ 127 h 136"/>
                <a:gd name="T26" fmla="*/ 26 w 152"/>
                <a:gd name="T27" fmla="*/ 105 h 136"/>
                <a:gd name="T28" fmla="*/ 70 w 152"/>
                <a:gd name="T29" fmla="*/ 3 h 136"/>
                <a:gd name="T30" fmla="*/ 83 w 152"/>
                <a:gd name="T31" fmla="*/ 0 h 136"/>
                <a:gd name="T32" fmla="*/ 128 w 152"/>
                <a:gd name="T33" fmla="*/ 109 h 136"/>
                <a:gd name="T34" fmla="*/ 152 w 152"/>
                <a:gd name="T35" fmla="*/ 127 h 136"/>
                <a:gd name="T36" fmla="*/ 152 w 152"/>
                <a:gd name="T37" fmla="*/ 136 h 136"/>
                <a:gd name="T38" fmla="*/ 85 w 152"/>
                <a:gd name="T39" fmla="*/ 136 h 136"/>
                <a:gd name="T40" fmla="*/ 67 w 152"/>
                <a:gd name="T41" fmla="*/ 36 h 136"/>
                <a:gd name="T42" fmla="*/ 67 w 152"/>
                <a:gd name="T43" fmla="*/ 36 h 136"/>
                <a:gd name="T44" fmla="*/ 66 w 152"/>
                <a:gd name="T45" fmla="*/ 36 h 136"/>
                <a:gd name="T46" fmla="*/ 49 w 152"/>
                <a:gd name="T47" fmla="*/ 83 h 136"/>
                <a:gd name="T48" fmla="*/ 84 w 152"/>
                <a:gd name="T49" fmla="*/ 83 h 136"/>
                <a:gd name="T50" fmla="*/ 67 w 152"/>
                <a:gd name="T51" fmla="*/ 3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2" h="136">
                  <a:moveTo>
                    <a:pt x="85" y="136"/>
                  </a:moveTo>
                  <a:lnTo>
                    <a:pt x="85" y="136"/>
                  </a:lnTo>
                  <a:lnTo>
                    <a:pt x="85" y="127"/>
                  </a:lnTo>
                  <a:lnTo>
                    <a:pt x="90" y="126"/>
                  </a:lnTo>
                  <a:cubicBezTo>
                    <a:pt x="98" y="125"/>
                    <a:pt x="100" y="123"/>
                    <a:pt x="96" y="113"/>
                  </a:cubicBezTo>
                  <a:lnTo>
                    <a:pt x="89" y="95"/>
                  </a:lnTo>
                  <a:lnTo>
                    <a:pt x="44" y="95"/>
                  </a:lnTo>
                  <a:cubicBezTo>
                    <a:pt x="42" y="100"/>
                    <a:pt x="40" y="106"/>
                    <a:pt x="38" y="113"/>
                  </a:cubicBezTo>
                  <a:cubicBezTo>
                    <a:pt x="35" y="123"/>
                    <a:pt x="38" y="125"/>
                    <a:pt x="46" y="126"/>
                  </a:cubicBezTo>
                  <a:lnTo>
                    <a:pt x="53" y="127"/>
                  </a:lnTo>
                  <a:lnTo>
                    <a:pt x="53" y="136"/>
                  </a:lnTo>
                  <a:lnTo>
                    <a:pt x="0" y="136"/>
                  </a:lnTo>
                  <a:lnTo>
                    <a:pt x="0" y="127"/>
                  </a:lnTo>
                  <a:cubicBezTo>
                    <a:pt x="13" y="125"/>
                    <a:pt x="18" y="123"/>
                    <a:pt x="26" y="105"/>
                  </a:cubicBezTo>
                  <a:lnTo>
                    <a:pt x="70" y="3"/>
                  </a:lnTo>
                  <a:lnTo>
                    <a:pt x="83" y="0"/>
                  </a:lnTo>
                  <a:lnTo>
                    <a:pt x="128" y="109"/>
                  </a:lnTo>
                  <a:cubicBezTo>
                    <a:pt x="134" y="123"/>
                    <a:pt x="139" y="126"/>
                    <a:pt x="152" y="127"/>
                  </a:cubicBezTo>
                  <a:lnTo>
                    <a:pt x="152" y="136"/>
                  </a:lnTo>
                  <a:lnTo>
                    <a:pt x="85" y="136"/>
                  </a:lnTo>
                  <a:close/>
                  <a:moveTo>
                    <a:pt x="67" y="36"/>
                  </a:moveTo>
                  <a:lnTo>
                    <a:pt x="67" y="36"/>
                  </a:lnTo>
                  <a:lnTo>
                    <a:pt x="66" y="36"/>
                  </a:lnTo>
                  <a:lnTo>
                    <a:pt x="49" y="83"/>
                  </a:lnTo>
                  <a:lnTo>
                    <a:pt x="84" y="83"/>
                  </a:lnTo>
                  <a:lnTo>
                    <a:pt x="67" y="36"/>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51" name="Freeform 50"/>
            <p:cNvSpPr>
              <a:spLocks/>
            </p:cNvSpPr>
            <p:nvPr/>
          </p:nvSpPr>
          <p:spPr bwMode="auto">
            <a:xfrm>
              <a:off x="1517650" y="265430"/>
              <a:ext cx="115570" cy="120015"/>
            </a:xfrm>
            <a:custGeom>
              <a:avLst/>
              <a:gdLst>
                <a:gd name="T0" fmla="*/ 119 w 128"/>
                <a:gd name="T1" fmla="*/ 43 h 137"/>
                <a:gd name="T2" fmla="*/ 119 w 128"/>
                <a:gd name="T3" fmla="*/ 43 h 137"/>
                <a:gd name="T4" fmla="*/ 110 w 128"/>
                <a:gd name="T5" fmla="*/ 21 h 137"/>
                <a:gd name="T6" fmla="*/ 90 w 128"/>
                <a:gd name="T7" fmla="*/ 16 h 137"/>
                <a:gd name="T8" fmla="*/ 79 w 128"/>
                <a:gd name="T9" fmla="*/ 16 h 137"/>
                <a:gd name="T10" fmla="*/ 79 w 128"/>
                <a:gd name="T11" fmla="*/ 105 h 137"/>
                <a:gd name="T12" fmla="*/ 101 w 128"/>
                <a:gd name="T13" fmla="*/ 128 h 137"/>
                <a:gd name="T14" fmla="*/ 101 w 128"/>
                <a:gd name="T15" fmla="*/ 137 h 137"/>
                <a:gd name="T16" fmla="*/ 27 w 128"/>
                <a:gd name="T17" fmla="*/ 137 h 137"/>
                <a:gd name="T18" fmla="*/ 27 w 128"/>
                <a:gd name="T19" fmla="*/ 128 h 137"/>
                <a:gd name="T20" fmla="*/ 48 w 128"/>
                <a:gd name="T21" fmla="*/ 105 h 137"/>
                <a:gd name="T22" fmla="*/ 48 w 128"/>
                <a:gd name="T23" fmla="*/ 16 h 137"/>
                <a:gd name="T24" fmla="*/ 40 w 128"/>
                <a:gd name="T25" fmla="*/ 16 h 137"/>
                <a:gd name="T26" fmla="*/ 17 w 128"/>
                <a:gd name="T27" fmla="*/ 22 h 137"/>
                <a:gd name="T28" fmla="*/ 9 w 128"/>
                <a:gd name="T29" fmla="*/ 42 h 137"/>
                <a:gd name="T30" fmla="*/ 0 w 128"/>
                <a:gd name="T31" fmla="*/ 42 h 137"/>
                <a:gd name="T32" fmla="*/ 2 w 128"/>
                <a:gd name="T33" fmla="*/ 0 h 137"/>
                <a:gd name="T34" fmla="*/ 9 w 128"/>
                <a:gd name="T35" fmla="*/ 0 h 137"/>
                <a:gd name="T36" fmla="*/ 21 w 128"/>
                <a:gd name="T37" fmla="*/ 5 h 137"/>
                <a:gd name="T38" fmla="*/ 108 w 128"/>
                <a:gd name="T39" fmla="*/ 5 h 137"/>
                <a:gd name="T40" fmla="*/ 119 w 128"/>
                <a:gd name="T41" fmla="*/ 0 h 137"/>
                <a:gd name="T42" fmla="*/ 125 w 128"/>
                <a:gd name="T43" fmla="*/ 0 h 137"/>
                <a:gd name="T44" fmla="*/ 128 w 128"/>
                <a:gd name="T45" fmla="*/ 42 h 137"/>
                <a:gd name="T46" fmla="*/ 119 w 128"/>
                <a:gd name="T47" fmla="*/ 43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8" h="137">
                  <a:moveTo>
                    <a:pt x="119" y="43"/>
                  </a:moveTo>
                  <a:lnTo>
                    <a:pt x="119" y="43"/>
                  </a:lnTo>
                  <a:cubicBezTo>
                    <a:pt x="116" y="30"/>
                    <a:pt x="113" y="25"/>
                    <a:pt x="110" y="21"/>
                  </a:cubicBezTo>
                  <a:cubicBezTo>
                    <a:pt x="107" y="17"/>
                    <a:pt x="100" y="16"/>
                    <a:pt x="90" y="16"/>
                  </a:cubicBezTo>
                  <a:lnTo>
                    <a:pt x="79" y="16"/>
                  </a:lnTo>
                  <a:lnTo>
                    <a:pt x="79" y="105"/>
                  </a:lnTo>
                  <a:cubicBezTo>
                    <a:pt x="79" y="125"/>
                    <a:pt x="81" y="126"/>
                    <a:pt x="101" y="128"/>
                  </a:cubicBezTo>
                  <a:lnTo>
                    <a:pt x="101" y="137"/>
                  </a:lnTo>
                  <a:lnTo>
                    <a:pt x="27" y="137"/>
                  </a:lnTo>
                  <a:lnTo>
                    <a:pt x="27" y="128"/>
                  </a:lnTo>
                  <a:cubicBezTo>
                    <a:pt x="46" y="126"/>
                    <a:pt x="48" y="125"/>
                    <a:pt x="48" y="105"/>
                  </a:cubicBezTo>
                  <a:lnTo>
                    <a:pt x="48" y="16"/>
                  </a:lnTo>
                  <a:lnTo>
                    <a:pt x="40" y="16"/>
                  </a:lnTo>
                  <a:cubicBezTo>
                    <a:pt x="25" y="16"/>
                    <a:pt x="21" y="18"/>
                    <a:pt x="17" y="22"/>
                  </a:cubicBezTo>
                  <a:cubicBezTo>
                    <a:pt x="14" y="26"/>
                    <a:pt x="11" y="32"/>
                    <a:pt x="9" y="42"/>
                  </a:cubicBezTo>
                  <a:lnTo>
                    <a:pt x="0" y="42"/>
                  </a:lnTo>
                  <a:cubicBezTo>
                    <a:pt x="0" y="25"/>
                    <a:pt x="2" y="10"/>
                    <a:pt x="2" y="0"/>
                  </a:cubicBezTo>
                  <a:lnTo>
                    <a:pt x="9" y="0"/>
                  </a:lnTo>
                  <a:cubicBezTo>
                    <a:pt x="12" y="5"/>
                    <a:pt x="14" y="5"/>
                    <a:pt x="21" y="5"/>
                  </a:cubicBezTo>
                  <a:lnTo>
                    <a:pt x="108" y="5"/>
                  </a:lnTo>
                  <a:cubicBezTo>
                    <a:pt x="114" y="5"/>
                    <a:pt x="116" y="4"/>
                    <a:pt x="119" y="0"/>
                  </a:cubicBezTo>
                  <a:lnTo>
                    <a:pt x="125" y="0"/>
                  </a:lnTo>
                  <a:cubicBezTo>
                    <a:pt x="125" y="10"/>
                    <a:pt x="127" y="30"/>
                    <a:pt x="128" y="42"/>
                  </a:cubicBezTo>
                  <a:lnTo>
                    <a:pt x="119" y="43"/>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52" name="Freeform 51"/>
            <p:cNvSpPr>
              <a:spLocks/>
            </p:cNvSpPr>
            <p:nvPr/>
          </p:nvSpPr>
          <p:spPr bwMode="auto">
            <a:xfrm>
              <a:off x="1654175" y="265430"/>
              <a:ext cx="115570" cy="120015"/>
            </a:xfrm>
            <a:custGeom>
              <a:avLst/>
              <a:gdLst>
                <a:gd name="T0" fmla="*/ 119 w 128"/>
                <a:gd name="T1" fmla="*/ 43 h 137"/>
                <a:gd name="T2" fmla="*/ 119 w 128"/>
                <a:gd name="T3" fmla="*/ 43 h 137"/>
                <a:gd name="T4" fmla="*/ 110 w 128"/>
                <a:gd name="T5" fmla="*/ 21 h 137"/>
                <a:gd name="T6" fmla="*/ 90 w 128"/>
                <a:gd name="T7" fmla="*/ 16 h 137"/>
                <a:gd name="T8" fmla="*/ 79 w 128"/>
                <a:gd name="T9" fmla="*/ 16 h 137"/>
                <a:gd name="T10" fmla="*/ 79 w 128"/>
                <a:gd name="T11" fmla="*/ 105 h 137"/>
                <a:gd name="T12" fmla="*/ 101 w 128"/>
                <a:gd name="T13" fmla="*/ 128 h 137"/>
                <a:gd name="T14" fmla="*/ 101 w 128"/>
                <a:gd name="T15" fmla="*/ 137 h 137"/>
                <a:gd name="T16" fmla="*/ 27 w 128"/>
                <a:gd name="T17" fmla="*/ 137 h 137"/>
                <a:gd name="T18" fmla="*/ 27 w 128"/>
                <a:gd name="T19" fmla="*/ 128 h 137"/>
                <a:gd name="T20" fmla="*/ 48 w 128"/>
                <a:gd name="T21" fmla="*/ 105 h 137"/>
                <a:gd name="T22" fmla="*/ 48 w 128"/>
                <a:gd name="T23" fmla="*/ 16 h 137"/>
                <a:gd name="T24" fmla="*/ 40 w 128"/>
                <a:gd name="T25" fmla="*/ 16 h 137"/>
                <a:gd name="T26" fmla="*/ 17 w 128"/>
                <a:gd name="T27" fmla="*/ 22 h 137"/>
                <a:gd name="T28" fmla="*/ 9 w 128"/>
                <a:gd name="T29" fmla="*/ 42 h 137"/>
                <a:gd name="T30" fmla="*/ 0 w 128"/>
                <a:gd name="T31" fmla="*/ 42 h 137"/>
                <a:gd name="T32" fmla="*/ 2 w 128"/>
                <a:gd name="T33" fmla="*/ 0 h 137"/>
                <a:gd name="T34" fmla="*/ 9 w 128"/>
                <a:gd name="T35" fmla="*/ 0 h 137"/>
                <a:gd name="T36" fmla="*/ 21 w 128"/>
                <a:gd name="T37" fmla="*/ 5 h 137"/>
                <a:gd name="T38" fmla="*/ 108 w 128"/>
                <a:gd name="T39" fmla="*/ 5 h 137"/>
                <a:gd name="T40" fmla="*/ 119 w 128"/>
                <a:gd name="T41" fmla="*/ 0 h 137"/>
                <a:gd name="T42" fmla="*/ 125 w 128"/>
                <a:gd name="T43" fmla="*/ 0 h 137"/>
                <a:gd name="T44" fmla="*/ 128 w 128"/>
                <a:gd name="T45" fmla="*/ 42 h 137"/>
                <a:gd name="T46" fmla="*/ 119 w 128"/>
                <a:gd name="T47" fmla="*/ 43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8" h="137">
                  <a:moveTo>
                    <a:pt x="119" y="43"/>
                  </a:moveTo>
                  <a:lnTo>
                    <a:pt x="119" y="43"/>
                  </a:lnTo>
                  <a:cubicBezTo>
                    <a:pt x="116" y="30"/>
                    <a:pt x="113" y="25"/>
                    <a:pt x="110" y="21"/>
                  </a:cubicBezTo>
                  <a:cubicBezTo>
                    <a:pt x="107" y="17"/>
                    <a:pt x="101" y="16"/>
                    <a:pt x="90" y="16"/>
                  </a:cubicBezTo>
                  <a:lnTo>
                    <a:pt x="79" y="16"/>
                  </a:lnTo>
                  <a:lnTo>
                    <a:pt x="79" y="105"/>
                  </a:lnTo>
                  <a:cubicBezTo>
                    <a:pt x="79" y="125"/>
                    <a:pt x="81" y="126"/>
                    <a:pt x="101" y="128"/>
                  </a:cubicBezTo>
                  <a:lnTo>
                    <a:pt x="101" y="137"/>
                  </a:lnTo>
                  <a:lnTo>
                    <a:pt x="27" y="137"/>
                  </a:lnTo>
                  <a:lnTo>
                    <a:pt x="27" y="128"/>
                  </a:lnTo>
                  <a:cubicBezTo>
                    <a:pt x="46" y="126"/>
                    <a:pt x="48" y="125"/>
                    <a:pt x="48" y="105"/>
                  </a:cubicBezTo>
                  <a:lnTo>
                    <a:pt x="48" y="16"/>
                  </a:lnTo>
                  <a:lnTo>
                    <a:pt x="40" y="16"/>
                  </a:lnTo>
                  <a:cubicBezTo>
                    <a:pt x="25" y="16"/>
                    <a:pt x="21" y="18"/>
                    <a:pt x="17" y="22"/>
                  </a:cubicBezTo>
                  <a:cubicBezTo>
                    <a:pt x="14" y="26"/>
                    <a:pt x="11" y="32"/>
                    <a:pt x="9" y="42"/>
                  </a:cubicBezTo>
                  <a:lnTo>
                    <a:pt x="0" y="42"/>
                  </a:lnTo>
                  <a:cubicBezTo>
                    <a:pt x="1" y="25"/>
                    <a:pt x="2" y="10"/>
                    <a:pt x="2" y="0"/>
                  </a:cubicBezTo>
                  <a:lnTo>
                    <a:pt x="9" y="0"/>
                  </a:lnTo>
                  <a:cubicBezTo>
                    <a:pt x="12" y="5"/>
                    <a:pt x="14" y="5"/>
                    <a:pt x="21" y="5"/>
                  </a:cubicBezTo>
                  <a:lnTo>
                    <a:pt x="108" y="5"/>
                  </a:lnTo>
                  <a:cubicBezTo>
                    <a:pt x="114" y="5"/>
                    <a:pt x="116" y="4"/>
                    <a:pt x="119" y="0"/>
                  </a:cubicBezTo>
                  <a:lnTo>
                    <a:pt x="125" y="0"/>
                  </a:lnTo>
                  <a:cubicBezTo>
                    <a:pt x="125" y="10"/>
                    <a:pt x="127" y="30"/>
                    <a:pt x="128" y="42"/>
                  </a:cubicBezTo>
                  <a:lnTo>
                    <a:pt x="119" y="43"/>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53" name="Freeform 52"/>
            <p:cNvSpPr>
              <a:spLocks noEditPoints="1"/>
            </p:cNvSpPr>
            <p:nvPr/>
          </p:nvSpPr>
          <p:spPr bwMode="auto">
            <a:xfrm>
              <a:off x="1774190" y="266065"/>
              <a:ext cx="137160" cy="119380"/>
            </a:xfrm>
            <a:custGeom>
              <a:avLst/>
              <a:gdLst>
                <a:gd name="T0" fmla="*/ 85 w 152"/>
                <a:gd name="T1" fmla="*/ 136 h 136"/>
                <a:gd name="T2" fmla="*/ 85 w 152"/>
                <a:gd name="T3" fmla="*/ 136 h 136"/>
                <a:gd name="T4" fmla="*/ 85 w 152"/>
                <a:gd name="T5" fmla="*/ 127 h 136"/>
                <a:gd name="T6" fmla="*/ 90 w 152"/>
                <a:gd name="T7" fmla="*/ 126 h 136"/>
                <a:gd name="T8" fmla="*/ 95 w 152"/>
                <a:gd name="T9" fmla="*/ 113 h 136"/>
                <a:gd name="T10" fmla="*/ 89 w 152"/>
                <a:gd name="T11" fmla="*/ 95 h 136"/>
                <a:gd name="T12" fmla="*/ 44 w 152"/>
                <a:gd name="T13" fmla="*/ 95 h 136"/>
                <a:gd name="T14" fmla="*/ 38 w 152"/>
                <a:gd name="T15" fmla="*/ 113 h 136"/>
                <a:gd name="T16" fmla="*/ 45 w 152"/>
                <a:gd name="T17" fmla="*/ 126 h 136"/>
                <a:gd name="T18" fmla="*/ 52 w 152"/>
                <a:gd name="T19" fmla="*/ 127 h 136"/>
                <a:gd name="T20" fmla="*/ 52 w 152"/>
                <a:gd name="T21" fmla="*/ 136 h 136"/>
                <a:gd name="T22" fmla="*/ 0 w 152"/>
                <a:gd name="T23" fmla="*/ 136 h 136"/>
                <a:gd name="T24" fmla="*/ 0 w 152"/>
                <a:gd name="T25" fmla="*/ 127 h 136"/>
                <a:gd name="T26" fmla="*/ 26 w 152"/>
                <a:gd name="T27" fmla="*/ 105 h 136"/>
                <a:gd name="T28" fmla="*/ 69 w 152"/>
                <a:gd name="T29" fmla="*/ 3 h 136"/>
                <a:gd name="T30" fmla="*/ 83 w 152"/>
                <a:gd name="T31" fmla="*/ 0 h 136"/>
                <a:gd name="T32" fmla="*/ 128 w 152"/>
                <a:gd name="T33" fmla="*/ 109 h 136"/>
                <a:gd name="T34" fmla="*/ 152 w 152"/>
                <a:gd name="T35" fmla="*/ 127 h 136"/>
                <a:gd name="T36" fmla="*/ 152 w 152"/>
                <a:gd name="T37" fmla="*/ 136 h 136"/>
                <a:gd name="T38" fmla="*/ 85 w 152"/>
                <a:gd name="T39" fmla="*/ 136 h 136"/>
                <a:gd name="T40" fmla="*/ 67 w 152"/>
                <a:gd name="T41" fmla="*/ 36 h 136"/>
                <a:gd name="T42" fmla="*/ 67 w 152"/>
                <a:gd name="T43" fmla="*/ 36 h 136"/>
                <a:gd name="T44" fmla="*/ 66 w 152"/>
                <a:gd name="T45" fmla="*/ 36 h 136"/>
                <a:gd name="T46" fmla="*/ 48 w 152"/>
                <a:gd name="T47" fmla="*/ 83 h 136"/>
                <a:gd name="T48" fmla="*/ 84 w 152"/>
                <a:gd name="T49" fmla="*/ 83 h 136"/>
                <a:gd name="T50" fmla="*/ 67 w 152"/>
                <a:gd name="T51" fmla="*/ 3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2" h="136">
                  <a:moveTo>
                    <a:pt x="85" y="136"/>
                  </a:moveTo>
                  <a:lnTo>
                    <a:pt x="85" y="136"/>
                  </a:lnTo>
                  <a:lnTo>
                    <a:pt x="85" y="127"/>
                  </a:lnTo>
                  <a:lnTo>
                    <a:pt x="90" y="126"/>
                  </a:lnTo>
                  <a:cubicBezTo>
                    <a:pt x="97" y="125"/>
                    <a:pt x="99" y="123"/>
                    <a:pt x="95" y="113"/>
                  </a:cubicBezTo>
                  <a:lnTo>
                    <a:pt x="89" y="95"/>
                  </a:lnTo>
                  <a:lnTo>
                    <a:pt x="44" y="95"/>
                  </a:lnTo>
                  <a:cubicBezTo>
                    <a:pt x="42" y="100"/>
                    <a:pt x="40" y="106"/>
                    <a:pt x="38" y="113"/>
                  </a:cubicBezTo>
                  <a:cubicBezTo>
                    <a:pt x="35" y="123"/>
                    <a:pt x="38" y="125"/>
                    <a:pt x="45" y="126"/>
                  </a:cubicBezTo>
                  <a:lnTo>
                    <a:pt x="52" y="127"/>
                  </a:lnTo>
                  <a:lnTo>
                    <a:pt x="52" y="136"/>
                  </a:lnTo>
                  <a:lnTo>
                    <a:pt x="0" y="136"/>
                  </a:lnTo>
                  <a:lnTo>
                    <a:pt x="0" y="127"/>
                  </a:lnTo>
                  <a:cubicBezTo>
                    <a:pt x="13" y="125"/>
                    <a:pt x="18" y="123"/>
                    <a:pt x="26" y="105"/>
                  </a:cubicBezTo>
                  <a:lnTo>
                    <a:pt x="69" y="3"/>
                  </a:lnTo>
                  <a:lnTo>
                    <a:pt x="83" y="0"/>
                  </a:lnTo>
                  <a:lnTo>
                    <a:pt x="128" y="109"/>
                  </a:lnTo>
                  <a:cubicBezTo>
                    <a:pt x="134" y="123"/>
                    <a:pt x="139" y="126"/>
                    <a:pt x="152" y="127"/>
                  </a:cubicBezTo>
                  <a:lnTo>
                    <a:pt x="152" y="136"/>
                  </a:lnTo>
                  <a:lnTo>
                    <a:pt x="85" y="136"/>
                  </a:lnTo>
                  <a:close/>
                  <a:moveTo>
                    <a:pt x="67" y="36"/>
                  </a:moveTo>
                  <a:lnTo>
                    <a:pt x="67" y="36"/>
                  </a:lnTo>
                  <a:lnTo>
                    <a:pt x="66" y="36"/>
                  </a:lnTo>
                  <a:lnTo>
                    <a:pt x="48" y="83"/>
                  </a:lnTo>
                  <a:lnTo>
                    <a:pt x="84" y="83"/>
                  </a:lnTo>
                  <a:lnTo>
                    <a:pt x="67" y="36"/>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54" name="Freeform 53"/>
            <p:cNvSpPr>
              <a:spLocks/>
            </p:cNvSpPr>
            <p:nvPr/>
          </p:nvSpPr>
          <p:spPr bwMode="auto">
            <a:xfrm>
              <a:off x="1924050" y="269875"/>
              <a:ext cx="139065" cy="116205"/>
            </a:xfrm>
            <a:custGeom>
              <a:avLst/>
              <a:gdLst>
                <a:gd name="T0" fmla="*/ 154 w 154"/>
                <a:gd name="T1" fmla="*/ 9 h 133"/>
                <a:gd name="T2" fmla="*/ 154 w 154"/>
                <a:gd name="T3" fmla="*/ 9 h 133"/>
                <a:gd name="T4" fmla="*/ 135 w 154"/>
                <a:gd name="T5" fmla="*/ 21 h 133"/>
                <a:gd name="T6" fmla="*/ 133 w 154"/>
                <a:gd name="T7" fmla="*/ 56 h 133"/>
                <a:gd name="T8" fmla="*/ 133 w 154"/>
                <a:gd name="T9" fmla="*/ 133 h 133"/>
                <a:gd name="T10" fmla="*/ 120 w 154"/>
                <a:gd name="T11" fmla="*/ 133 h 133"/>
                <a:gd name="T12" fmla="*/ 36 w 154"/>
                <a:gd name="T13" fmla="*/ 33 h 133"/>
                <a:gd name="T14" fmla="*/ 35 w 154"/>
                <a:gd name="T15" fmla="*/ 33 h 133"/>
                <a:gd name="T16" fmla="*/ 35 w 154"/>
                <a:gd name="T17" fmla="*/ 75 h 133"/>
                <a:gd name="T18" fmla="*/ 37 w 154"/>
                <a:gd name="T19" fmla="*/ 110 h 133"/>
                <a:gd name="T20" fmla="*/ 59 w 154"/>
                <a:gd name="T21" fmla="*/ 123 h 133"/>
                <a:gd name="T22" fmla="*/ 59 w 154"/>
                <a:gd name="T23" fmla="*/ 132 h 133"/>
                <a:gd name="T24" fmla="*/ 3 w 154"/>
                <a:gd name="T25" fmla="*/ 132 h 133"/>
                <a:gd name="T26" fmla="*/ 3 w 154"/>
                <a:gd name="T27" fmla="*/ 123 h 133"/>
                <a:gd name="T28" fmla="*/ 22 w 154"/>
                <a:gd name="T29" fmla="*/ 111 h 133"/>
                <a:gd name="T30" fmla="*/ 24 w 154"/>
                <a:gd name="T31" fmla="*/ 75 h 133"/>
                <a:gd name="T32" fmla="*/ 24 w 154"/>
                <a:gd name="T33" fmla="*/ 37 h 133"/>
                <a:gd name="T34" fmla="*/ 0 w 154"/>
                <a:gd name="T35" fmla="*/ 9 h 133"/>
                <a:gd name="T36" fmla="*/ 0 w 154"/>
                <a:gd name="T37" fmla="*/ 0 h 133"/>
                <a:gd name="T38" fmla="*/ 46 w 154"/>
                <a:gd name="T39" fmla="*/ 0 h 133"/>
                <a:gd name="T40" fmla="*/ 121 w 154"/>
                <a:gd name="T41" fmla="*/ 86 h 133"/>
                <a:gd name="T42" fmla="*/ 122 w 154"/>
                <a:gd name="T43" fmla="*/ 86 h 133"/>
                <a:gd name="T44" fmla="*/ 122 w 154"/>
                <a:gd name="T45" fmla="*/ 57 h 133"/>
                <a:gd name="T46" fmla="*/ 120 w 154"/>
                <a:gd name="T47" fmla="*/ 21 h 133"/>
                <a:gd name="T48" fmla="*/ 98 w 154"/>
                <a:gd name="T49" fmla="*/ 9 h 133"/>
                <a:gd name="T50" fmla="*/ 98 w 154"/>
                <a:gd name="T51" fmla="*/ 0 h 133"/>
                <a:gd name="T52" fmla="*/ 154 w 154"/>
                <a:gd name="T53" fmla="*/ 0 h 133"/>
                <a:gd name="T54" fmla="*/ 154 w 154"/>
                <a:gd name="T55" fmla="*/ 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4" h="133">
                  <a:moveTo>
                    <a:pt x="154" y="9"/>
                  </a:moveTo>
                  <a:lnTo>
                    <a:pt x="154" y="9"/>
                  </a:lnTo>
                  <a:cubicBezTo>
                    <a:pt x="142" y="9"/>
                    <a:pt x="136" y="12"/>
                    <a:pt x="135" y="21"/>
                  </a:cubicBezTo>
                  <a:cubicBezTo>
                    <a:pt x="134" y="28"/>
                    <a:pt x="133" y="38"/>
                    <a:pt x="133" y="56"/>
                  </a:cubicBezTo>
                  <a:lnTo>
                    <a:pt x="133" y="133"/>
                  </a:lnTo>
                  <a:lnTo>
                    <a:pt x="120" y="133"/>
                  </a:lnTo>
                  <a:lnTo>
                    <a:pt x="36" y="33"/>
                  </a:lnTo>
                  <a:lnTo>
                    <a:pt x="35" y="33"/>
                  </a:lnTo>
                  <a:lnTo>
                    <a:pt x="35" y="75"/>
                  </a:lnTo>
                  <a:cubicBezTo>
                    <a:pt x="35" y="95"/>
                    <a:pt x="36" y="104"/>
                    <a:pt x="37" y="110"/>
                  </a:cubicBezTo>
                  <a:cubicBezTo>
                    <a:pt x="38" y="119"/>
                    <a:pt x="44" y="122"/>
                    <a:pt x="59" y="123"/>
                  </a:cubicBezTo>
                  <a:lnTo>
                    <a:pt x="59" y="132"/>
                  </a:lnTo>
                  <a:lnTo>
                    <a:pt x="3" y="132"/>
                  </a:lnTo>
                  <a:lnTo>
                    <a:pt x="3" y="123"/>
                  </a:lnTo>
                  <a:cubicBezTo>
                    <a:pt x="15" y="122"/>
                    <a:pt x="21" y="119"/>
                    <a:pt x="22" y="111"/>
                  </a:cubicBezTo>
                  <a:cubicBezTo>
                    <a:pt x="23" y="104"/>
                    <a:pt x="24" y="95"/>
                    <a:pt x="24" y="75"/>
                  </a:cubicBezTo>
                  <a:lnTo>
                    <a:pt x="24" y="37"/>
                  </a:lnTo>
                  <a:cubicBezTo>
                    <a:pt x="24" y="14"/>
                    <a:pt x="19" y="10"/>
                    <a:pt x="0" y="9"/>
                  </a:cubicBezTo>
                  <a:lnTo>
                    <a:pt x="0" y="0"/>
                  </a:lnTo>
                  <a:lnTo>
                    <a:pt x="46" y="0"/>
                  </a:lnTo>
                  <a:lnTo>
                    <a:pt x="121" y="86"/>
                  </a:lnTo>
                  <a:lnTo>
                    <a:pt x="122" y="86"/>
                  </a:lnTo>
                  <a:lnTo>
                    <a:pt x="122" y="57"/>
                  </a:lnTo>
                  <a:cubicBezTo>
                    <a:pt x="122" y="38"/>
                    <a:pt x="121" y="28"/>
                    <a:pt x="120" y="21"/>
                  </a:cubicBezTo>
                  <a:cubicBezTo>
                    <a:pt x="119" y="12"/>
                    <a:pt x="114" y="10"/>
                    <a:pt x="98" y="9"/>
                  </a:cubicBezTo>
                  <a:lnTo>
                    <a:pt x="98" y="0"/>
                  </a:lnTo>
                  <a:lnTo>
                    <a:pt x="154" y="0"/>
                  </a:lnTo>
                  <a:lnTo>
                    <a:pt x="154" y="9"/>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55" name="Freeform 54"/>
            <p:cNvSpPr>
              <a:spLocks/>
            </p:cNvSpPr>
            <p:nvPr/>
          </p:nvSpPr>
          <p:spPr bwMode="auto">
            <a:xfrm>
              <a:off x="2169795" y="219075"/>
              <a:ext cx="153670" cy="166370"/>
            </a:xfrm>
            <a:custGeom>
              <a:avLst/>
              <a:gdLst>
                <a:gd name="T0" fmla="*/ 170 w 170"/>
                <a:gd name="T1" fmla="*/ 138 h 190"/>
                <a:gd name="T2" fmla="*/ 170 w 170"/>
                <a:gd name="T3" fmla="*/ 138 h 190"/>
                <a:gd name="T4" fmla="*/ 155 w 170"/>
                <a:gd name="T5" fmla="*/ 182 h 190"/>
                <a:gd name="T6" fmla="*/ 103 w 170"/>
                <a:gd name="T7" fmla="*/ 190 h 190"/>
                <a:gd name="T8" fmla="*/ 0 w 170"/>
                <a:gd name="T9" fmla="*/ 97 h 190"/>
                <a:gd name="T10" fmla="*/ 109 w 170"/>
                <a:gd name="T11" fmla="*/ 0 h 190"/>
                <a:gd name="T12" fmla="*/ 159 w 170"/>
                <a:gd name="T13" fmla="*/ 7 h 190"/>
                <a:gd name="T14" fmla="*/ 166 w 170"/>
                <a:gd name="T15" fmla="*/ 52 h 190"/>
                <a:gd name="T16" fmla="*/ 156 w 170"/>
                <a:gd name="T17" fmla="*/ 54 h 190"/>
                <a:gd name="T18" fmla="*/ 103 w 170"/>
                <a:gd name="T19" fmla="*/ 11 h 190"/>
                <a:gd name="T20" fmla="*/ 37 w 170"/>
                <a:gd name="T21" fmla="*/ 91 h 190"/>
                <a:gd name="T22" fmla="*/ 106 w 170"/>
                <a:gd name="T23" fmla="*/ 178 h 190"/>
                <a:gd name="T24" fmla="*/ 161 w 170"/>
                <a:gd name="T25" fmla="*/ 135 h 190"/>
                <a:gd name="T26" fmla="*/ 170 w 170"/>
                <a:gd name="T27" fmla="*/ 13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 h="190">
                  <a:moveTo>
                    <a:pt x="170" y="138"/>
                  </a:moveTo>
                  <a:lnTo>
                    <a:pt x="170" y="138"/>
                  </a:lnTo>
                  <a:cubicBezTo>
                    <a:pt x="167" y="152"/>
                    <a:pt x="159" y="173"/>
                    <a:pt x="155" y="182"/>
                  </a:cubicBezTo>
                  <a:cubicBezTo>
                    <a:pt x="147" y="184"/>
                    <a:pt x="122" y="190"/>
                    <a:pt x="103" y="190"/>
                  </a:cubicBezTo>
                  <a:cubicBezTo>
                    <a:pt x="30" y="190"/>
                    <a:pt x="0" y="141"/>
                    <a:pt x="0" y="97"/>
                  </a:cubicBezTo>
                  <a:cubicBezTo>
                    <a:pt x="0" y="39"/>
                    <a:pt x="44" y="0"/>
                    <a:pt x="109" y="0"/>
                  </a:cubicBezTo>
                  <a:cubicBezTo>
                    <a:pt x="132" y="0"/>
                    <a:pt x="152" y="6"/>
                    <a:pt x="159" y="7"/>
                  </a:cubicBezTo>
                  <a:cubicBezTo>
                    <a:pt x="162" y="23"/>
                    <a:pt x="164" y="35"/>
                    <a:pt x="166" y="52"/>
                  </a:cubicBezTo>
                  <a:lnTo>
                    <a:pt x="156" y="54"/>
                  </a:lnTo>
                  <a:cubicBezTo>
                    <a:pt x="148" y="22"/>
                    <a:pt x="128" y="11"/>
                    <a:pt x="103" y="11"/>
                  </a:cubicBezTo>
                  <a:cubicBezTo>
                    <a:pt x="60" y="11"/>
                    <a:pt x="37" y="50"/>
                    <a:pt x="37" y="91"/>
                  </a:cubicBezTo>
                  <a:cubicBezTo>
                    <a:pt x="37" y="143"/>
                    <a:pt x="66" y="178"/>
                    <a:pt x="106" y="178"/>
                  </a:cubicBezTo>
                  <a:cubicBezTo>
                    <a:pt x="131" y="178"/>
                    <a:pt x="147" y="163"/>
                    <a:pt x="161" y="135"/>
                  </a:cubicBezTo>
                  <a:lnTo>
                    <a:pt x="170" y="138"/>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56" name="Freeform 55"/>
            <p:cNvSpPr>
              <a:spLocks noEditPoints="1"/>
            </p:cNvSpPr>
            <p:nvPr/>
          </p:nvSpPr>
          <p:spPr bwMode="auto">
            <a:xfrm>
              <a:off x="2341880" y="262890"/>
              <a:ext cx="132080" cy="121285"/>
            </a:xfrm>
            <a:custGeom>
              <a:avLst/>
              <a:gdLst>
                <a:gd name="T0" fmla="*/ 146 w 146"/>
                <a:gd name="T1" fmla="*/ 68 h 139"/>
                <a:gd name="T2" fmla="*/ 146 w 146"/>
                <a:gd name="T3" fmla="*/ 68 h 139"/>
                <a:gd name="T4" fmla="*/ 73 w 146"/>
                <a:gd name="T5" fmla="*/ 139 h 139"/>
                <a:gd name="T6" fmla="*/ 0 w 146"/>
                <a:gd name="T7" fmla="*/ 72 h 139"/>
                <a:gd name="T8" fmla="*/ 73 w 146"/>
                <a:gd name="T9" fmla="*/ 0 h 139"/>
                <a:gd name="T10" fmla="*/ 146 w 146"/>
                <a:gd name="T11" fmla="*/ 68 h 139"/>
                <a:gd name="T12" fmla="*/ 35 w 146"/>
                <a:gd name="T13" fmla="*/ 66 h 139"/>
                <a:gd name="T14" fmla="*/ 35 w 146"/>
                <a:gd name="T15" fmla="*/ 66 h 139"/>
                <a:gd name="T16" fmla="*/ 76 w 146"/>
                <a:gd name="T17" fmla="*/ 129 h 139"/>
                <a:gd name="T18" fmla="*/ 111 w 146"/>
                <a:gd name="T19" fmla="*/ 74 h 139"/>
                <a:gd name="T20" fmla="*/ 71 w 146"/>
                <a:gd name="T21" fmla="*/ 10 h 139"/>
                <a:gd name="T22" fmla="*/ 35 w 146"/>
                <a:gd name="T23" fmla="*/ 66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6" h="139">
                  <a:moveTo>
                    <a:pt x="146" y="68"/>
                  </a:moveTo>
                  <a:lnTo>
                    <a:pt x="146" y="68"/>
                  </a:lnTo>
                  <a:cubicBezTo>
                    <a:pt x="146" y="115"/>
                    <a:pt x="111" y="139"/>
                    <a:pt x="73" y="139"/>
                  </a:cubicBezTo>
                  <a:cubicBezTo>
                    <a:pt x="25" y="139"/>
                    <a:pt x="0" y="105"/>
                    <a:pt x="0" y="72"/>
                  </a:cubicBezTo>
                  <a:cubicBezTo>
                    <a:pt x="0" y="23"/>
                    <a:pt x="39" y="0"/>
                    <a:pt x="73" y="0"/>
                  </a:cubicBezTo>
                  <a:cubicBezTo>
                    <a:pt x="118" y="0"/>
                    <a:pt x="146" y="30"/>
                    <a:pt x="146" y="68"/>
                  </a:cubicBezTo>
                  <a:close/>
                  <a:moveTo>
                    <a:pt x="35" y="66"/>
                  </a:moveTo>
                  <a:lnTo>
                    <a:pt x="35" y="66"/>
                  </a:lnTo>
                  <a:cubicBezTo>
                    <a:pt x="35" y="104"/>
                    <a:pt x="52" y="129"/>
                    <a:pt x="76" y="129"/>
                  </a:cubicBezTo>
                  <a:cubicBezTo>
                    <a:pt x="94" y="129"/>
                    <a:pt x="111" y="114"/>
                    <a:pt x="111" y="74"/>
                  </a:cubicBezTo>
                  <a:cubicBezTo>
                    <a:pt x="111" y="42"/>
                    <a:pt x="97" y="10"/>
                    <a:pt x="71" y="10"/>
                  </a:cubicBezTo>
                  <a:cubicBezTo>
                    <a:pt x="52" y="10"/>
                    <a:pt x="35" y="30"/>
                    <a:pt x="35" y="66"/>
                  </a:cubicBez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57" name="Freeform 56"/>
            <p:cNvSpPr>
              <a:spLocks/>
            </p:cNvSpPr>
            <p:nvPr/>
          </p:nvSpPr>
          <p:spPr bwMode="auto">
            <a:xfrm>
              <a:off x="2487930" y="266065"/>
              <a:ext cx="108585" cy="114935"/>
            </a:xfrm>
            <a:custGeom>
              <a:avLst/>
              <a:gdLst>
                <a:gd name="T0" fmla="*/ 120 w 120"/>
                <a:gd name="T1" fmla="*/ 93 h 131"/>
                <a:gd name="T2" fmla="*/ 120 w 120"/>
                <a:gd name="T3" fmla="*/ 93 h 131"/>
                <a:gd name="T4" fmla="*/ 112 w 120"/>
                <a:gd name="T5" fmla="*/ 131 h 131"/>
                <a:gd name="T6" fmla="*/ 0 w 120"/>
                <a:gd name="T7" fmla="*/ 131 h 131"/>
                <a:gd name="T8" fmla="*/ 0 w 120"/>
                <a:gd name="T9" fmla="*/ 123 h 131"/>
                <a:gd name="T10" fmla="*/ 21 w 120"/>
                <a:gd name="T11" fmla="*/ 100 h 131"/>
                <a:gd name="T12" fmla="*/ 21 w 120"/>
                <a:gd name="T13" fmla="*/ 30 h 131"/>
                <a:gd name="T14" fmla="*/ 2 w 120"/>
                <a:gd name="T15" fmla="*/ 9 h 131"/>
                <a:gd name="T16" fmla="*/ 2 w 120"/>
                <a:gd name="T17" fmla="*/ 0 h 131"/>
                <a:gd name="T18" fmla="*/ 73 w 120"/>
                <a:gd name="T19" fmla="*/ 0 h 131"/>
                <a:gd name="T20" fmla="*/ 73 w 120"/>
                <a:gd name="T21" fmla="*/ 9 h 131"/>
                <a:gd name="T22" fmla="*/ 52 w 120"/>
                <a:gd name="T23" fmla="*/ 31 h 131"/>
                <a:gd name="T24" fmla="*/ 52 w 120"/>
                <a:gd name="T25" fmla="*/ 102 h 131"/>
                <a:gd name="T26" fmla="*/ 57 w 120"/>
                <a:gd name="T27" fmla="*/ 119 h 131"/>
                <a:gd name="T28" fmla="*/ 77 w 120"/>
                <a:gd name="T29" fmla="*/ 121 h 131"/>
                <a:gd name="T30" fmla="*/ 100 w 120"/>
                <a:gd name="T31" fmla="*/ 114 h 131"/>
                <a:gd name="T32" fmla="*/ 111 w 120"/>
                <a:gd name="T33" fmla="*/ 91 h 131"/>
                <a:gd name="T34" fmla="*/ 120 w 120"/>
                <a:gd name="T35" fmla="*/ 9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0" h="131">
                  <a:moveTo>
                    <a:pt x="120" y="93"/>
                  </a:moveTo>
                  <a:lnTo>
                    <a:pt x="120" y="93"/>
                  </a:lnTo>
                  <a:cubicBezTo>
                    <a:pt x="118" y="102"/>
                    <a:pt x="114" y="124"/>
                    <a:pt x="112" y="131"/>
                  </a:cubicBezTo>
                  <a:lnTo>
                    <a:pt x="0" y="131"/>
                  </a:lnTo>
                  <a:lnTo>
                    <a:pt x="0" y="123"/>
                  </a:lnTo>
                  <a:cubicBezTo>
                    <a:pt x="19" y="121"/>
                    <a:pt x="21" y="120"/>
                    <a:pt x="21" y="100"/>
                  </a:cubicBezTo>
                  <a:lnTo>
                    <a:pt x="21" y="30"/>
                  </a:lnTo>
                  <a:cubicBezTo>
                    <a:pt x="21" y="11"/>
                    <a:pt x="19" y="10"/>
                    <a:pt x="2" y="9"/>
                  </a:cubicBezTo>
                  <a:lnTo>
                    <a:pt x="2" y="0"/>
                  </a:lnTo>
                  <a:lnTo>
                    <a:pt x="73" y="0"/>
                  </a:lnTo>
                  <a:lnTo>
                    <a:pt x="73" y="9"/>
                  </a:lnTo>
                  <a:cubicBezTo>
                    <a:pt x="54" y="10"/>
                    <a:pt x="52" y="11"/>
                    <a:pt x="52" y="31"/>
                  </a:cubicBezTo>
                  <a:lnTo>
                    <a:pt x="52" y="102"/>
                  </a:lnTo>
                  <a:cubicBezTo>
                    <a:pt x="52" y="112"/>
                    <a:pt x="53" y="116"/>
                    <a:pt x="57" y="119"/>
                  </a:cubicBezTo>
                  <a:cubicBezTo>
                    <a:pt x="61" y="121"/>
                    <a:pt x="68" y="121"/>
                    <a:pt x="77" y="121"/>
                  </a:cubicBezTo>
                  <a:cubicBezTo>
                    <a:pt x="87" y="121"/>
                    <a:pt x="95" y="120"/>
                    <a:pt x="100" y="114"/>
                  </a:cubicBezTo>
                  <a:cubicBezTo>
                    <a:pt x="104" y="109"/>
                    <a:pt x="107" y="102"/>
                    <a:pt x="111" y="91"/>
                  </a:cubicBezTo>
                  <a:lnTo>
                    <a:pt x="120" y="93"/>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58" name="Freeform 57"/>
            <p:cNvSpPr>
              <a:spLocks/>
            </p:cNvSpPr>
            <p:nvPr/>
          </p:nvSpPr>
          <p:spPr bwMode="auto">
            <a:xfrm>
              <a:off x="2614930" y="266065"/>
              <a:ext cx="107950" cy="114935"/>
            </a:xfrm>
            <a:custGeom>
              <a:avLst/>
              <a:gdLst>
                <a:gd name="T0" fmla="*/ 120 w 120"/>
                <a:gd name="T1" fmla="*/ 93 h 131"/>
                <a:gd name="T2" fmla="*/ 120 w 120"/>
                <a:gd name="T3" fmla="*/ 93 h 131"/>
                <a:gd name="T4" fmla="*/ 112 w 120"/>
                <a:gd name="T5" fmla="*/ 131 h 131"/>
                <a:gd name="T6" fmla="*/ 0 w 120"/>
                <a:gd name="T7" fmla="*/ 131 h 131"/>
                <a:gd name="T8" fmla="*/ 0 w 120"/>
                <a:gd name="T9" fmla="*/ 123 h 131"/>
                <a:gd name="T10" fmla="*/ 21 w 120"/>
                <a:gd name="T11" fmla="*/ 100 h 131"/>
                <a:gd name="T12" fmla="*/ 21 w 120"/>
                <a:gd name="T13" fmla="*/ 30 h 131"/>
                <a:gd name="T14" fmla="*/ 2 w 120"/>
                <a:gd name="T15" fmla="*/ 9 h 131"/>
                <a:gd name="T16" fmla="*/ 2 w 120"/>
                <a:gd name="T17" fmla="*/ 0 h 131"/>
                <a:gd name="T18" fmla="*/ 73 w 120"/>
                <a:gd name="T19" fmla="*/ 0 h 131"/>
                <a:gd name="T20" fmla="*/ 73 w 120"/>
                <a:gd name="T21" fmla="*/ 9 h 131"/>
                <a:gd name="T22" fmla="*/ 52 w 120"/>
                <a:gd name="T23" fmla="*/ 31 h 131"/>
                <a:gd name="T24" fmla="*/ 52 w 120"/>
                <a:gd name="T25" fmla="*/ 102 h 131"/>
                <a:gd name="T26" fmla="*/ 57 w 120"/>
                <a:gd name="T27" fmla="*/ 119 h 131"/>
                <a:gd name="T28" fmla="*/ 77 w 120"/>
                <a:gd name="T29" fmla="*/ 121 h 131"/>
                <a:gd name="T30" fmla="*/ 100 w 120"/>
                <a:gd name="T31" fmla="*/ 114 h 131"/>
                <a:gd name="T32" fmla="*/ 111 w 120"/>
                <a:gd name="T33" fmla="*/ 91 h 131"/>
                <a:gd name="T34" fmla="*/ 120 w 120"/>
                <a:gd name="T35" fmla="*/ 9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0" h="131">
                  <a:moveTo>
                    <a:pt x="120" y="93"/>
                  </a:moveTo>
                  <a:lnTo>
                    <a:pt x="120" y="93"/>
                  </a:lnTo>
                  <a:cubicBezTo>
                    <a:pt x="118" y="102"/>
                    <a:pt x="114" y="124"/>
                    <a:pt x="112" y="131"/>
                  </a:cubicBezTo>
                  <a:lnTo>
                    <a:pt x="0" y="131"/>
                  </a:lnTo>
                  <a:lnTo>
                    <a:pt x="0" y="123"/>
                  </a:lnTo>
                  <a:cubicBezTo>
                    <a:pt x="20" y="121"/>
                    <a:pt x="21" y="120"/>
                    <a:pt x="21" y="100"/>
                  </a:cubicBezTo>
                  <a:lnTo>
                    <a:pt x="21" y="30"/>
                  </a:lnTo>
                  <a:cubicBezTo>
                    <a:pt x="21" y="11"/>
                    <a:pt x="19" y="10"/>
                    <a:pt x="2" y="9"/>
                  </a:cubicBezTo>
                  <a:lnTo>
                    <a:pt x="2" y="0"/>
                  </a:lnTo>
                  <a:lnTo>
                    <a:pt x="73" y="0"/>
                  </a:lnTo>
                  <a:lnTo>
                    <a:pt x="73" y="9"/>
                  </a:lnTo>
                  <a:cubicBezTo>
                    <a:pt x="54" y="10"/>
                    <a:pt x="52" y="11"/>
                    <a:pt x="52" y="31"/>
                  </a:cubicBezTo>
                  <a:lnTo>
                    <a:pt x="52" y="102"/>
                  </a:lnTo>
                  <a:cubicBezTo>
                    <a:pt x="52" y="112"/>
                    <a:pt x="54" y="116"/>
                    <a:pt x="57" y="119"/>
                  </a:cubicBezTo>
                  <a:cubicBezTo>
                    <a:pt x="61" y="121"/>
                    <a:pt x="68" y="121"/>
                    <a:pt x="77" y="121"/>
                  </a:cubicBezTo>
                  <a:cubicBezTo>
                    <a:pt x="88" y="121"/>
                    <a:pt x="95" y="120"/>
                    <a:pt x="100" y="114"/>
                  </a:cubicBezTo>
                  <a:cubicBezTo>
                    <a:pt x="104" y="109"/>
                    <a:pt x="107" y="102"/>
                    <a:pt x="111" y="91"/>
                  </a:cubicBezTo>
                  <a:lnTo>
                    <a:pt x="120" y="93"/>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59" name="Freeform 58"/>
            <p:cNvSpPr>
              <a:spLocks/>
            </p:cNvSpPr>
            <p:nvPr/>
          </p:nvSpPr>
          <p:spPr bwMode="auto">
            <a:xfrm>
              <a:off x="2736850" y="266065"/>
              <a:ext cx="109855" cy="115570"/>
            </a:xfrm>
            <a:custGeom>
              <a:avLst/>
              <a:gdLst>
                <a:gd name="T0" fmla="*/ 122 w 122"/>
                <a:gd name="T1" fmla="*/ 95 h 132"/>
                <a:gd name="T2" fmla="*/ 122 w 122"/>
                <a:gd name="T3" fmla="*/ 95 h 132"/>
                <a:gd name="T4" fmla="*/ 115 w 122"/>
                <a:gd name="T5" fmla="*/ 132 h 132"/>
                <a:gd name="T6" fmla="*/ 0 w 122"/>
                <a:gd name="T7" fmla="*/ 132 h 132"/>
                <a:gd name="T8" fmla="*/ 0 w 122"/>
                <a:gd name="T9" fmla="*/ 123 h 132"/>
                <a:gd name="T10" fmla="*/ 21 w 122"/>
                <a:gd name="T11" fmla="*/ 100 h 132"/>
                <a:gd name="T12" fmla="*/ 21 w 122"/>
                <a:gd name="T13" fmla="*/ 31 h 132"/>
                <a:gd name="T14" fmla="*/ 2 w 122"/>
                <a:gd name="T15" fmla="*/ 9 h 132"/>
                <a:gd name="T16" fmla="*/ 2 w 122"/>
                <a:gd name="T17" fmla="*/ 0 h 132"/>
                <a:gd name="T18" fmla="*/ 110 w 122"/>
                <a:gd name="T19" fmla="*/ 0 h 132"/>
                <a:gd name="T20" fmla="*/ 112 w 122"/>
                <a:gd name="T21" fmla="*/ 33 h 132"/>
                <a:gd name="T22" fmla="*/ 103 w 122"/>
                <a:gd name="T23" fmla="*/ 33 h 132"/>
                <a:gd name="T24" fmla="*/ 95 w 122"/>
                <a:gd name="T25" fmla="*/ 17 h 132"/>
                <a:gd name="T26" fmla="*/ 72 w 122"/>
                <a:gd name="T27" fmla="*/ 11 h 132"/>
                <a:gd name="T28" fmla="*/ 60 w 122"/>
                <a:gd name="T29" fmla="*/ 11 h 132"/>
                <a:gd name="T30" fmla="*/ 52 w 122"/>
                <a:gd name="T31" fmla="*/ 19 h 132"/>
                <a:gd name="T32" fmla="*/ 52 w 122"/>
                <a:gd name="T33" fmla="*/ 57 h 132"/>
                <a:gd name="T34" fmla="*/ 70 w 122"/>
                <a:gd name="T35" fmla="*/ 57 h 132"/>
                <a:gd name="T36" fmla="*/ 90 w 122"/>
                <a:gd name="T37" fmla="*/ 42 h 132"/>
                <a:gd name="T38" fmla="*/ 99 w 122"/>
                <a:gd name="T39" fmla="*/ 42 h 132"/>
                <a:gd name="T40" fmla="*/ 99 w 122"/>
                <a:gd name="T41" fmla="*/ 85 h 132"/>
                <a:gd name="T42" fmla="*/ 90 w 122"/>
                <a:gd name="T43" fmla="*/ 85 h 132"/>
                <a:gd name="T44" fmla="*/ 70 w 122"/>
                <a:gd name="T45" fmla="*/ 69 h 132"/>
                <a:gd name="T46" fmla="*/ 52 w 122"/>
                <a:gd name="T47" fmla="*/ 69 h 132"/>
                <a:gd name="T48" fmla="*/ 52 w 122"/>
                <a:gd name="T49" fmla="*/ 99 h 132"/>
                <a:gd name="T50" fmla="*/ 57 w 122"/>
                <a:gd name="T51" fmla="*/ 118 h 132"/>
                <a:gd name="T52" fmla="*/ 78 w 122"/>
                <a:gd name="T53" fmla="*/ 121 h 132"/>
                <a:gd name="T54" fmla="*/ 102 w 122"/>
                <a:gd name="T55" fmla="*/ 114 h 132"/>
                <a:gd name="T56" fmla="*/ 114 w 122"/>
                <a:gd name="T57" fmla="*/ 94 h 132"/>
                <a:gd name="T58" fmla="*/ 122 w 122"/>
                <a:gd name="T59" fmla="*/ 95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2" h="132">
                  <a:moveTo>
                    <a:pt x="122" y="95"/>
                  </a:moveTo>
                  <a:lnTo>
                    <a:pt x="122" y="95"/>
                  </a:lnTo>
                  <a:cubicBezTo>
                    <a:pt x="121" y="105"/>
                    <a:pt x="117" y="126"/>
                    <a:pt x="115" y="132"/>
                  </a:cubicBezTo>
                  <a:lnTo>
                    <a:pt x="0" y="132"/>
                  </a:lnTo>
                  <a:lnTo>
                    <a:pt x="0" y="123"/>
                  </a:lnTo>
                  <a:cubicBezTo>
                    <a:pt x="19" y="121"/>
                    <a:pt x="21" y="120"/>
                    <a:pt x="21" y="100"/>
                  </a:cubicBezTo>
                  <a:lnTo>
                    <a:pt x="21" y="31"/>
                  </a:lnTo>
                  <a:cubicBezTo>
                    <a:pt x="21" y="11"/>
                    <a:pt x="19" y="10"/>
                    <a:pt x="2" y="9"/>
                  </a:cubicBezTo>
                  <a:lnTo>
                    <a:pt x="2" y="0"/>
                  </a:lnTo>
                  <a:lnTo>
                    <a:pt x="110" y="0"/>
                  </a:lnTo>
                  <a:cubicBezTo>
                    <a:pt x="110" y="6"/>
                    <a:pt x="111" y="19"/>
                    <a:pt x="112" y="33"/>
                  </a:cubicBezTo>
                  <a:lnTo>
                    <a:pt x="103" y="33"/>
                  </a:lnTo>
                  <a:cubicBezTo>
                    <a:pt x="100" y="25"/>
                    <a:pt x="98" y="21"/>
                    <a:pt x="95" y="17"/>
                  </a:cubicBezTo>
                  <a:cubicBezTo>
                    <a:pt x="91" y="12"/>
                    <a:pt x="86" y="11"/>
                    <a:pt x="72" y="11"/>
                  </a:cubicBezTo>
                  <a:lnTo>
                    <a:pt x="60" y="11"/>
                  </a:lnTo>
                  <a:cubicBezTo>
                    <a:pt x="53" y="11"/>
                    <a:pt x="52" y="11"/>
                    <a:pt x="52" y="19"/>
                  </a:cubicBezTo>
                  <a:lnTo>
                    <a:pt x="52" y="57"/>
                  </a:lnTo>
                  <a:lnTo>
                    <a:pt x="70" y="57"/>
                  </a:lnTo>
                  <a:cubicBezTo>
                    <a:pt x="86" y="57"/>
                    <a:pt x="88" y="55"/>
                    <a:pt x="90" y="42"/>
                  </a:cubicBezTo>
                  <a:lnTo>
                    <a:pt x="99" y="42"/>
                  </a:lnTo>
                  <a:lnTo>
                    <a:pt x="99" y="85"/>
                  </a:lnTo>
                  <a:lnTo>
                    <a:pt x="90" y="85"/>
                  </a:lnTo>
                  <a:cubicBezTo>
                    <a:pt x="88" y="72"/>
                    <a:pt x="86" y="69"/>
                    <a:pt x="70" y="69"/>
                  </a:cubicBezTo>
                  <a:lnTo>
                    <a:pt x="52" y="69"/>
                  </a:lnTo>
                  <a:lnTo>
                    <a:pt x="52" y="99"/>
                  </a:lnTo>
                  <a:cubicBezTo>
                    <a:pt x="52" y="111"/>
                    <a:pt x="53" y="116"/>
                    <a:pt x="57" y="118"/>
                  </a:cubicBezTo>
                  <a:cubicBezTo>
                    <a:pt x="60" y="120"/>
                    <a:pt x="67" y="121"/>
                    <a:pt x="78" y="121"/>
                  </a:cubicBezTo>
                  <a:cubicBezTo>
                    <a:pt x="90" y="121"/>
                    <a:pt x="97" y="119"/>
                    <a:pt x="102" y="114"/>
                  </a:cubicBezTo>
                  <a:cubicBezTo>
                    <a:pt x="106" y="110"/>
                    <a:pt x="110" y="104"/>
                    <a:pt x="114" y="94"/>
                  </a:cubicBezTo>
                  <a:lnTo>
                    <a:pt x="122" y="95"/>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60" name="Freeform 59"/>
            <p:cNvSpPr>
              <a:spLocks/>
            </p:cNvSpPr>
            <p:nvPr/>
          </p:nvSpPr>
          <p:spPr bwMode="auto">
            <a:xfrm>
              <a:off x="2865755" y="262890"/>
              <a:ext cx="128270" cy="121285"/>
            </a:xfrm>
            <a:custGeom>
              <a:avLst/>
              <a:gdLst>
                <a:gd name="T0" fmla="*/ 142 w 142"/>
                <a:gd name="T1" fmla="*/ 79 h 139"/>
                <a:gd name="T2" fmla="*/ 142 w 142"/>
                <a:gd name="T3" fmla="*/ 79 h 139"/>
                <a:gd name="T4" fmla="*/ 130 w 142"/>
                <a:gd name="T5" fmla="*/ 96 h 139"/>
                <a:gd name="T6" fmla="*/ 130 w 142"/>
                <a:gd name="T7" fmla="*/ 113 h 139"/>
                <a:gd name="T8" fmla="*/ 131 w 142"/>
                <a:gd name="T9" fmla="*/ 131 h 139"/>
                <a:gd name="T10" fmla="*/ 80 w 142"/>
                <a:gd name="T11" fmla="*/ 139 h 139"/>
                <a:gd name="T12" fmla="*/ 0 w 142"/>
                <a:gd name="T13" fmla="*/ 72 h 139"/>
                <a:gd name="T14" fmla="*/ 85 w 142"/>
                <a:gd name="T15" fmla="*/ 0 h 139"/>
                <a:gd name="T16" fmla="*/ 127 w 142"/>
                <a:gd name="T17" fmla="*/ 7 h 139"/>
                <a:gd name="T18" fmla="*/ 130 w 142"/>
                <a:gd name="T19" fmla="*/ 44 h 139"/>
                <a:gd name="T20" fmla="*/ 121 w 142"/>
                <a:gd name="T21" fmla="*/ 44 h 139"/>
                <a:gd name="T22" fmla="*/ 80 w 142"/>
                <a:gd name="T23" fmla="*/ 10 h 139"/>
                <a:gd name="T24" fmla="*/ 35 w 142"/>
                <a:gd name="T25" fmla="*/ 67 h 139"/>
                <a:gd name="T26" fmla="*/ 83 w 142"/>
                <a:gd name="T27" fmla="*/ 129 h 139"/>
                <a:gd name="T28" fmla="*/ 98 w 142"/>
                <a:gd name="T29" fmla="*/ 115 h 139"/>
                <a:gd name="T30" fmla="*/ 98 w 142"/>
                <a:gd name="T31" fmla="*/ 96 h 139"/>
                <a:gd name="T32" fmla="*/ 76 w 142"/>
                <a:gd name="T33" fmla="*/ 79 h 139"/>
                <a:gd name="T34" fmla="*/ 76 w 142"/>
                <a:gd name="T35" fmla="*/ 71 h 139"/>
                <a:gd name="T36" fmla="*/ 142 w 142"/>
                <a:gd name="T37" fmla="*/ 71 h 139"/>
                <a:gd name="T38" fmla="*/ 142 w 142"/>
                <a:gd name="T39" fmla="*/ 7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2" h="139">
                  <a:moveTo>
                    <a:pt x="142" y="79"/>
                  </a:moveTo>
                  <a:lnTo>
                    <a:pt x="142" y="79"/>
                  </a:lnTo>
                  <a:cubicBezTo>
                    <a:pt x="131" y="81"/>
                    <a:pt x="130" y="82"/>
                    <a:pt x="130" y="96"/>
                  </a:cubicBezTo>
                  <a:lnTo>
                    <a:pt x="130" y="113"/>
                  </a:lnTo>
                  <a:cubicBezTo>
                    <a:pt x="130" y="120"/>
                    <a:pt x="130" y="126"/>
                    <a:pt x="131" y="131"/>
                  </a:cubicBezTo>
                  <a:cubicBezTo>
                    <a:pt x="117" y="134"/>
                    <a:pt x="99" y="139"/>
                    <a:pt x="80" y="139"/>
                  </a:cubicBezTo>
                  <a:cubicBezTo>
                    <a:pt x="31" y="139"/>
                    <a:pt x="0" y="112"/>
                    <a:pt x="0" y="72"/>
                  </a:cubicBezTo>
                  <a:cubicBezTo>
                    <a:pt x="0" y="24"/>
                    <a:pt x="39" y="0"/>
                    <a:pt x="85" y="0"/>
                  </a:cubicBezTo>
                  <a:cubicBezTo>
                    <a:pt x="103" y="0"/>
                    <a:pt x="119" y="4"/>
                    <a:pt x="127" y="7"/>
                  </a:cubicBezTo>
                  <a:cubicBezTo>
                    <a:pt x="127" y="13"/>
                    <a:pt x="128" y="25"/>
                    <a:pt x="130" y="44"/>
                  </a:cubicBezTo>
                  <a:lnTo>
                    <a:pt x="121" y="44"/>
                  </a:lnTo>
                  <a:cubicBezTo>
                    <a:pt x="114" y="18"/>
                    <a:pt x="98" y="10"/>
                    <a:pt x="80" y="10"/>
                  </a:cubicBezTo>
                  <a:cubicBezTo>
                    <a:pt x="57" y="10"/>
                    <a:pt x="35" y="29"/>
                    <a:pt x="35" y="67"/>
                  </a:cubicBezTo>
                  <a:cubicBezTo>
                    <a:pt x="35" y="99"/>
                    <a:pt x="52" y="129"/>
                    <a:pt x="83" y="129"/>
                  </a:cubicBezTo>
                  <a:cubicBezTo>
                    <a:pt x="91" y="129"/>
                    <a:pt x="98" y="126"/>
                    <a:pt x="98" y="115"/>
                  </a:cubicBezTo>
                  <a:lnTo>
                    <a:pt x="98" y="96"/>
                  </a:lnTo>
                  <a:cubicBezTo>
                    <a:pt x="98" y="82"/>
                    <a:pt x="97" y="81"/>
                    <a:pt x="76" y="79"/>
                  </a:cubicBezTo>
                  <a:lnTo>
                    <a:pt x="76" y="71"/>
                  </a:lnTo>
                  <a:lnTo>
                    <a:pt x="142" y="71"/>
                  </a:lnTo>
                  <a:lnTo>
                    <a:pt x="142" y="79"/>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61" name="Freeform 60"/>
            <p:cNvSpPr>
              <a:spLocks/>
            </p:cNvSpPr>
            <p:nvPr/>
          </p:nvSpPr>
          <p:spPr bwMode="auto">
            <a:xfrm>
              <a:off x="3012440" y="266065"/>
              <a:ext cx="110490" cy="115570"/>
            </a:xfrm>
            <a:custGeom>
              <a:avLst/>
              <a:gdLst>
                <a:gd name="T0" fmla="*/ 122 w 122"/>
                <a:gd name="T1" fmla="*/ 95 h 132"/>
                <a:gd name="T2" fmla="*/ 122 w 122"/>
                <a:gd name="T3" fmla="*/ 95 h 132"/>
                <a:gd name="T4" fmla="*/ 115 w 122"/>
                <a:gd name="T5" fmla="*/ 132 h 132"/>
                <a:gd name="T6" fmla="*/ 0 w 122"/>
                <a:gd name="T7" fmla="*/ 132 h 132"/>
                <a:gd name="T8" fmla="*/ 0 w 122"/>
                <a:gd name="T9" fmla="*/ 123 h 132"/>
                <a:gd name="T10" fmla="*/ 21 w 122"/>
                <a:gd name="T11" fmla="*/ 100 h 132"/>
                <a:gd name="T12" fmla="*/ 21 w 122"/>
                <a:gd name="T13" fmla="*/ 31 h 132"/>
                <a:gd name="T14" fmla="*/ 2 w 122"/>
                <a:gd name="T15" fmla="*/ 9 h 132"/>
                <a:gd name="T16" fmla="*/ 2 w 122"/>
                <a:gd name="T17" fmla="*/ 0 h 132"/>
                <a:gd name="T18" fmla="*/ 110 w 122"/>
                <a:gd name="T19" fmla="*/ 0 h 132"/>
                <a:gd name="T20" fmla="*/ 112 w 122"/>
                <a:gd name="T21" fmla="*/ 33 h 132"/>
                <a:gd name="T22" fmla="*/ 103 w 122"/>
                <a:gd name="T23" fmla="*/ 33 h 132"/>
                <a:gd name="T24" fmla="*/ 95 w 122"/>
                <a:gd name="T25" fmla="*/ 17 h 132"/>
                <a:gd name="T26" fmla="*/ 72 w 122"/>
                <a:gd name="T27" fmla="*/ 11 h 132"/>
                <a:gd name="T28" fmla="*/ 60 w 122"/>
                <a:gd name="T29" fmla="*/ 11 h 132"/>
                <a:gd name="T30" fmla="*/ 52 w 122"/>
                <a:gd name="T31" fmla="*/ 19 h 132"/>
                <a:gd name="T32" fmla="*/ 52 w 122"/>
                <a:gd name="T33" fmla="*/ 57 h 132"/>
                <a:gd name="T34" fmla="*/ 70 w 122"/>
                <a:gd name="T35" fmla="*/ 57 h 132"/>
                <a:gd name="T36" fmla="*/ 90 w 122"/>
                <a:gd name="T37" fmla="*/ 42 h 132"/>
                <a:gd name="T38" fmla="*/ 99 w 122"/>
                <a:gd name="T39" fmla="*/ 42 h 132"/>
                <a:gd name="T40" fmla="*/ 99 w 122"/>
                <a:gd name="T41" fmla="*/ 85 h 132"/>
                <a:gd name="T42" fmla="*/ 90 w 122"/>
                <a:gd name="T43" fmla="*/ 85 h 132"/>
                <a:gd name="T44" fmla="*/ 70 w 122"/>
                <a:gd name="T45" fmla="*/ 69 h 132"/>
                <a:gd name="T46" fmla="*/ 52 w 122"/>
                <a:gd name="T47" fmla="*/ 69 h 132"/>
                <a:gd name="T48" fmla="*/ 52 w 122"/>
                <a:gd name="T49" fmla="*/ 99 h 132"/>
                <a:gd name="T50" fmla="*/ 57 w 122"/>
                <a:gd name="T51" fmla="*/ 118 h 132"/>
                <a:gd name="T52" fmla="*/ 78 w 122"/>
                <a:gd name="T53" fmla="*/ 121 h 132"/>
                <a:gd name="T54" fmla="*/ 102 w 122"/>
                <a:gd name="T55" fmla="*/ 114 h 132"/>
                <a:gd name="T56" fmla="*/ 114 w 122"/>
                <a:gd name="T57" fmla="*/ 94 h 132"/>
                <a:gd name="T58" fmla="*/ 122 w 122"/>
                <a:gd name="T59" fmla="*/ 95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2" h="132">
                  <a:moveTo>
                    <a:pt x="122" y="95"/>
                  </a:moveTo>
                  <a:lnTo>
                    <a:pt x="122" y="95"/>
                  </a:lnTo>
                  <a:cubicBezTo>
                    <a:pt x="121" y="105"/>
                    <a:pt x="117" y="126"/>
                    <a:pt x="115" y="132"/>
                  </a:cubicBezTo>
                  <a:lnTo>
                    <a:pt x="0" y="132"/>
                  </a:lnTo>
                  <a:lnTo>
                    <a:pt x="0" y="123"/>
                  </a:lnTo>
                  <a:cubicBezTo>
                    <a:pt x="19" y="121"/>
                    <a:pt x="21" y="120"/>
                    <a:pt x="21" y="100"/>
                  </a:cubicBezTo>
                  <a:lnTo>
                    <a:pt x="21" y="31"/>
                  </a:lnTo>
                  <a:cubicBezTo>
                    <a:pt x="21" y="11"/>
                    <a:pt x="19" y="10"/>
                    <a:pt x="2" y="9"/>
                  </a:cubicBezTo>
                  <a:lnTo>
                    <a:pt x="2" y="0"/>
                  </a:lnTo>
                  <a:lnTo>
                    <a:pt x="110" y="0"/>
                  </a:lnTo>
                  <a:cubicBezTo>
                    <a:pt x="110" y="6"/>
                    <a:pt x="111" y="19"/>
                    <a:pt x="112" y="33"/>
                  </a:cubicBezTo>
                  <a:lnTo>
                    <a:pt x="103" y="33"/>
                  </a:lnTo>
                  <a:cubicBezTo>
                    <a:pt x="100" y="25"/>
                    <a:pt x="98" y="21"/>
                    <a:pt x="95" y="17"/>
                  </a:cubicBezTo>
                  <a:cubicBezTo>
                    <a:pt x="91" y="12"/>
                    <a:pt x="86" y="11"/>
                    <a:pt x="72" y="11"/>
                  </a:cubicBezTo>
                  <a:lnTo>
                    <a:pt x="60" y="11"/>
                  </a:lnTo>
                  <a:cubicBezTo>
                    <a:pt x="53" y="11"/>
                    <a:pt x="52" y="11"/>
                    <a:pt x="52" y="19"/>
                  </a:cubicBezTo>
                  <a:lnTo>
                    <a:pt x="52" y="57"/>
                  </a:lnTo>
                  <a:lnTo>
                    <a:pt x="70" y="57"/>
                  </a:lnTo>
                  <a:cubicBezTo>
                    <a:pt x="86" y="57"/>
                    <a:pt x="88" y="55"/>
                    <a:pt x="90" y="42"/>
                  </a:cubicBezTo>
                  <a:lnTo>
                    <a:pt x="99" y="42"/>
                  </a:lnTo>
                  <a:lnTo>
                    <a:pt x="99" y="85"/>
                  </a:lnTo>
                  <a:lnTo>
                    <a:pt x="90" y="85"/>
                  </a:lnTo>
                  <a:cubicBezTo>
                    <a:pt x="88" y="72"/>
                    <a:pt x="86" y="69"/>
                    <a:pt x="70" y="69"/>
                  </a:cubicBezTo>
                  <a:lnTo>
                    <a:pt x="52" y="69"/>
                  </a:lnTo>
                  <a:lnTo>
                    <a:pt x="52" y="99"/>
                  </a:lnTo>
                  <a:cubicBezTo>
                    <a:pt x="52" y="111"/>
                    <a:pt x="53" y="116"/>
                    <a:pt x="57" y="118"/>
                  </a:cubicBezTo>
                  <a:cubicBezTo>
                    <a:pt x="60" y="120"/>
                    <a:pt x="67" y="121"/>
                    <a:pt x="78" y="121"/>
                  </a:cubicBezTo>
                  <a:cubicBezTo>
                    <a:pt x="90" y="121"/>
                    <a:pt x="97" y="119"/>
                    <a:pt x="102" y="114"/>
                  </a:cubicBezTo>
                  <a:cubicBezTo>
                    <a:pt x="106" y="110"/>
                    <a:pt x="110" y="104"/>
                    <a:pt x="114" y="94"/>
                  </a:cubicBezTo>
                  <a:lnTo>
                    <a:pt x="122" y="95"/>
                  </a:lnTo>
                  <a:close/>
                </a:path>
              </a:pathLst>
            </a:custGeom>
            <a:solidFill>
              <a:srgbClr val="00673B"/>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grpSp>
    </p:spTree>
    <p:extLst>
      <p:ext uri="{BB962C8B-B14F-4D97-AF65-F5344CB8AC3E}">
        <p14:creationId xmlns:p14="http://schemas.microsoft.com/office/powerpoint/2010/main" val="4181531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5" name="Picture 4" descr="Board of Trustees Powerpoint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1"/>
          <p:cNvSpPr txBox="1">
            <a:spLocks/>
          </p:cNvSpPr>
          <p:nvPr/>
        </p:nvSpPr>
        <p:spPr>
          <a:xfrm>
            <a:off x="284672" y="365125"/>
            <a:ext cx="8591909"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sp>
        <p:nvSpPr>
          <p:cNvPr id="7" name="Content Placeholder 2"/>
          <p:cNvSpPr txBox="1">
            <a:spLocks/>
          </p:cNvSpPr>
          <p:nvPr/>
        </p:nvSpPr>
        <p:spPr>
          <a:xfrm>
            <a:off x="284672" y="1702884"/>
            <a:ext cx="8591909"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US" dirty="0"/>
          </a:p>
        </p:txBody>
      </p:sp>
      <p:sp>
        <p:nvSpPr>
          <p:cNvPr id="8" name="Title 1"/>
          <p:cNvSpPr txBox="1">
            <a:spLocks/>
          </p:cNvSpPr>
          <p:nvPr/>
        </p:nvSpPr>
        <p:spPr>
          <a:xfrm>
            <a:off x="284672" y="365125"/>
            <a:ext cx="8591909"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dirty="0"/>
          </a:p>
        </p:txBody>
      </p:sp>
      <p:sp>
        <p:nvSpPr>
          <p:cNvPr id="9" name="Content Placeholder 2"/>
          <p:cNvSpPr txBox="1">
            <a:spLocks/>
          </p:cNvSpPr>
          <p:nvPr/>
        </p:nvSpPr>
        <p:spPr>
          <a:xfrm>
            <a:off x="284672" y="1702884"/>
            <a:ext cx="8591909" cy="435133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endParaRPr lang="en-US" dirty="0"/>
          </a:p>
        </p:txBody>
      </p:sp>
      <p:sp>
        <p:nvSpPr>
          <p:cNvPr id="4" name="Rectangle 3"/>
          <p:cNvSpPr/>
          <p:nvPr/>
        </p:nvSpPr>
        <p:spPr>
          <a:xfrm>
            <a:off x="250166" y="1508125"/>
            <a:ext cx="8436634" cy="4183196"/>
          </a:xfrm>
          <a:prstGeom prst="rect">
            <a:avLst/>
          </a:prstGeom>
        </p:spPr>
        <p:txBody>
          <a:bodyPr wrap="square">
            <a:spAutoFit/>
          </a:bodyPr>
          <a:lstStyle/>
          <a:p>
            <a:pPr>
              <a:lnSpc>
                <a:spcPct val="107000"/>
              </a:lnSpc>
              <a:spcAft>
                <a:spcPts val="800"/>
              </a:spcAft>
            </a:pPr>
            <a:r>
              <a:rPr lang="en-US" sz="2000" b="1" dirty="0">
                <a:latin typeface="Calibri" panose="020F0502020204030204" pitchFamily="34" charset="0"/>
                <a:ea typeface="Calibri" panose="020F0502020204030204" pitchFamily="34" charset="0"/>
                <a:cs typeface="Calibri" panose="020F0502020204030204" pitchFamily="34" charset="0"/>
              </a:rPr>
              <a:t>Background and Purpose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Calibri" panose="020F0502020204030204" pitchFamily="34" charset="0"/>
                <a:ea typeface="Calibri" panose="020F0502020204030204" pitchFamily="34" charset="0"/>
                <a:cs typeface="Calibri" panose="020F0502020204030204" pitchFamily="34" charset="0"/>
              </a:rPr>
              <a:t>The Manhattan College Endowment Fund supports the purposes of the College and it’s Mission over the long term with primary emphasis on Student Scholarships.  Specifically, the purposes of the Endowment Fund are: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To enhance the credit worthiness of the college by preserving the purchasing power of the endowment over time and inter-generational equity;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To provide operating support for restricted and other programs; and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To facilitate fund raising efforts to increase the endowment by assuring potential donors of:</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Font typeface="+mj-lt"/>
              <a:buAutoNum type="alphaLcPeriod"/>
            </a:pPr>
            <a:r>
              <a:rPr lang="en-US" dirty="0">
                <a:latin typeface="Calibri" panose="020F0502020204030204" pitchFamily="34" charset="0"/>
                <a:ea typeface="Calibri" panose="020F0502020204030204" pitchFamily="34" charset="0"/>
                <a:cs typeface="Calibri" panose="020F0502020204030204" pitchFamily="34" charset="0"/>
              </a:rPr>
              <a:t>The efficacy of the fund’s oversight and management;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Font typeface="+mj-lt"/>
              <a:buAutoNum type="alphaLcPeriod"/>
            </a:pPr>
            <a:r>
              <a:rPr lang="en-US" dirty="0">
                <a:latin typeface="Calibri" panose="020F0502020204030204" pitchFamily="34" charset="0"/>
                <a:ea typeface="Calibri" panose="020F0502020204030204" pitchFamily="34" charset="0"/>
                <a:cs typeface="Calibri" panose="020F0502020204030204" pitchFamily="34" charset="0"/>
              </a:rPr>
              <a:t>Investment to maximize total return consistent with prudent risk limits; and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mj-lt"/>
              <a:buAutoNum type="alphaLcPeriod"/>
            </a:pPr>
            <a:r>
              <a:rPr lang="en-US" dirty="0">
                <a:latin typeface="Calibri" panose="020F0502020204030204" pitchFamily="34" charset="0"/>
                <a:ea typeface="Calibri" panose="020F0502020204030204" pitchFamily="34" charset="0"/>
                <a:cs typeface="Calibri" panose="020F0502020204030204" pitchFamily="34" charset="0"/>
              </a:rPr>
              <a:t>Sufficient spending to warrant donor satisfaction with their positive impact on the current operation of the college.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p:cNvSpPr txBox="1"/>
          <p:nvPr/>
        </p:nvSpPr>
        <p:spPr>
          <a:xfrm>
            <a:off x="1202492" y="483900"/>
            <a:ext cx="6531981" cy="584775"/>
          </a:xfrm>
          <a:prstGeom prst="rect">
            <a:avLst/>
          </a:prstGeom>
          <a:noFill/>
        </p:spPr>
        <p:txBody>
          <a:bodyPr wrap="none" rtlCol="0">
            <a:spAutoFit/>
          </a:bodyPr>
          <a:lstStyle/>
          <a:p>
            <a:r>
              <a:rPr lang="en-US" sz="3200" b="1" dirty="0" smtClean="0"/>
              <a:t>Endowment Investment Fund Review</a:t>
            </a:r>
            <a:endParaRPr lang="en-US" sz="3200" b="1" dirty="0"/>
          </a:p>
        </p:txBody>
      </p:sp>
    </p:spTree>
    <p:extLst>
      <p:ext uri="{BB962C8B-B14F-4D97-AF65-F5344CB8AC3E}">
        <p14:creationId xmlns:p14="http://schemas.microsoft.com/office/powerpoint/2010/main" val="3073098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nvPr>
        </p:nvGraphicFramePr>
        <p:xfrm>
          <a:off x="1974849" y="3286919"/>
          <a:ext cx="5194301" cy="1152525"/>
        </p:xfrm>
        <a:graphic>
          <a:graphicData uri="http://schemas.openxmlformats.org/drawingml/2006/table">
            <a:tbl>
              <a:tblPr>
                <a:tableStyleId>{5C22544A-7EE6-4342-B048-85BDC9FD1C3A}</a:tableStyleId>
              </a:tblPr>
              <a:tblGrid>
                <a:gridCol w="810616"/>
                <a:gridCol w="619883"/>
                <a:gridCol w="76293"/>
                <a:gridCol w="813795"/>
                <a:gridCol w="623062"/>
                <a:gridCol w="813795"/>
                <a:gridCol w="623062"/>
                <a:gridCol w="813795"/>
              </a:tblGrid>
              <a:tr h="171450">
                <a:tc gridSpan="2">
                  <a:txBody>
                    <a:bodyPr/>
                    <a:lstStyle/>
                    <a:p>
                      <a:pPr algn="l" fontAlgn="b"/>
                      <a:r>
                        <a:rPr lang="en-US" sz="1000" u="none" strike="noStrike">
                          <a:effectLst/>
                        </a:rPr>
                        <a:t>Asset Allocation Targets:</a:t>
                      </a:r>
                      <a:endParaRPr lang="en-US" sz="1000" b="1" i="0" u="none" strike="noStrike">
                        <a:effectLst/>
                        <a:latin typeface="Times New Roman" panose="02020603050405020304" pitchFamily="18" charset="0"/>
                      </a:endParaRPr>
                    </a:p>
                  </a:txBody>
                  <a:tcPr marL="0" marR="0" marT="0" marB="0" anchor="b"/>
                </a:tc>
                <a:tc hMerge="1">
                  <a:txBody>
                    <a:bodyPr/>
                    <a:lstStyle/>
                    <a:p>
                      <a:endParaRPr lang="en-US"/>
                    </a:p>
                  </a:txBody>
                  <a:tcPr/>
                </a:tc>
                <a:tc>
                  <a:txBody>
                    <a:bodyPr/>
                    <a:lstStyle/>
                    <a:p>
                      <a:pPr algn="l" fontAlgn="b"/>
                      <a:endParaRPr lang="en-US" sz="1000" b="1" i="0" u="none" strike="noStrike">
                        <a:effectLst/>
                        <a:latin typeface="Times New Roman" panose="02020603050405020304" pitchFamily="18" charset="0"/>
                      </a:endParaRPr>
                    </a:p>
                  </a:txBody>
                  <a:tcPr marL="0" marR="0" marT="0" marB="0" anchor="b"/>
                </a:tc>
                <a:tc>
                  <a:txBody>
                    <a:bodyPr/>
                    <a:lstStyle/>
                    <a:p>
                      <a:pPr algn="ctr" fontAlgn="b"/>
                      <a:r>
                        <a:rPr lang="en-US" sz="1000" u="none" strike="noStrike">
                          <a:effectLst/>
                        </a:rPr>
                        <a:t>Lower</a:t>
                      </a:r>
                      <a:endParaRPr lang="en-US" sz="1000" b="1" i="0" u="none" strike="noStrike">
                        <a:effectLst/>
                        <a:latin typeface="Times New Roman" panose="02020603050405020304" pitchFamily="18" charset="0"/>
                      </a:endParaRPr>
                    </a:p>
                  </a:txBody>
                  <a:tcPr marL="0" marR="0" marT="0" marB="0" anchor="b"/>
                </a:tc>
                <a:tc>
                  <a:txBody>
                    <a:bodyPr/>
                    <a:lstStyle/>
                    <a:p>
                      <a:pPr algn="r" fontAlgn="b"/>
                      <a:endParaRPr lang="en-US" sz="1000" b="1" i="0" u="none" strike="noStrike">
                        <a:effectLst/>
                        <a:latin typeface="Times New Roman" panose="02020603050405020304" pitchFamily="18" charset="0"/>
                      </a:endParaRPr>
                    </a:p>
                  </a:txBody>
                  <a:tcPr marL="0" marR="0" marT="0" marB="0" anchor="b"/>
                </a:tc>
                <a:tc>
                  <a:txBody>
                    <a:bodyPr/>
                    <a:lstStyle/>
                    <a:p>
                      <a:pPr algn="ctr" fontAlgn="b"/>
                      <a:r>
                        <a:rPr lang="en-US" sz="1000" u="none" strike="noStrike">
                          <a:effectLst/>
                        </a:rPr>
                        <a:t>Strategic</a:t>
                      </a:r>
                      <a:endParaRPr lang="en-US" sz="1000" b="1" i="0" u="none" strike="noStrike">
                        <a:effectLst/>
                        <a:latin typeface="Times New Roman" panose="02020603050405020304" pitchFamily="18" charset="0"/>
                      </a:endParaRPr>
                    </a:p>
                  </a:txBody>
                  <a:tcPr marL="0" marR="0" marT="0" marB="0" anchor="b"/>
                </a:tc>
                <a:tc>
                  <a:txBody>
                    <a:bodyPr/>
                    <a:lstStyle/>
                    <a:p>
                      <a:pPr algn="r" fontAlgn="b"/>
                      <a:endParaRPr lang="en-US" sz="1000" b="1" i="0" u="none" strike="noStrike">
                        <a:effectLst/>
                        <a:latin typeface="Times New Roman" panose="02020603050405020304" pitchFamily="18" charset="0"/>
                      </a:endParaRPr>
                    </a:p>
                  </a:txBody>
                  <a:tcPr marL="0" marR="0" marT="0" marB="0" anchor="b"/>
                </a:tc>
                <a:tc>
                  <a:txBody>
                    <a:bodyPr/>
                    <a:lstStyle/>
                    <a:p>
                      <a:pPr algn="ctr" fontAlgn="b"/>
                      <a:r>
                        <a:rPr lang="en-US" sz="1000" u="none" strike="noStrike">
                          <a:effectLst/>
                        </a:rPr>
                        <a:t>Upper</a:t>
                      </a:r>
                      <a:endParaRPr lang="en-US" sz="1000" b="1" i="0" u="none" strike="noStrike">
                        <a:effectLst/>
                        <a:latin typeface="Times New Roman" panose="02020603050405020304" pitchFamily="18" charset="0"/>
                      </a:endParaRPr>
                    </a:p>
                  </a:txBody>
                  <a:tcPr marL="0" marR="0" marT="0" marB="0" anchor="b"/>
                </a:tc>
              </a:tr>
              <a:tr h="161925">
                <a:tc gridSpan="2">
                  <a:txBody>
                    <a:bodyPr/>
                    <a:lstStyle/>
                    <a:p>
                      <a:pPr algn="l" fontAlgn="b"/>
                      <a:r>
                        <a:rPr lang="en-US" sz="1000" u="none" strike="noStrike">
                          <a:effectLst/>
                        </a:rPr>
                        <a:t>Cash Equivalent</a:t>
                      </a:r>
                      <a:endParaRPr lang="en-US" sz="1000" b="0" i="0" u="none" strike="noStrike">
                        <a:effectLst/>
                        <a:latin typeface="Times New Roman" panose="02020603050405020304" pitchFamily="18" charset="0"/>
                      </a:endParaRPr>
                    </a:p>
                  </a:txBody>
                  <a:tcPr marL="0" marR="0" marT="0" marB="0" anchor="b"/>
                </a:tc>
                <a:tc hMerge="1">
                  <a:txBody>
                    <a:bodyPr/>
                    <a:lstStyle/>
                    <a:p>
                      <a:endParaRPr lang="en-US"/>
                    </a:p>
                  </a:txBody>
                  <a:tcPr/>
                </a:tc>
                <a:tc>
                  <a:txBody>
                    <a:bodyPr/>
                    <a:lstStyle/>
                    <a:p>
                      <a:pPr algn="l" fontAlgn="b"/>
                      <a:endParaRPr lang="en-US" sz="1000" b="0" i="0" u="none" strike="noStrike">
                        <a:effectLst/>
                        <a:latin typeface="Arial" panose="020B0604020202020204" pitchFamily="34" charset="0"/>
                      </a:endParaRPr>
                    </a:p>
                  </a:txBody>
                  <a:tcPr marL="0" marR="0" marT="0" marB="0" anchor="b"/>
                </a:tc>
                <a:tc>
                  <a:txBody>
                    <a:bodyPr/>
                    <a:lstStyle/>
                    <a:p>
                      <a:pPr algn="r" fontAlgn="b"/>
                      <a:r>
                        <a:rPr lang="en-US" sz="1000" u="none" strike="noStrike">
                          <a:effectLst/>
                        </a:rPr>
                        <a:t>0%</a:t>
                      </a:r>
                      <a:endParaRPr lang="en-US" sz="1000" b="0" i="0" u="none" strike="noStrike">
                        <a:effectLst/>
                        <a:latin typeface="Times New Roman" panose="02020603050405020304" pitchFamily="18" charset="0"/>
                      </a:endParaRPr>
                    </a:p>
                  </a:txBody>
                  <a:tcPr marL="0" marR="0" marT="0" marB="0" anchor="b"/>
                </a:tc>
                <a:tc>
                  <a:txBody>
                    <a:bodyPr/>
                    <a:lstStyle/>
                    <a:p>
                      <a:pPr algn="l" fontAlgn="b"/>
                      <a:endParaRPr lang="en-US" sz="1000" b="0" i="0" u="none" strike="noStrike">
                        <a:effectLst/>
                        <a:latin typeface="Times New Roman" panose="02020603050405020304" pitchFamily="18" charset="0"/>
                      </a:endParaRPr>
                    </a:p>
                  </a:txBody>
                  <a:tcPr marL="0" marR="0" marT="0" marB="0" anchor="b"/>
                </a:tc>
                <a:tc>
                  <a:txBody>
                    <a:bodyPr/>
                    <a:lstStyle/>
                    <a:p>
                      <a:pPr algn="r" fontAlgn="b"/>
                      <a:r>
                        <a:rPr lang="en-US" sz="1000" u="none" strike="noStrike">
                          <a:effectLst/>
                        </a:rPr>
                        <a:t>5%</a:t>
                      </a:r>
                      <a:endParaRPr lang="en-US" sz="1000" b="0" i="0" u="none" strike="noStrike">
                        <a:effectLst/>
                        <a:latin typeface="Times New Roman" panose="02020603050405020304" pitchFamily="18" charset="0"/>
                      </a:endParaRPr>
                    </a:p>
                  </a:txBody>
                  <a:tcPr marL="0" marR="0" marT="0" marB="0" anchor="b"/>
                </a:tc>
                <a:tc>
                  <a:txBody>
                    <a:bodyPr/>
                    <a:lstStyle/>
                    <a:p>
                      <a:pPr algn="l" fontAlgn="b"/>
                      <a:endParaRPr lang="en-US" sz="1000" b="0" i="0" u="none" strike="noStrike">
                        <a:effectLst/>
                        <a:latin typeface="Times New Roman" panose="02020603050405020304" pitchFamily="18" charset="0"/>
                      </a:endParaRPr>
                    </a:p>
                  </a:txBody>
                  <a:tcPr marL="0" marR="0" marT="0" marB="0" anchor="b"/>
                </a:tc>
                <a:tc>
                  <a:txBody>
                    <a:bodyPr/>
                    <a:lstStyle/>
                    <a:p>
                      <a:pPr algn="r" fontAlgn="b"/>
                      <a:r>
                        <a:rPr lang="en-US" sz="1000" u="none" strike="noStrike">
                          <a:effectLst/>
                        </a:rPr>
                        <a:t>10%</a:t>
                      </a:r>
                      <a:endParaRPr lang="en-US" sz="1000" b="0" i="0" u="none" strike="noStrike">
                        <a:effectLst/>
                        <a:latin typeface="Times New Roman" panose="02020603050405020304" pitchFamily="18" charset="0"/>
                      </a:endParaRPr>
                    </a:p>
                  </a:txBody>
                  <a:tcPr marL="0" marR="0" marT="0" marB="0" anchor="b"/>
                </a:tc>
              </a:tr>
              <a:tr h="161925">
                <a:tc>
                  <a:txBody>
                    <a:bodyPr/>
                    <a:lstStyle/>
                    <a:p>
                      <a:pPr algn="l" fontAlgn="b"/>
                      <a:r>
                        <a:rPr lang="en-US" sz="1000" u="none" strike="noStrike">
                          <a:effectLst/>
                        </a:rPr>
                        <a:t>Fixed Income</a:t>
                      </a:r>
                      <a:endParaRPr lang="en-US" sz="1000" b="0" i="0" u="none" strike="noStrike">
                        <a:effectLst/>
                        <a:latin typeface="Times New Roman" panose="02020603050405020304" pitchFamily="18" charset="0"/>
                      </a:endParaRPr>
                    </a:p>
                  </a:txBody>
                  <a:tcPr marL="0" marR="0" marT="0" marB="0" anchor="b"/>
                </a:tc>
                <a:tc>
                  <a:txBody>
                    <a:bodyPr/>
                    <a:lstStyle/>
                    <a:p>
                      <a:pPr algn="l" fontAlgn="b"/>
                      <a:r>
                        <a:rPr lang="en-US" sz="1000" u="none" strike="noStrike">
                          <a:effectLst/>
                        </a:rPr>
                        <a:t> </a:t>
                      </a:r>
                      <a:endParaRPr lang="en-US" sz="1000" b="0" i="0" u="none" strike="noStrike">
                        <a:effectLst/>
                        <a:latin typeface="Times New Roman" panose="02020603050405020304" pitchFamily="18" charset="0"/>
                      </a:endParaRPr>
                    </a:p>
                  </a:txBody>
                  <a:tcPr marL="0" marR="0" marT="0" marB="0" anchor="b"/>
                </a:tc>
                <a:tc>
                  <a:txBody>
                    <a:bodyPr/>
                    <a:lstStyle/>
                    <a:p>
                      <a:pPr algn="l" fontAlgn="b"/>
                      <a:endParaRPr lang="en-US" sz="1000" b="0" i="0" u="none" strike="noStrike">
                        <a:effectLst/>
                        <a:latin typeface="Arial" panose="020B0604020202020204" pitchFamily="34" charset="0"/>
                      </a:endParaRPr>
                    </a:p>
                  </a:txBody>
                  <a:tcPr marL="0" marR="0" marT="0" marB="0" anchor="b"/>
                </a:tc>
                <a:tc>
                  <a:txBody>
                    <a:bodyPr/>
                    <a:lstStyle/>
                    <a:p>
                      <a:pPr algn="r" fontAlgn="b"/>
                      <a:r>
                        <a:rPr lang="en-US" sz="1000" u="none" strike="noStrike">
                          <a:effectLst/>
                        </a:rPr>
                        <a:t>20%</a:t>
                      </a:r>
                      <a:endParaRPr lang="en-US" sz="1000" b="0" i="0" u="none" strike="noStrike">
                        <a:effectLst/>
                        <a:latin typeface="Times New Roman" panose="02020603050405020304" pitchFamily="18" charset="0"/>
                      </a:endParaRPr>
                    </a:p>
                  </a:txBody>
                  <a:tcPr marL="0" marR="0" marT="0" marB="0" anchor="b"/>
                </a:tc>
                <a:tc>
                  <a:txBody>
                    <a:bodyPr/>
                    <a:lstStyle/>
                    <a:p>
                      <a:pPr algn="l" fontAlgn="b"/>
                      <a:endParaRPr lang="en-US" sz="1000" b="0" i="0" u="none" strike="noStrike">
                        <a:effectLst/>
                        <a:latin typeface="Times New Roman" panose="02020603050405020304" pitchFamily="18" charset="0"/>
                      </a:endParaRPr>
                    </a:p>
                  </a:txBody>
                  <a:tcPr marL="0" marR="0" marT="0" marB="0" anchor="b"/>
                </a:tc>
                <a:tc>
                  <a:txBody>
                    <a:bodyPr/>
                    <a:lstStyle/>
                    <a:p>
                      <a:pPr algn="r" fontAlgn="b"/>
                      <a:r>
                        <a:rPr lang="en-US" sz="1000" u="none" strike="noStrike">
                          <a:effectLst/>
                        </a:rPr>
                        <a:t>25%</a:t>
                      </a:r>
                      <a:endParaRPr lang="en-US" sz="1000" b="0" i="0" u="none" strike="noStrike">
                        <a:effectLst/>
                        <a:latin typeface="Times New Roman" panose="02020603050405020304" pitchFamily="18" charset="0"/>
                      </a:endParaRPr>
                    </a:p>
                  </a:txBody>
                  <a:tcPr marL="0" marR="0" marT="0" marB="0" anchor="b"/>
                </a:tc>
                <a:tc>
                  <a:txBody>
                    <a:bodyPr/>
                    <a:lstStyle/>
                    <a:p>
                      <a:pPr algn="l" fontAlgn="b"/>
                      <a:endParaRPr lang="en-US" sz="1000" b="0" i="0" u="none" strike="noStrike">
                        <a:effectLst/>
                        <a:latin typeface="Times New Roman" panose="02020603050405020304" pitchFamily="18" charset="0"/>
                      </a:endParaRPr>
                    </a:p>
                  </a:txBody>
                  <a:tcPr marL="0" marR="0" marT="0" marB="0" anchor="b"/>
                </a:tc>
                <a:tc>
                  <a:txBody>
                    <a:bodyPr/>
                    <a:lstStyle/>
                    <a:p>
                      <a:pPr algn="r" fontAlgn="b"/>
                      <a:r>
                        <a:rPr lang="en-US" sz="1000" u="none" strike="noStrike">
                          <a:effectLst/>
                        </a:rPr>
                        <a:t>40%</a:t>
                      </a:r>
                      <a:endParaRPr lang="en-US" sz="1000" b="0" i="0" u="none" strike="noStrike">
                        <a:effectLst/>
                        <a:latin typeface="Times New Roman" panose="02020603050405020304" pitchFamily="18" charset="0"/>
                      </a:endParaRPr>
                    </a:p>
                  </a:txBody>
                  <a:tcPr marL="0" marR="0" marT="0" marB="0" anchor="b"/>
                </a:tc>
              </a:tr>
              <a:tr h="161925">
                <a:tc gridSpan="2">
                  <a:txBody>
                    <a:bodyPr/>
                    <a:lstStyle/>
                    <a:p>
                      <a:pPr algn="l" fontAlgn="b"/>
                      <a:r>
                        <a:rPr lang="en-US" sz="1000" u="none" strike="noStrike">
                          <a:effectLst/>
                        </a:rPr>
                        <a:t>Domestic Large Cap</a:t>
                      </a:r>
                      <a:endParaRPr lang="en-US" sz="1000" b="0" i="0" u="none" strike="noStrike">
                        <a:effectLst/>
                        <a:latin typeface="Times New Roman" panose="02020603050405020304" pitchFamily="18" charset="0"/>
                      </a:endParaRPr>
                    </a:p>
                  </a:txBody>
                  <a:tcPr marL="0" marR="0" marT="0" marB="0" anchor="b"/>
                </a:tc>
                <a:tc hMerge="1">
                  <a:txBody>
                    <a:bodyPr/>
                    <a:lstStyle/>
                    <a:p>
                      <a:endParaRPr lang="en-US"/>
                    </a:p>
                  </a:txBody>
                  <a:tcPr/>
                </a:tc>
                <a:tc>
                  <a:txBody>
                    <a:bodyPr/>
                    <a:lstStyle/>
                    <a:p>
                      <a:pPr algn="l" fontAlgn="b"/>
                      <a:endParaRPr lang="en-US" sz="1000" b="0" i="0" u="none" strike="noStrike">
                        <a:effectLst/>
                        <a:latin typeface="Arial" panose="020B0604020202020204" pitchFamily="34" charset="0"/>
                      </a:endParaRPr>
                    </a:p>
                  </a:txBody>
                  <a:tcPr marL="0" marR="0" marT="0" marB="0" anchor="b"/>
                </a:tc>
                <a:tc>
                  <a:txBody>
                    <a:bodyPr/>
                    <a:lstStyle/>
                    <a:p>
                      <a:pPr algn="r" fontAlgn="b"/>
                      <a:r>
                        <a:rPr lang="en-US" sz="1000" u="none" strike="noStrike">
                          <a:effectLst/>
                        </a:rPr>
                        <a:t>25%</a:t>
                      </a:r>
                      <a:endParaRPr lang="en-US" sz="1000" b="0" i="0" u="none" strike="noStrike">
                        <a:effectLst/>
                        <a:latin typeface="Times New Roman" panose="02020603050405020304" pitchFamily="18" charset="0"/>
                      </a:endParaRPr>
                    </a:p>
                  </a:txBody>
                  <a:tcPr marL="0" marR="0" marT="0" marB="0" anchor="b"/>
                </a:tc>
                <a:tc>
                  <a:txBody>
                    <a:bodyPr/>
                    <a:lstStyle/>
                    <a:p>
                      <a:pPr algn="l" fontAlgn="b"/>
                      <a:endParaRPr lang="en-US" sz="1000" b="0" i="0" u="none" strike="noStrike">
                        <a:effectLst/>
                        <a:latin typeface="Times New Roman" panose="02020603050405020304" pitchFamily="18" charset="0"/>
                      </a:endParaRPr>
                    </a:p>
                  </a:txBody>
                  <a:tcPr marL="0" marR="0" marT="0" marB="0" anchor="b"/>
                </a:tc>
                <a:tc>
                  <a:txBody>
                    <a:bodyPr/>
                    <a:lstStyle/>
                    <a:p>
                      <a:pPr algn="r" fontAlgn="b"/>
                      <a:r>
                        <a:rPr lang="en-US" sz="1000" u="none" strike="noStrike">
                          <a:effectLst/>
                        </a:rPr>
                        <a:t>25%</a:t>
                      </a:r>
                      <a:endParaRPr lang="en-US" sz="1000" b="0" i="0" u="none" strike="noStrike">
                        <a:effectLst/>
                        <a:latin typeface="Times New Roman" panose="02020603050405020304" pitchFamily="18" charset="0"/>
                      </a:endParaRPr>
                    </a:p>
                  </a:txBody>
                  <a:tcPr marL="0" marR="0" marT="0" marB="0" anchor="b"/>
                </a:tc>
                <a:tc>
                  <a:txBody>
                    <a:bodyPr/>
                    <a:lstStyle/>
                    <a:p>
                      <a:pPr algn="l" fontAlgn="b"/>
                      <a:endParaRPr lang="en-US" sz="1000" b="0" i="0" u="none" strike="noStrike">
                        <a:effectLst/>
                        <a:latin typeface="Times New Roman" panose="02020603050405020304" pitchFamily="18" charset="0"/>
                      </a:endParaRPr>
                    </a:p>
                  </a:txBody>
                  <a:tcPr marL="0" marR="0" marT="0" marB="0" anchor="b"/>
                </a:tc>
                <a:tc>
                  <a:txBody>
                    <a:bodyPr/>
                    <a:lstStyle/>
                    <a:p>
                      <a:pPr algn="r" fontAlgn="b"/>
                      <a:r>
                        <a:rPr lang="en-US" sz="1000" u="none" strike="noStrike">
                          <a:effectLst/>
                        </a:rPr>
                        <a:t>45%</a:t>
                      </a:r>
                      <a:endParaRPr lang="en-US" sz="1000" b="0" i="0" u="none" strike="noStrike">
                        <a:effectLst/>
                        <a:latin typeface="Times New Roman" panose="02020603050405020304" pitchFamily="18" charset="0"/>
                      </a:endParaRPr>
                    </a:p>
                  </a:txBody>
                  <a:tcPr marL="0" marR="0" marT="0" marB="0" anchor="b"/>
                </a:tc>
              </a:tr>
              <a:tr h="171450">
                <a:tc gridSpan="2">
                  <a:txBody>
                    <a:bodyPr/>
                    <a:lstStyle/>
                    <a:p>
                      <a:pPr algn="l" fontAlgn="b"/>
                      <a:r>
                        <a:rPr lang="en-US" sz="1000" u="none" strike="noStrike">
                          <a:effectLst/>
                        </a:rPr>
                        <a:t>Domestic Mid/Small Cap</a:t>
                      </a:r>
                      <a:endParaRPr lang="en-US" sz="1000" b="0" i="0" u="none" strike="noStrike">
                        <a:effectLst/>
                        <a:latin typeface="Times New Roman" panose="02020603050405020304" pitchFamily="18" charset="0"/>
                      </a:endParaRPr>
                    </a:p>
                  </a:txBody>
                  <a:tcPr marL="0" marR="0" marT="0" marB="0" anchor="b"/>
                </a:tc>
                <a:tc hMerge="1">
                  <a:txBody>
                    <a:bodyPr/>
                    <a:lstStyle/>
                    <a:p>
                      <a:endParaRPr lang="en-US"/>
                    </a:p>
                  </a:txBody>
                  <a:tcPr/>
                </a:tc>
                <a:tc>
                  <a:txBody>
                    <a:bodyPr/>
                    <a:lstStyle/>
                    <a:p>
                      <a:pPr algn="l" fontAlgn="b"/>
                      <a:endParaRPr lang="en-US" sz="1000" b="0" i="0" u="none" strike="noStrike">
                        <a:effectLst/>
                        <a:latin typeface="Arial" panose="020B0604020202020204" pitchFamily="34" charset="0"/>
                      </a:endParaRPr>
                    </a:p>
                  </a:txBody>
                  <a:tcPr marL="0" marR="0" marT="0" marB="0" anchor="b"/>
                </a:tc>
                <a:tc>
                  <a:txBody>
                    <a:bodyPr/>
                    <a:lstStyle/>
                    <a:p>
                      <a:pPr algn="r" fontAlgn="b"/>
                      <a:r>
                        <a:rPr lang="en-US" sz="1000" u="none" strike="noStrike">
                          <a:effectLst/>
                        </a:rPr>
                        <a:t>5%</a:t>
                      </a:r>
                      <a:endParaRPr lang="en-US" sz="1000" b="0" i="0" u="none" strike="noStrike">
                        <a:effectLst/>
                        <a:latin typeface="Times New Roman" panose="02020603050405020304" pitchFamily="18" charset="0"/>
                      </a:endParaRPr>
                    </a:p>
                  </a:txBody>
                  <a:tcPr marL="0" marR="0" marT="0" marB="0" anchor="b"/>
                </a:tc>
                <a:tc>
                  <a:txBody>
                    <a:bodyPr/>
                    <a:lstStyle/>
                    <a:p>
                      <a:pPr algn="l" fontAlgn="b"/>
                      <a:endParaRPr lang="en-US" sz="1000" b="0" i="0" u="none" strike="noStrike">
                        <a:effectLst/>
                        <a:latin typeface="Times New Roman" panose="02020603050405020304" pitchFamily="18" charset="0"/>
                      </a:endParaRPr>
                    </a:p>
                  </a:txBody>
                  <a:tcPr marL="0" marR="0" marT="0" marB="0" anchor="b"/>
                </a:tc>
                <a:tc>
                  <a:txBody>
                    <a:bodyPr/>
                    <a:lstStyle/>
                    <a:p>
                      <a:pPr algn="r" fontAlgn="b"/>
                      <a:r>
                        <a:rPr lang="en-US" sz="1000" u="none" strike="noStrike">
                          <a:effectLst/>
                        </a:rPr>
                        <a:t>10%</a:t>
                      </a:r>
                      <a:endParaRPr lang="en-US" sz="1000" b="0" i="0" u="none" strike="noStrike">
                        <a:effectLst/>
                        <a:latin typeface="Times New Roman" panose="02020603050405020304" pitchFamily="18" charset="0"/>
                      </a:endParaRPr>
                    </a:p>
                  </a:txBody>
                  <a:tcPr marL="0" marR="0" marT="0" marB="0" anchor="b"/>
                </a:tc>
                <a:tc>
                  <a:txBody>
                    <a:bodyPr/>
                    <a:lstStyle/>
                    <a:p>
                      <a:pPr algn="l" fontAlgn="b"/>
                      <a:endParaRPr lang="en-US" sz="1000" b="0" i="0" u="none" strike="noStrike">
                        <a:effectLst/>
                        <a:latin typeface="Times New Roman" panose="02020603050405020304" pitchFamily="18" charset="0"/>
                      </a:endParaRPr>
                    </a:p>
                  </a:txBody>
                  <a:tcPr marL="0" marR="0" marT="0" marB="0" anchor="b"/>
                </a:tc>
                <a:tc>
                  <a:txBody>
                    <a:bodyPr/>
                    <a:lstStyle/>
                    <a:p>
                      <a:pPr algn="r" fontAlgn="b"/>
                      <a:r>
                        <a:rPr lang="en-US" sz="1000" u="none" strike="noStrike">
                          <a:effectLst/>
                        </a:rPr>
                        <a:t>15%</a:t>
                      </a:r>
                      <a:endParaRPr lang="en-US" sz="1000" b="0" i="0" u="none" strike="noStrike">
                        <a:effectLst/>
                        <a:latin typeface="Times New Roman" panose="02020603050405020304" pitchFamily="18" charset="0"/>
                      </a:endParaRPr>
                    </a:p>
                  </a:txBody>
                  <a:tcPr marL="0" marR="0" marT="0" marB="0" anchor="b"/>
                </a:tc>
              </a:tr>
              <a:tr h="161925">
                <a:tc gridSpan="2">
                  <a:txBody>
                    <a:bodyPr/>
                    <a:lstStyle/>
                    <a:p>
                      <a:pPr algn="l" fontAlgn="b"/>
                      <a:r>
                        <a:rPr lang="en-US" sz="1000" u="none" strike="noStrike">
                          <a:effectLst/>
                        </a:rPr>
                        <a:t>International Equity</a:t>
                      </a:r>
                      <a:endParaRPr lang="en-US" sz="1000" b="0" i="0" u="none" strike="noStrike">
                        <a:effectLst/>
                        <a:latin typeface="Times New Roman" panose="02020603050405020304" pitchFamily="18" charset="0"/>
                      </a:endParaRPr>
                    </a:p>
                  </a:txBody>
                  <a:tcPr marL="0" marR="0" marT="0" marB="0" anchor="b"/>
                </a:tc>
                <a:tc hMerge="1">
                  <a:txBody>
                    <a:bodyPr/>
                    <a:lstStyle/>
                    <a:p>
                      <a:endParaRPr lang="en-US"/>
                    </a:p>
                  </a:txBody>
                  <a:tcPr/>
                </a:tc>
                <a:tc>
                  <a:txBody>
                    <a:bodyPr/>
                    <a:lstStyle/>
                    <a:p>
                      <a:pPr algn="l" fontAlgn="b"/>
                      <a:endParaRPr lang="en-US" sz="1000" b="0" i="0" u="none" strike="noStrike">
                        <a:effectLst/>
                        <a:latin typeface="Arial" panose="020B0604020202020204" pitchFamily="34" charset="0"/>
                      </a:endParaRPr>
                    </a:p>
                  </a:txBody>
                  <a:tcPr marL="0" marR="0" marT="0" marB="0" anchor="b"/>
                </a:tc>
                <a:tc>
                  <a:txBody>
                    <a:bodyPr/>
                    <a:lstStyle/>
                    <a:p>
                      <a:pPr algn="r" fontAlgn="b"/>
                      <a:r>
                        <a:rPr lang="en-US" sz="1000" u="none" strike="noStrike">
                          <a:effectLst/>
                        </a:rPr>
                        <a:t>5%</a:t>
                      </a:r>
                      <a:endParaRPr lang="en-US" sz="1000" b="0" i="0" u="none" strike="noStrike">
                        <a:effectLst/>
                        <a:latin typeface="Times New Roman" panose="02020603050405020304" pitchFamily="18" charset="0"/>
                      </a:endParaRPr>
                    </a:p>
                  </a:txBody>
                  <a:tcPr marL="0" marR="0" marT="0" marB="0" anchor="b"/>
                </a:tc>
                <a:tc>
                  <a:txBody>
                    <a:bodyPr/>
                    <a:lstStyle/>
                    <a:p>
                      <a:pPr algn="l" fontAlgn="b"/>
                      <a:endParaRPr lang="en-US" sz="1000" b="0" i="0" u="none" strike="noStrike">
                        <a:effectLst/>
                        <a:latin typeface="Times New Roman" panose="02020603050405020304" pitchFamily="18" charset="0"/>
                      </a:endParaRPr>
                    </a:p>
                  </a:txBody>
                  <a:tcPr marL="0" marR="0" marT="0" marB="0" anchor="b"/>
                </a:tc>
                <a:tc>
                  <a:txBody>
                    <a:bodyPr/>
                    <a:lstStyle/>
                    <a:p>
                      <a:pPr algn="r" fontAlgn="b"/>
                      <a:r>
                        <a:rPr lang="en-US" sz="1000" u="none" strike="noStrike">
                          <a:effectLst/>
                        </a:rPr>
                        <a:t>15%</a:t>
                      </a:r>
                      <a:endParaRPr lang="en-US" sz="1000" b="0" i="0" u="none" strike="noStrike">
                        <a:effectLst/>
                        <a:latin typeface="Times New Roman" panose="02020603050405020304" pitchFamily="18" charset="0"/>
                      </a:endParaRPr>
                    </a:p>
                  </a:txBody>
                  <a:tcPr marL="0" marR="0" marT="0" marB="0" anchor="b"/>
                </a:tc>
                <a:tc>
                  <a:txBody>
                    <a:bodyPr/>
                    <a:lstStyle/>
                    <a:p>
                      <a:pPr algn="l" fontAlgn="b"/>
                      <a:endParaRPr lang="en-US" sz="1000" b="0" i="0" u="none" strike="noStrike">
                        <a:effectLst/>
                        <a:latin typeface="Times New Roman" panose="02020603050405020304" pitchFamily="18" charset="0"/>
                      </a:endParaRPr>
                    </a:p>
                  </a:txBody>
                  <a:tcPr marL="0" marR="0" marT="0" marB="0" anchor="b"/>
                </a:tc>
                <a:tc>
                  <a:txBody>
                    <a:bodyPr/>
                    <a:lstStyle/>
                    <a:p>
                      <a:pPr algn="r" fontAlgn="b"/>
                      <a:r>
                        <a:rPr lang="en-US" sz="1000" u="none" strike="noStrike">
                          <a:effectLst/>
                        </a:rPr>
                        <a:t>25%</a:t>
                      </a:r>
                      <a:endParaRPr lang="en-US" sz="1000" b="0" i="0" u="none" strike="noStrike">
                        <a:effectLst/>
                        <a:latin typeface="Times New Roman" panose="02020603050405020304" pitchFamily="18" charset="0"/>
                      </a:endParaRPr>
                    </a:p>
                  </a:txBody>
                  <a:tcPr marL="0" marR="0" marT="0" marB="0" anchor="b"/>
                </a:tc>
              </a:tr>
              <a:tr h="161925">
                <a:tc gridSpan="2">
                  <a:txBody>
                    <a:bodyPr/>
                    <a:lstStyle/>
                    <a:p>
                      <a:pPr algn="l" fontAlgn="b"/>
                      <a:r>
                        <a:rPr lang="en-US" sz="1000" u="none" strike="noStrike">
                          <a:effectLst/>
                        </a:rPr>
                        <a:t>Alternative Investments</a:t>
                      </a:r>
                      <a:endParaRPr lang="en-US" sz="1000" b="0" i="0" u="none" strike="noStrike">
                        <a:effectLst/>
                        <a:latin typeface="Times New Roman" panose="02020603050405020304" pitchFamily="18" charset="0"/>
                      </a:endParaRPr>
                    </a:p>
                  </a:txBody>
                  <a:tcPr marL="0" marR="0" marT="0" marB="0" anchor="b"/>
                </a:tc>
                <a:tc hMerge="1">
                  <a:txBody>
                    <a:bodyPr/>
                    <a:lstStyle/>
                    <a:p>
                      <a:endParaRPr lang="en-US"/>
                    </a:p>
                  </a:txBody>
                  <a:tcPr/>
                </a:tc>
                <a:tc>
                  <a:txBody>
                    <a:bodyPr/>
                    <a:lstStyle/>
                    <a:p>
                      <a:pPr algn="l" fontAlgn="b"/>
                      <a:endParaRPr lang="en-US" sz="1000" b="0" i="0" u="none" strike="noStrike">
                        <a:effectLst/>
                        <a:latin typeface="Arial" panose="020B0604020202020204" pitchFamily="34" charset="0"/>
                      </a:endParaRPr>
                    </a:p>
                  </a:txBody>
                  <a:tcPr marL="0" marR="0" marT="0" marB="0" anchor="b"/>
                </a:tc>
                <a:tc>
                  <a:txBody>
                    <a:bodyPr/>
                    <a:lstStyle/>
                    <a:p>
                      <a:pPr algn="r" fontAlgn="b"/>
                      <a:r>
                        <a:rPr lang="en-US" sz="1000" u="none" strike="noStrike">
                          <a:effectLst/>
                        </a:rPr>
                        <a:t>5%</a:t>
                      </a:r>
                      <a:endParaRPr lang="en-US" sz="1000" b="0" i="0" u="none" strike="noStrike">
                        <a:effectLst/>
                        <a:latin typeface="Times New Roman" panose="02020603050405020304" pitchFamily="18" charset="0"/>
                      </a:endParaRPr>
                    </a:p>
                  </a:txBody>
                  <a:tcPr marL="0" marR="0" marT="0" marB="0" anchor="b"/>
                </a:tc>
                <a:tc>
                  <a:txBody>
                    <a:bodyPr/>
                    <a:lstStyle/>
                    <a:p>
                      <a:pPr algn="l" fontAlgn="b"/>
                      <a:endParaRPr lang="en-US" sz="1000" b="0" i="0" u="none" strike="noStrike">
                        <a:effectLst/>
                        <a:latin typeface="Times New Roman" panose="02020603050405020304" pitchFamily="18" charset="0"/>
                      </a:endParaRPr>
                    </a:p>
                  </a:txBody>
                  <a:tcPr marL="0" marR="0" marT="0" marB="0" anchor="b"/>
                </a:tc>
                <a:tc>
                  <a:txBody>
                    <a:bodyPr/>
                    <a:lstStyle/>
                    <a:p>
                      <a:pPr algn="r" fontAlgn="b"/>
                      <a:r>
                        <a:rPr lang="en-US" sz="1000" u="none" strike="noStrike">
                          <a:effectLst/>
                        </a:rPr>
                        <a:t>20%</a:t>
                      </a:r>
                      <a:endParaRPr lang="en-US" sz="1000" b="0" i="0" u="none" strike="noStrike">
                        <a:effectLst/>
                        <a:latin typeface="Times New Roman" panose="02020603050405020304" pitchFamily="18" charset="0"/>
                      </a:endParaRPr>
                    </a:p>
                  </a:txBody>
                  <a:tcPr marL="0" marR="0" marT="0" marB="0" anchor="b"/>
                </a:tc>
                <a:tc>
                  <a:txBody>
                    <a:bodyPr/>
                    <a:lstStyle/>
                    <a:p>
                      <a:pPr algn="l" fontAlgn="b"/>
                      <a:endParaRPr lang="en-US" sz="1000" b="0" i="0" u="none" strike="noStrike">
                        <a:effectLst/>
                        <a:latin typeface="Times New Roman" panose="02020603050405020304" pitchFamily="18" charset="0"/>
                      </a:endParaRPr>
                    </a:p>
                  </a:txBody>
                  <a:tcPr marL="0" marR="0" marT="0" marB="0" anchor="b"/>
                </a:tc>
                <a:tc>
                  <a:txBody>
                    <a:bodyPr/>
                    <a:lstStyle/>
                    <a:p>
                      <a:pPr algn="r" fontAlgn="b"/>
                      <a:r>
                        <a:rPr lang="en-US" sz="1000" u="none" strike="noStrike" dirty="0">
                          <a:effectLst/>
                        </a:rPr>
                        <a:t>25%</a:t>
                      </a:r>
                      <a:endParaRPr lang="en-US" sz="1000" b="0" i="0" u="none" strike="noStrike" dirty="0">
                        <a:effectLst/>
                        <a:latin typeface="Times New Roman" panose="02020603050405020304" pitchFamily="18" charset="0"/>
                      </a:endParaRPr>
                    </a:p>
                  </a:txBody>
                  <a:tcPr marL="0" marR="0" marT="0" marB="0" anchor="b"/>
                </a:tc>
              </a:tr>
            </a:tbl>
          </a:graphicData>
        </a:graphic>
      </p:graphicFrame>
      <p:pic>
        <p:nvPicPr>
          <p:cNvPr id="5" name="Picture 4" descr="Board of Trustees Powerpoint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1"/>
          <p:cNvSpPr txBox="1">
            <a:spLocks/>
          </p:cNvSpPr>
          <p:nvPr/>
        </p:nvSpPr>
        <p:spPr>
          <a:xfrm>
            <a:off x="284672" y="365125"/>
            <a:ext cx="8591909"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sp>
        <p:nvSpPr>
          <p:cNvPr id="7" name="Content Placeholder 2"/>
          <p:cNvSpPr txBox="1">
            <a:spLocks/>
          </p:cNvSpPr>
          <p:nvPr/>
        </p:nvSpPr>
        <p:spPr>
          <a:xfrm>
            <a:off x="284672" y="1702884"/>
            <a:ext cx="8591909"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US" dirty="0"/>
          </a:p>
        </p:txBody>
      </p:sp>
      <p:sp>
        <p:nvSpPr>
          <p:cNvPr id="8" name="Title 1"/>
          <p:cNvSpPr txBox="1">
            <a:spLocks/>
          </p:cNvSpPr>
          <p:nvPr/>
        </p:nvSpPr>
        <p:spPr>
          <a:xfrm>
            <a:off x="284672" y="365125"/>
            <a:ext cx="8591909"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dirty="0"/>
          </a:p>
        </p:txBody>
      </p:sp>
      <p:sp>
        <p:nvSpPr>
          <p:cNvPr id="9" name="Content Placeholder 2"/>
          <p:cNvSpPr txBox="1">
            <a:spLocks/>
          </p:cNvSpPr>
          <p:nvPr/>
        </p:nvSpPr>
        <p:spPr>
          <a:xfrm>
            <a:off x="284672" y="1702884"/>
            <a:ext cx="8591909" cy="435133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827400081"/>
              </p:ext>
            </p:extLst>
          </p:nvPr>
        </p:nvGraphicFramePr>
        <p:xfrm>
          <a:off x="931652" y="3813130"/>
          <a:ext cx="6840749" cy="2058552"/>
        </p:xfrm>
        <a:graphic>
          <a:graphicData uri="http://schemas.openxmlformats.org/drawingml/2006/table">
            <a:tbl>
              <a:tblPr>
                <a:tableStyleId>{5C22544A-7EE6-4342-B048-85BDC9FD1C3A}</a:tableStyleId>
              </a:tblPr>
              <a:tblGrid>
                <a:gridCol w="1062173"/>
                <a:gridCol w="812251"/>
                <a:gridCol w="99969"/>
                <a:gridCol w="1066339"/>
                <a:gridCol w="816416"/>
                <a:gridCol w="1066339"/>
                <a:gridCol w="816416"/>
                <a:gridCol w="1100846"/>
              </a:tblGrid>
              <a:tr h="306231">
                <a:tc gridSpan="2">
                  <a:txBody>
                    <a:bodyPr/>
                    <a:lstStyle/>
                    <a:p>
                      <a:pPr algn="l" fontAlgn="b"/>
                      <a:r>
                        <a:rPr lang="en-US" sz="1200" b="1" u="none" strike="noStrike" dirty="0">
                          <a:effectLst/>
                        </a:rPr>
                        <a:t>Asset Allocation Targets:</a:t>
                      </a:r>
                      <a:endParaRPr lang="en-US" sz="1200" b="1" i="0" u="none" strike="noStrike" dirty="0">
                        <a:effectLst/>
                        <a:latin typeface="Times New Roman" panose="02020603050405020304" pitchFamily="18" charset="0"/>
                      </a:endParaRPr>
                    </a:p>
                  </a:txBody>
                  <a:tcPr marL="0" marR="0" marT="0" marB="0" anchor="b"/>
                </a:tc>
                <a:tc hMerge="1">
                  <a:txBody>
                    <a:bodyPr/>
                    <a:lstStyle/>
                    <a:p>
                      <a:endParaRPr lang="en-US"/>
                    </a:p>
                  </a:txBody>
                  <a:tcPr/>
                </a:tc>
                <a:tc>
                  <a:txBody>
                    <a:bodyPr/>
                    <a:lstStyle/>
                    <a:p>
                      <a:pPr algn="l" fontAlgn="b"/>
                      <a:endParaRPr lang="en-US" sz="1200" b="1" i="0" u="none" strike="noStrike">
                        <a:effectLst/>
                        <a:latin typeface="Times New Roman" panose="02020603050405020304" pitchFamily="18" charset="0"/>
                      </a:endParaRPr>
                    </a:p>
                  </a:txBody>
                  <a:tcPr marL="0" marR="0" marT="0" marB="0" anchor="b"/>
                </a:tc>
                <a:tc>
                  <a:txBody>
                    <a:bodyPr/>
                    <a:lstStyle/>
                    <a:p>
                      <a:pPr algn="ctr" fontAlgn="b"/>
                      <a:r>
                        <a:rPr lang="en-US" sz="1200" b="1" u="none" strike="noStrike">
                          <a:effectLst/>
                        </a:rPr>
                        <a:t>Lower</a:t>
                      </a:r>
                      <a:endParaRPr lang="en-US" sz="1200" b="1" i="0" u="none" strike="noStrike">
                        <a:effectLst/>
                        <a:latin typeface="Times New Roman" panose="02020603050405020304" pitchFamily="18" charset="0"/>
                      </a:endParaRPr>
                    </a:p>
                  </a:txBody>
                  <a:tcPr marL="0" marR="0" marT="0" marB="0" anchor="b"/>
                </a:tc>
                <a:tc>
                  <a:txBody>
                    <a:bodyPr/>
                    <a:lstStyle/>
                    <a:p>
                      <a:pPr algn="r" fontAlgn="b"/>
                      <a:endParaRPr lang="en-US" sz="1200" b="1" i="0" u="none" strike="noStrike">
                        <a:effectLst/>
                        <a:latin typeface="Times New Roman" panose="02020603050405020304" pitchFamily="18" charset="0"/>
                      </a:endParaRPr>
                    </a:p>
                  </a:txBody>
                  <a:tcPr marL="0" marR="0" marT="0" marB="0" anchor="b"/>
                </a:tc>
                <a:tc>
                  <a:txBody>
                    <a:bodyPr/>
                    <a:lstStyle/>
                    <a:p>
                      <a:pPr algn="ctr" fontAlgn="b"/>
                      <a:r>
                        <a:rPr lang="en-US" sz="1200" b="1" u="none" strike="noStrike">
                          <a:effectLst/>
                        </a:rPr>
                        <a:t>Strategic</a:t>
                      </a:r>
                      <a:endParaRPr lang="en-US" sz="1200" b="1" i="0" u="none" strike="noStrike">
                        <a:effectLst/>
                        <a:latin typeface="Times New Roman" panose="02020603050405020304" pitchFamily="18" charset="0"/>
                      </a:endParaRPr>
                    </a:p>
                  </a:txBody>
                  <a:tcPr marL="0" marR="0" marT="0" marB="0" anchor="b"/>
                </a:tc>
                <a:tc>
                  <a:txBody>
                    <a:bodyPr/>
                    <a:lstStyle/>
                    <a:p>
                      <a:pPr algn="r" fontAlgn="b"/>
                      <a:endParaRPr lang="en-US" sz="1200" b="1" i="0" u="none" strike="noStrike">
                        <a:effectLst/>
                        <a:latin typeface="Times New Roman" panose="02020603050405020304" pitchFamily="18" charset="0"/>
                      </a:endParaRPr>
                    </a:p>
                  </a:txBody>
                  <a:tcPr marL="0" marR="0" marT="0" marB="0" anchor="b"/>
                </a:tc>
                <a:tc>
                  <a:txBody>
                    <a:bodyPr/>
                    <a:lstStyle/>
                    <a:p>
                      <a:pPr algn="ctr" fontAlgn="b"/>
                      <a:r>
                        <a:rPr lang="en-US" sz="1200" b="1" u="none" strike="noStrike" dirty="0">
                          <a:effectLst/>
                        </a:rPr>
                        <a:t>Upper</a:t>
                      </a:r>
                      <a:endParaRPr lang="en-US" sz="1200" b="1" i="0" u="none" strike="noStrike" dirty="0">
                        <a:effectLst/>
                        <a:latin typeface="Times New Roman" panose="02020603050405020304" pitchFamily="18" charset="0"/>
                      </a:endParaRPr>
                    </a:p>
                  </a:txBody>
                  <a:tcPr marL="0" marR="0" marT="0" marB="0" anchor="b"/>
                </a:tc>
              </a:tr>
              <a:tr h="289218">
                <a:tc gridSpan="2">
                  <a:txBody>
                    <a:bodyPr/>
                    <a:lstStyle/>
                    <a:p>
                      <a:pPr algn="l" fontAlgn="b"/>
                      <a:r>
                        <a:rPr lang="en-US" sz="1200" b="1" u="none" strike="noStrike" dirty="0">
                          <a:effectLst/>
                        </a:rPr>
                        <a:t>Cash Equivalent</a:t>
                      </a:r>
                      <a:endParaRPr lang="en-US" sz="1200" b="1" i="0" u="none" strike="noStrike" dirty="0">
                        <a:effectLst/>
                        <a:latin typeface="Times New Roman" panose="02020603050405020304" pitchFamily="18" charset="0"/>
                      </a:endParaRPr>
                    </a:p>
                  </a:txBody>
                  <a:tcPr marL="0" marR="0" marT="0" marB="0" anchor="b"/>
                </a:tc>
                <a:tc hMerge="1">
                  <a:txBody>
                    <a:bodyPr/>
                    <a:lstStyle/>
                    <a:p>
                      <a:endParaRPr lang="en-US"/>
                    </a:p>
                  </a:txBody>
                  <a:tcPr/>
                </a:tc>
                <a:tc>
                  <a:txBody>
                    <a:bodyPr/>
                    <a:lstStyle/>
                    <a:p>
                      <a:pPr algn="l" fontAlgn="b"/>
                      <a:endParaRPr lang="en-US" sz="1200" b="0" i="0" u="none" strike="noStrike">
                        <a:effectLst/>
                        <a:latin typeface="Arial" panose="020B0604020202020204" pitchFamily="34" charset="0"/>
                      </a:endParaRPr>
                    </a:p>
                  </a:txBody>
                  <a:tcPr marL="0" marR="0" marT="0" marB="0" anchor="b"/>
                </a:tc>
                <a:tc>
                  <a:txBody>
                    <a:bodyPr/>
                    <a:lstStyle/>
                    <a:p>
                      <a:pPr algn="r" fontAlgn="b"/>
                      <a:r>
                        <a:rPr lang="en-US" sz="1200" u="none" strike="noStrike">
                          <a:effectLst/>
                        </a:rPr>
                        <a:t>0%</a:t>
                      </a:r>
                      <a:endParaRPr lang="en-US" sz="1200" b="0" i="0" u="none" strike="noStrike">
                        <a:effectLst/>
                        <a:latin typeface="Times New Roman" panose="02020603050405020304" pitchFamily="18" charset="0"/>
                      </a:endParaRPr>
                    </a:p>
                  </a:txBody>
                  <a:tcPr marL="0" marR="0" marT="0" marB="0" anchor="b"/>
                </a:tc>
                <a:tc>
                  <a:txBody>
                    <a:bodyPr/>
                    <a:lstStyle/>
                    <a:p>
                      <a:pPr algn="l" fontAlgn="b"/>
                      <a:endParaRPr lang="en-US" sz="1200" b="0" i="0" u="none" strike="noStrike">
                        <a:effectLst/>
                        <a:latin typeface="Times New Roman" panose="02020603050405020304" pitchFamily="18" charset="0"/>
                      </a:endParaRPr>
                    </a:p>
                  </a:txBody>
                  <a:tcPr marL="0" marR="0" marT="0" marB="0" anchor="b"/>
                </a:tc>
                <a:tc>
                  <a:txBody>
                    <a:bodyPr/>
                    <a:lstStyle/>
                    <a:p>
                      <a:pPr algn="r" fontAlgn="b"/>
                      <a:r>
                        <a:rPr lang="en-US" sz="1200" u="none" strike="noStrike" dirty="0">
                          <a:effectLst/>
                        </a:rPr>
                        <a:t>5%</a:t>
                      </a:r>
                      <a:endParaRPr lang="en-US" sz="1200" b="0" i="0" u="none" strike="noStrike" dirty="0">
                        <a:effectLst/>
                        <a:latin typeface="Times New Roman" panose="02020603050405020304" pitchFamily="18" charset="0"/>
                      </a:endParaRPr>
                    </a:p>
                  </a:txBody>
                  <a:tcPr marL="0" marR="0" marT="0" marB="0" anchor="b"/>
                </a:tc>
                <a:tc>
                  <a:txBody>
                    <a:bodyPr/>
                    <a:lstStyle/>
                    <a:p>
                      <a:pPr algn="l" fontAlgn="b"/>
                      <a:endParaRPr lang="en-US" sz="1200" b="0" i="0" u="none" strike="noStrike">
                        <a:effectLst/>
                        <a:latin typeface="Times New Roman" panose="02020603050405020304" pitchFamily="18" charset="0"/>
                      </a:endParaRPr>
                    </a:p>
                  </a:txBody>
                  <a:tcPr marL="0" marR="0" marT="0" marB="0" anchor="b"/>
                </a:tc>
                <a:tc>
                  <a:txBody>
                    <a:bodyPr/>
                    <a:lstStyle/>
                    <a:p>
                      <a:pPr algn="r" fontAlgn="b"/>
                      <a:r>
                        <a:rPr lang="en-US" sz="1200" u="none" strike="noStrike">
                          <a:effectLst/>
                        </a:rPr>
                        <a:t>10%</a:t>
                      </a:r>
                      <a:endParaRPr lang="en-US" sz="1200" b="0" i="0" u="none" strike="noStrike">
                        <a:effectLst/>
                        <a:latin typeface="Times New Roman" panose="02020603050405020304" pitchFamily="18" charset="0"/>
                      </a:endParaRPr>
                    </a:p>
                  </a:txBody>
                  <a:tcPr marL="0" marR="0" marT="0" marB="0" anchor="b"/>
                </a:tc>
              </a:tr>
              <a:tr h="289218">
                <a:tc>
                  <a:txBody>
                    <a:bodyPr/>
                    <a:lstStyle/>
                    <a:p>
                      <a:pPr algn="l" fontAlgn="b"/>
                      <a:r>
                        <a:rPr lang="en-US" sz="1200" b="1" u="none" strike="noStrike">
                          <a:effectLst/>
                        </a:rPr>
                        <a:t>Fixed Income</a:t>
                      </a:r>
                      <a:endParaRPr lang="en-US" sz="1200" b="1" i="0" u="none" strike="noStrike">
                        <a:effectLst/>
                        <a:latin typeface="Times New Roman" panose="02020603050405020304" pitchFamily="18" charset="0"/>
                      </a:endParaRPr>
                    </a:p>
                  </a:txBody>
                  <a:tcPr marL="0" marR="0" marT="0" marB="0" anchor="b"/>
                </a:tc>
                <a:tc>
                  <a:txBody>
                    <a:bodyPr/>
                    <a:lstStyle/>
                    <a:p>
                      <a:pPr algn="l" fontAlgn="b"/>
                      <a:r>
                        <a:rPr lang="en-US" sz="1200" b="1" u="none" strike="noStrike" dirty="0">
                          <a:effectLst/>
                        </a:rPr>
                        <a:t> </a:t>
                      </a:r>
                      <a:endParaRPr lang="en-US" sz="1200" b="1" i="0" u="none" strike="noStrike" dirty="0">
                        <a:effectLst/>
                        <a:latin typeface="Times New Roman" panose="02020603050405020304" pitchFamily="18" charset="0"/>
                      </a:endParaRPr>
                    </a:p>
                  </a:txBody>
                  <a:tcPr marL="0" marR="0" marT="0" marB="0" anchor="b"/>
                </a:tc>
                <a:tc>
                  <a:txBody>
                    <a:bodyPr/>
                    <a:lstStyle/>
                    <a:p>
                      <a:pPr algn="l" fontAlgn="b"/>
                      <a:endParaRPr lang="en-US" sz="1200" b="0" i="0" u="none" strike="noStrike">
                        <a:effectLst/>
                        <a:latin typeface="Arial" panose="020B0604020202020204" pitchFamily="34" charset="0"/>
                      </a:endParaRPr>
                    </a:p>
                  </a:txBody>
                  <a:tcPr marL="0" marR="0" marT="0" marB="0" anchor="b"/>
                </a:tc>
                <a:tc>
                  <a:txBody>
                    <a:bodyPr/>
                    <a:lstStyle/>
                    <a:p>
                      <a:pPr algn="r" fontAlgn="b"/>
                      <a:r>
                        <a:rPr lang="en-US" sz="1200" u="none" strike="noStrike" dirty="0">
                          <a:effectLst/>
                        </a:rPr>
                        <a:t>20%</a:t>
                      </a:r>
                      <a:endParaRPr lang="en-US" sz="1200" b="0" i="0" u="none" strike="noStrike" dirty="0">
                        <a:effectLst/>
                        <a:latin typeface="Times New Roman" panose="02020603050405020304" pitchFamily="18" charset="0"/>
                      </a:endParaRPr>
                    </a:p>
                  </a:txBody>
                  <a:tcPr marL="0" marR="0" marT="0" marB="0" anchor="b"/>
                </a:tc>
                <a:tc>
                  <a:txBody>
                    <a:bodyPr/>
                    <a:lstStyle/>
                    <a:p>
                      <a:pPr algn="l" fontAlgn="b"/>
                      <a:endParaRPr lang="en-US" sz="1200" b="0" i="0" u="none" strike="noStrike">
                        <a:effectLst/>
                        <a:latin typeface="Times New Roman" panose="02020603050405020304" pitchFamily="18" charset="0"/>
                      </a:endParaRPr>
                    </a:p>
                  </a:txBody>
                  <a:tcPr marL="0" marR="0" marT="0" marB="0" anchor="b"/>
                </a:tc>
                <a:tc>
                  <a:txBody>
                    <a:bodyPr/>
                    <a:lstStyle/>
                    <a:p>
                      <a:pPr algn="r" fontAlgn="b"/>
                      <a:r>
                        <a:rPr lang="en-US" sz="1200" u="none" strike="noStrike">
                          <a:effectLst/>
                        </a:rPr>
                        <a:t>25%</a:t>
                      </a:r>
                      <a:endParaRPr lang="en-US" sz="1200" b="0" i="0" u="none" strike="noStrike">
                        <a:effectLst/>
                        <a:latin typeface="Times New Roman" panose="02020603050405020304" pitchFamily="18" charset="0"/>
                      </a:endParaRPr>
                    </a:p>
                  </a:txBody>
                  <a:tcPr marL="0" marR="0" marT="0" marB="0" anchor="b"/>
                </a:tc>
                <a:tc>
                  <a:txBody>
                    <a:bodyPr/>
                    <a:lstStyle/>
                    <a:p>
                      <a:pPr algn="l" fontAlgn="b"/>
                      <a:endParaRPr lang="en-US" sz="1200" b="0" i="0" u="none" strike="noStrike">
                        <a:effectLst/>
                        <a:latin typeface="Times New Roman" panose="02020603050405020304" pitchFamily="18" charset="0"/>
                      </a:endParaRPr>
                    </a:p>
                  </a:txBody>
                  <a:tcPr marL="0" marR="0" marT="0" marB="0" anchor="b"/>
                </a:tc>
                <a:tc>
                  <a:txBody>
                    <a:bodyPr/>
                    <a:lstStyle/>
                    <a:p>
                      <a:pPr algn="r" fontAlgn="b"/>
                      <a:r>
                        <a:rPr lang="en-US" sz="1200" u="none" strike="noStrike">
                          <a:effectLst/>
                        </a:rPr>
                        <a:t>40%</a:t>
                      </a:r>
                      <a:endParaRPr lang="en-US" sz="1200" b="0" i="0" u="none" strike="noStrike">
                        <a:effectLst/>
                        <a:latin typeface="Times New Roman" panose="02020603050405020304" pitchFamily="18" charset="0"/>
                      </a:endParaRPr>
                    </a:p>
                  </a:txBody>
                  <a:tcPr marL="0" marR="0" marT="0" marB="0" anchor="b"/>
                </a:tc>
              </a:tr>
              <a:tr h="289218">
                <a:tc gridSpan="2">
                  <a:txBody>
                    <a:bodyPr/>
                    <a:lstStyle/>
                    <a:p>
                      <a:pPr algn="l" fontAlgn="b"/>
                      <a:r>
                        <a:rPr lang="en-US" sz="1200" b="1" u="none" strike="noStrike">
                          <a:effectLst/>
                        </a:rPr>
                        <a:t>Domestic Large Cap</a:t>
                      </a:r>
                      <a:endParaRPr lang="en-US" sz="1200" b="1" i="0" u="none" strike="noStrike">
                        <a:effectLst/>
                        <a:latin typeface="Times New Roman" panose="02020603050405020304" pitchFamily="18" charset="0"/>
                      </a:endParaRPr>
                    </a:p>
                  </a:txBody>
                  <a:tcPr marL="0" marR="0" marT="0" marB="0" anchor="b"/>
                </a:tc>
                <a:tc hMerge="1">
                  <a:txBody>
                    <a:bodyPr/>
                    <a:lstStyle/>
                    <a:p>
                      <a:endParaRPr lang="en-US"/>
                    </a:p>
                  </a:txBody>
                  <a:tcPr/>
                </a:tc>
                <a:tc>
                  <a:txBody>
                    <a:bodyPr/>
                    <a:lstStyle/>
                    <a:p>
                      <a:pPr algn="l" fontAlgn="b"/>
                      <a:endParaRPr lang="en-US" sz="1200" b="0" i="0" u="none" strike="noStrike">
                        <a:effectLst/>
                        <a:latin typeface="Arial" panose="020B0604020202020204" pitchFamily="34" charset="0"/>
                      </a:endParaRPr>
                    </a:p>
                  </a:txBody>
                  <a:tcPr marL="0" marR="0" marT="0" marB="0" anchor="b"/>
                </a:tc>
                <a:tc>
                  <a:txBody>
                    <a:bodyPr/>
                    <a:lstStyle/>
                    <a:p>
                      <a:pPr algn="r" fontAlgn="b"/>
                      <a:r>
                        <a:rPr lang="en-US" sz="1200" u="none" strike="noStrike" dirty="0">
                          <a:effectLst/>
                        </a:rPr>
                        <a:t>25%</a:t>
                      </a:r>
                      <a:endParaRPr lang="en-US" sz="1200" b="0" i="0" u="none" strike="noStrike" dirty="0">
                        <a:effectLst/>
                        <a:latin typeface="Times New Roman" panose="02020603050405020304" pitchFamily="18" charset="0"/>
                      </a:endParaRPr>
                    </a:p>
                  </a:txBody>
                  <a:tcPr marL="0" marR="0" marT="0" marB="0" anchor="b"/>
                </a:tc>
                <a:tc>
                  <a:txBody>
                    <a:bodyPr/>
                    <a:lstStyle/>
                    <a:p>
                      <a:pPr algn="l" fontAlgn="b"/>
                      <a:endParaRPr lang="en-US" sz="1200" b="0" i="0" u="none" strike="noStrike" dirty="0">
                        <a:effectLst/>
                        <a:latin typeface="Times New Roman" panose="02020603050405020304" pitchFamily="18" charset="0"/>
                      </a:endParaRPr>
                    </a:p>
                  </a:txBody>
                  <a:tcPr marL="0" marR="0" marT="0" marB="0" anchor="b"/>
                </a:tc>
                <a:tc>
                  <a:txBody>
                    <a:bodyPr/>
                    <a:lstStyle/>
                    <a:p>
                      <a:pPr algn="r" fontAlgn="b"/>
                      <a:r>
                        <a:rPr lang="en-US" sz="1200" u="none" strike="noStrike">
                          <a:effectLst/>
                        </a:rPr>
                        <a:t>25%</a:t>
                      </a:r>
                      <a:endParaRPr lang="en-US" sz="1200" b="0" i="0" u="none" strike="noStrike">
                        <a:effectLst/>
                        <a:latin typeface="Times New Roman" panose="02020603050405020304" pitchFamily="18" charset="0"/>
                      </a:endParaRPr>
                    </a:p>
                  </a:txBody>
                  <a:tcPr marL="0" marR="0" marT="0" marB="0" anchor="b"/>
                </a:tc>
                <a:tc>
                  <a:txBody>
                    <a:bodyPr/>
                    <a:lstStyle/>
                    <a:p>
                      <a:pPr algn="l" fontAlgn="b"/>
                      <a:endParaRPr lang="en-US" sz="1200" b="0" i="0" u="none" strike="noStrike">
                        <a:effectLst/>
                        <a:latin typeface="Times New Roman" panose="02020603050405020304" pitchFamily="18" charset="0"/>
                      </a:endParaRPr>
                    </a:p>
                  </a:txBody>
                  <a:tcPr marL="0" marR="0" marT="0" marB="0" anchor="b"/>
                </a:tc>
                <a:tc>
                  <a:txBody>
                    <a:bodyPr/>
                    <a:lstStyle/>
                    <a:p>
                      <a:pPr algn="r" fontAlgn="b"/>
                      <a:r>
                        <a:rPr lang="en-US" sz="1200" u="none" strike="noStrike">
                          <a:effectLst/>
                        </a:rPr>
                        <a:t>45%</a:t>
                      </a:r>
                      <a:endParaRPr lang="en-US" sz="1200" b="0" i="0" u="none" strike="noStrike">
                        <a:effectLst/>
                        <a:latin typeface="Times New Roman" panose="02020603050405020304" pitchFamily="18" charset="0"/>
                      </a:endParaRPr>
                    </a:p>
                  </a:txBody>
                  <a:tcPr marL="0" marR="0" marT="0" marB="0" anchor="b"/>
                </a:tc>
              </a:tr>
              <a:tr h="306231">
                <a:tc gridSpan="2">
                  <a:txBody>
                    <a:bodyPr/>
                    <a:lstStyle/>
                    <a:p>
                      <a:pPr algn="l" fontAlgn="b"/>
                      <a:r>
                        <a:rPr lang="en-US" sz="1200" b="1" u="none" strike="noStrike">
                          <a:effectLst/>
                        </a:rPr>
                        <a:t>Domestic Mid/Small Cap</a:t>
                      </a:r>
                      <a:endParaRPr lang="en-US" sz="1200" b="1" i="0" u="none" strike="noStrike">
                        <a:effectLst/>
                        <a:latin typeface="Times New Roman" panose="02020603050405020304" pitchFamily="18" charset="0"/>
                      </a:endParaRPr>
                    </a:p>
                  </a:txBody>
                  <a:tcPr marL="0" marR="0" marT="0" marB="0" anchor="b"/>
                </a:tc>
                <a:tc hMerge="1">
                  <a:txBody>
                    <a:bodyPr/>
                    <a:lstStyle/>
                    <a:p>
                      <a:endParaRPr lang="en-US"/>
                    </a:p>
                  </a:txBody>
                  <a:tcPr/>
                </a:tc>
                <a:tc>
                  <a:txBody>
                    <a:bodyPr/>
                    <a:lstStyle/>
                    <a:p>
                      <a:pPr algn="l" fontAlgn="b"/>
                      <a:endParaRPr lang="en-US" sz="1200" b="0" i="0" u="none" strike="noStrike">
                        <a:effectLst/>
                        <a:latin typeface="Arial" panose="020B0604020202020204" pitchFamily="34" charset="0"/>
                      </a:endParaRPr>
                    </a:p>
                  </a:txBody>
                  <a:tcPr marL="0" marR="0" marT="0" marB="0" anchor="b"/>
                </a:tc>
                <a:tc>
                  <a:txBody>
                    <a:bodyPr/>
                    <a:lstStyle/>
                    <a:p>
                      <a:pPr algn="r" fontAlgn="b"/>
                      <a:r>
                        <a:rPr lang="en-US" sz="1200" u="none" strike="noStrike">
                          <a:effectLst/>
                        </a:rPr>
                        <a:t>5%</a:t>
                      </a:r>
                      <a:endParaRPr lang="en-US" sz="1200" b="0" i="0" u="none" strike="noStrike">
                        <a:effectLst/>
                        <a:latin typeface="Times New Roman" panose="02020603050405020304" pitchFamily="18" charset="0"/>
                      </a:endParaRPr>
                    </a:p>
                  </a:txBody>
                  <a:tcPr marL="0" marR="0" marT="0" marB="0" anchor="b"/>
                </a:tc>
                <a:tc>
                  <a:txBody>
                    <a:bodyPr/>
                    <a:lstStyle/>
                    <a:p>
                      <a:pPr algn="l" fontAlgn="b"/>
                      <a:endParaRPr lang="en-US" sz="1200" b="0" i="0" u="none" strike="noStrike" dirty="0">
                        <a:effectLst/>
                        <a:latin typeface="Times New Roman" panose="02020603050405020304" pitchFamily="18" charset="0"/>
                      </a:endParaRPr>
                    </a:p>
                  </a:txBody>
                  <a:tcPr marL="0" marR="0" marT="0" marB="0" anchor="b"/>
                </a:tc>
                <a:tc>
                  <a:txBody>
                    <a:bodyPr/>
                    <a:lstStyle/>
                    <a:p>
                      <a:pPr algn="r" fontAlgn="b"/>
                      <a:r>
                        <a:rPr lang="en-US" sz="1200" u="none" strike="noStrike" dirty="0">
                          <a:effectLst/>
                        </a:rPr>
                        <a:t>10%</a:t>
                      </a:r>
                      <a:endParaRPr lang="en-US" sz="1200" b="0" i="0" u="none" strike="noStrike" dirty="0">
                        <a:effectLst/>
                        <a:latin typeface="Times New Roman" panose="02020603050405020304" pitchFamily="18" charset="0"/>
                      </a:endParaRPr>
                    </a:p>
                  </a:txBody>
                  <a:tcPr marL="0" marR="0" marT="0" marB="0" anchor="b"/>
                </a:tc>
                <a:tc>
                  <a:txBody>
                    <a:bodyPr/>
                    <a:lstStyle/>
                    <a:p>
                      <a:pPr algn="l" fontAlgn="b"/>
                      <a:endParaRPr lang="en-US" sz="1200" b="0" i="0" u="none" strike="noStrike" dirty="0">
                        <a:effectLst/>
                        <a:latin typeface="Times New Roman" panose="02020603050405020304" pitchFamily="18" charset="0"/>
                      </a:endParaRPr>
                    </a:p>
                  </a:txBody>
                  <a:tcPr marL="0" marR="0" marT="0" marB="0" anchor="b"/>
                </a:tc>
                <a:tc>
                  <a:txBody>
                    <a:bodyPr/>
                    <a:lstStyle/>
                    <a:p>
                      <a:pPr algn="r" fontAlgn="b"/>
                      <a:r>
                        <a:rPr lang="en-US" sz="1200" u="none" strike="noStrike">
                          <a:effectLst/>
                        </a:rPr>
                        <a:t>15%</a:t>
                      </a:r>
                      <a:endParaRPr lang="en-US" sz="1200" b="0" i="0" u="none" strike="noStrike">
                        <a:effectLst/>
                        <a:latin typeface="Times New Roman" panose="02020603050405020304" pitchFamily="18" charset="0"/>
                      </a:endParaRPr>
                    </a:p>
                  </a:txBody>
                  <a:tcPr marL="0" marR="0" marT="0" marB="0" anchor="b"/>
                </a:tc>
              </a:tr>
              <a:tr h="289218">
                <a:tc gridSpan="2">
                  <a:txBody>
                    <a:bodyPr/>
                    <a:lstStyle/>
                    <a:p>
                      <a:pPr algn="l" fontAlgn="b"/>
                      <a:r>
                        <a:rPr lang="en-US" sz="1200" b="1" u="none" strike="noStrike">
                          <a:effectLst/>
                        </a:rPr>
                        <a:t>International Equity</a:t>
                      </a:r>
                      <a:endParaRPr lang="en-US" sz="1200" b="1" i="0" u="none" strike="noStrike">
                        <a:effectLst/>
                        <a:latin typeface="Times New Roman" panose="02020603050405020304" pitchFamily="18" charset="0"/>
                      </a:endParaRPr>
                    </a:p>
                  </a:txBody>
                  <a:tcPr marL="0" marR="0" marT="0" marB="0" anchor="b"/>
                </a:tc>
                <a:tc hMerge="1">
                  <a:txBody>
                    <a:bodyPr/>
                    <a:lstStyle/>
                    <a:p>
                      <a:endParaRPr lang="en-US"/>
                    </a:p>
                  </a:txBody>
                  <a:tcPr/>
                </a:tc>
                <a:tc>
                  <a:txBody>
                    <a:bodyPr/>
                    <a:lstStyle/>
                    <a:p>
                      <a:pPr algn="l" fontAlgn="b"/>
                      <a:endParaRPr lang="en-US" sz="1200" b="0" i="0" u="none" strike="noStrike">
                        <a:effectLst/>
                        <a:latin typeface="Arial" panose="020B0604020202020204" pitchFamily="34" charset="0"/>
                      </a:endParaRPr>
                    </a:p>
                  </a:txBody>
                  <a:tcPr marL="0" marR="0" marT="0" marB="0" anchor="b"/>
                </a:tc>
                <a:tc>
                  <a:txBody>
                    <a:bodyPr/>
                    <a:lstStyle/>
                    <a:p>
                      <a:pPr algn="r" fontAlgn="b"/>
                      <a:r>
                        <a:rPr lang="en-US" sz="1200" u="none" strike="noStrike">
                          <a:effectLst/>
                        </a:rPr>
                        <a:t>5%</a:t>
                      </a:r>
                      <a:endParaRPr lang="en-US" sz="1200" b="0" i="0" u="none" strike="noStrike">
                        <a:effectLst/>
                        <a:latin typeface="Times New Roman" panose="02020603050405020304" pitchFamily="18" charset="0"/>
                      </a:endParaRPr>
                    </a:p>
                  </a:txBody>
                  <a:tcPr marL="0" marR="0" marT="0" marB="0" anchor="b"/>
                </a:tc>
                <a:tc>
                  <a:txBody>
                    <a:bodyPr/>
                    <a:lstStyle/>
                    <a:p>
                      <a:pPr algn="l" fontAlgn="b"/>
                      <a:endParaRPr lang="en-US" sz="1200" b="0" i="0" u="none" strike="noStrike">
                        <a:effectLst/>
                        <a:latin typeface="Times New Roman" panose="02020603050405020304" pitchFamily="18" charset="0"/>
                      </a:endParaRPr>
                    </a:p>
                  </a:txBody>
                  <a:tcPr marL="0" marR="0" marT="0" marB="0" anchor="b"/>
                </a:tc>
                <a:tc>
                  <a:txBody>
                    <a:bodyPr/>
                    <a:lstStyle/>
                    <a:p>
                      <a:pPr algn="r" fontAlgn="b"/>
                      <a:r>
                        <a:rPr lang="en-US" sz="1200" u="none" strike="noStrike">
                          <a:effectLst/>
                        </a:rPr>
                        <a:t>15%</a:t>
                      </a:r>
                      <a:endParaRPr lang="en-US" sz="1200" b="0" i="0" u="none" strike="noStrike">
                        <a:effectLst/>
                        <a:latin typeface="Times New Roman" panose="02020603050405020304" pitchFamily="18" charset="0"/>
                      </a:endParaRPr>
                    </a:p>
                  </a:txBody>
                  <a:tcPr marL="0" marR="0" marT="0" marB="0" anchor="b"/>
                </a:tc>
                <a:tc>
                  <a:txBody>
                    <a:bodyPr/>
                    <a:lstStyle/>
                    <a:p>
                      <a:pPr algn="l" fontAlgn="b"/>
                      <a:endParaRPr lang="en-US" sz="1200" b="0" i="0" u="none" strike="noStrike" dirty="0">
                        <a:effectLst/>
                        <a:latin typeface="Times New Roman" panose="02020603050405020304" pitchFamily="18" charset="0"/>
                      </a:endParaRPr>
                    </a:p>
                  </a:txBody>
                  <a:tcPr marL="0" marR="0" marT="0" marB="0" anchor="b"/>
                </a:tc>
                <a:tc>
                  <a:txBody>
                    <a:bodyPr/>
                    <a:lstStyle/>
                    <a:p>
                      <a:pPr algn="r" fontAlgn="b"/>
                      <a:r>
                        <a:rPr lang="en-US" sz="1200" u="none" strike="noStrike">
                          <a:effectLst/>
                        </a:rPr>
                        <a:t>25%</a:t>
                      </a:r>
                      <a:endParaRPr lang="en-US" sz="1200" b="0" i="0" u="none" strike="noStrike">
                        <a:effectLst/>
                        <a:latin typeface="Times New Roman" panose="02020603050405020304" pitchFamily="18" charset="0"/>
                      </a:endParaRPr>
                    </a:p>
                  </a:txBody>
                  <a:tcPr marL="0" marR="0" marT="0" marB="0" anchor="b"/>
                </a:tc>
              </a:tr>
              <a:tr h="289218">
                <a:tc gridSpan="2">
                  <a:txBody>
                    <a:bodyPr/>
                    <a:lstStyle/>
                    <a:p>
                      <a:pPr algn="l" fontAlgn="b"/>
                      <a:r>
                        <a:rPr lang="en-US" sz="1200" b="1" u="none" strike="noStrike" dirty="0">
                          <a:effectLst/>
                        </a:rPr>
                        <a:t>Alternative Investments</a:t>
                      </a:r>
                      <a:endParaRPr lang="en-US" sz="1200" b="1" i="0" u="none" strike="noStrike" dirty="0">
                        <a:effectLst/>
                        <a:latin typeface="Times New Roman" panose="02020603050405020304" pitchFamily="18" charset="0"/>
                      </a:endParaRPr>
                    </a:p>
                  </a:txBody>
                  <a:tcPr marL="0" marR="0" marT="0" marB="0" anchor="b"/>
                </a:tc>
                <a:tc hMerge="1">
                  <a:txBody>
                    <a:bodyPr/>
                    <a:lstStyle/>
                    <a:p>
                      <a:endParaRPr lang="en-US"/>
                    </a:p>
                  </a:txBody>
                  <a:tcPr/>
                </a:tc>
                <a:tc>
                  <a:txBody>
                    <a:bodyPr/>
                    <a:lstStyle/>
                    <a:p>
                      <a:pPr algn="l" fontAlgn="b"/>
                      <a:endParaRPr lang="en-US" sz="1200" b="0" i="0" u="none" strike="noStrike">
                        <a:effectLst/>
                        <a:latin typeface="Arial" panose="020B0604020202020204" pitchFamily="34" charset="0"/>
                      </a:endParaRPr>
                    </a:p>
                  </a:txBody>
                  <a:tcPr marL="0" marR="0" marT="0" marB="0" anchor="b"/>
                </a:tc>
                <a:tc>
                  <a:txBody>
                    <a:bodyPr/>
                    <a:lstStyle/>
                    <a:p>
                      <a:pPr algn="r" fontAlgn="b"/>
                      <a:r>
                        <a:rPr lang="en-US" sz="1200" u="none" strike="noStrike">
                          <a:effectLst/>
                        </a:rPr>
                        <a:t>5%</a:t>
                      </a:r>
                      <a:endParaRPr lang="en-US" sz="1200" b="0" i="0" u="none" strike="noStrike">
                        <a:effectLst/>
                        <a:latin typeface="Times New Roman" panose="02020603050405020304" pitchFamily="18" charset="0"/>
                      </a:endParaRPr>
                    </a:p>
                  </a:txBody>
                  <a:tcPr marL="0" marR="0" marT="0" marB="0" anchor="b"/>
                </a:tc>
                <a:tc>
                  <a:txBody>
                    <a:bodyPr/>
                    <a:lstStyle/>
                    <a:p>
                      <a:pPr algn="l" fontAlgn="b"/>
                      <a:endParaRPr lang="en-US" sz="1200" b="0" i="0" u="none" strike="noStrike">
                        <a:effectLst/>
                        <a:latin typeface="Times New Roman" panose="02020603050405020304" pitchFamily="18" charset="0"/>
                      </a:endParaRPr>
                    </a:p>
                  </a:txBody>
                  <a:tcPr marL="0" marR="0" marT="0" marB="0" anchor="b"/>
                </a:tc>
                <a:tc>
                  <a:txBody>
                    <a:bodyPr/>
                    <a:lstStyle/>
                    <a:p>
                      <a:pPr algn="r" fontAlgn="b"/>
                      <a:r>
                        <a:rPr lang="en-US" sz="1200" u="none" strike="noStrike">
                          <a:effectLst/>
                        </a:rPr>
                        <a:t>20%</a:t>
                      </a:r>
                      <a:endParaRPr lang="en-US" sz="1200" b="0" i="0" u="none" strike="noStrike">
                        <a:effectLst/>
                        <a:latin typeface="Times New Roman" panose="02020603050405020304" pitchFamily="18" charset="0"/>
                      </a:endParaRPr>
                    </a:p>
                  </a:txBody>
                  <a:tcPr marL="0" marR="0" marT="0" marB="0" anchor="b"/>
                </a:tc>
                <a:tc>
                  <a:txBody>
                    <a:bodyPr/>
                    <a:lstStyle/>
                    <a:p>
                      <a:pPr algn="l" fontAlgn="b"/>
                      <a:endParaRPr lang="en-US" sz="1200" b="0" i="0" u="none" strike="noStrike">
                        <a:effectLst/>
                        <a:latin typeface="Times New Roman" panose="02020603050405020304" pitchFamily="18" charset="0"/>
                      </a:endParaRPr>
                    </a:p>
                  </a:txBody>
                  <a:tcPr marL="0" marR="0" marT="0" marB="0" anchor="b"/>
                </a:tc>
                <a:tc>
                  <a:txBody>
                    <a:bodyPr/>
                    <a:lstStyle/>
                    <a:p>
                      <a:pPr algn="r" fontAlgn="b"/>
                      <a:r>
                        <a:rPr lang="en-US" sz="1200" u="none" strike="noStrike" dirty="0">
                          <a:effectLst/>
                        </a:rPr>
                        <a:t>25%</a:t>
                      </a:r>
                      <a:endParaRPr lang="en-US" sz="1200" b="0" i="0" u="none" strike="noStrike" dirty="0">
                        <a:effectLst/>
                        <a:latin typeface="Times New Roman" panose="02020603050405020304" pitchFamily="18" charset="0"/>
                      </a:endParaRPr>
                    </a:p>
                  </a:txBody>
                  <a:tcPr marL="0" marR="0" marT="0" marB="0" anchor="b"/>
                </a:tc>
              </a:tr>
            </a:tbl>
          </a:graphicData>
        </a:graphic>
      </p:graphicFrame>
      <p:sp>
        <p:nvSpPr>
          <p:cNvPr id="11" name="TextBox 10"/>
          <p:cNvSpPr txBox="1"/>
          <p:nvPr/>
        </p:nvSpPr>
        <p:spPr>
          <a:xfrm>
            <a:off x="849791" y="1027906"/>
            <a:ext cx="7319055" cy="2523768"/>
          </a:xfrm>
          <a:prstGeom prst="rect">
            <a:avLst/>
          </a:prstGeom>
          <a:noFill/>
        </p:spPr>
        <p:txBody>
          <a:bodyPr wrap="none" rtlCol="0">
            <a:spAutoFit/>
          </a:bodyPr>
          <a:lstStyle/>
          <a:p>
            <a:r>
              <a:rPr lang="en-US" b="1" dirty="0" smtClean="0"/>
              <a:t>Type of Plan:	Endowment – Passive Style – Index Funds – Lower Risk with </a:t>
            </a:r>
          </a:p>
          <a:p>
            <a:r>
              <a:rPr lang="en-US" b="1" dirty="0" smtClean="0"/>
              <a:t>Mutual Funds</a:t>
            </a:r>
          </a:p>
          <a:p>
            <a:endParaRPr lang="en-US" sz="800" b="1" dirty="0"/>
          </a:p>
          <a:p>
            <a:r>
              <a:rPr lang="en-US" b="1" dirty="0" smtClean="0"/>
              <a:t>Current Assets:  $86,000,000</a:t>
            </a:r>
          </a:p>
          <a:p>
            <a:endParaRPr lang="en-US" sz="800" b="1" dirty="0"/>
          </a:p>
          <a:p>
            <a:r>
              <a:rPr lang="en-US" b="1" dirty="0" smtClean="0"/>
              <a:t>Planning Time Horizon:  10-15 Year Interval</a:t>
            </a:r>
          </a:p>
          <a:p>
            <a:endParaRPr lang="en-US" sz="800" b="1" dirty="0"/>
          </a:p>
          <a:p>
            <a:r>
              <a:rPr lang="en-US" b="1" dirty="0" smtClean="0"/>
              <a:t>Spending Plan:  4%</a:t>
            </a:r>
          </a:p>
          <a:p>
            <a:endParaRPr lang="en-US" sz="800" b="1" dirty="0"/>
          </a:p>
          <a:p>
            <a:r>
              <a:rPr lang="en-US" b="1" dirty="0" smtClean="0"/>
              <a:t>Investment Managers:  Vanguard Group, </a:t>
            </a:r>
            <a:r>
              <a:rPr lang="en-US" b="1" dirty="0" err="1" smtClean="0"/>
              <a:t>Och</a:t>
            </a:r>
            <a:r>
              <a:rPr lang="en-US" b="1" dirty="0" smtClean="0"/>
              <a:t>-Ziff,</a:t>
            </a:r>
          </a:p>
          <a:p>
            <a:r>
              <a:rPr lang="en-US" b="1" dirty="0" err="1" smtClean="0"/>
              <a:t>Tremblant</a:t>
            </a:r>
            <a:r>
              <a:rPr lang="en-US" b="1" dirty="0" smtClean="0"/>
              <a:t>, </a:t>
            </a:r>
            <a:r>
              <a:rPr lang="en-US" b="1" dirty="0" err="1" smtClean="0"/>
              <a:t>Commonfund</a:t>
            </a:r>
            <a:endParaRPr lang="en-US" b="1" dirty="0" smtClean="0"/>
          </a:p>
        </p:txBody>
      </p:sp>
      <p:sp>
        <p:nvSpPr>
          <p:cNvPr id="12" name="Rectangle 11"/>
          <p:cNvSpPr/>
          <p:nvPr/>
        </p:nvSpPr>
        <p:spPr>
          <a:xfrm>
            <a:off x="1363489" y="245991"/>
            <a:ext cx="6531981" cy="584775"/>
          </a:xfrm>
          <a:prstGeom prst="rect">
            <a:avLst/>
          </a:prstGeom>
        </p:spPr>
        <p:txBody>
          <a:bodyPr wrap="none">
            <a:spAutoFit/>
          </a:bodyPr>
          <a:lstStyle/>
          <a:p>
            <a:r>
              <a:rPr lang="en-US" sz="3200" b="1" dirty="0"/>
              <a:t>Endowment Investment Fund Review</a:t>
            </a:r>
          </a:p>
        </p:txBody>
      </p:sp>
    </p:spTree>
    <p:extLst>
      <p:ext uri="{BB962C8B-B14F-4D97-AF65-F5344CB8AC3E}">
        <p14:creationId xmlns:p14="http://schemas.microsoft.com/office/powerpoint/2010/main" val="7929937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1511</TotalTime>
  <Words>1076</Words>
  <Application>Microsoft Office PowerPoint</Application>
  <PresentationFormat>On-screen Show (4:3)</PresentationFormat>
  <Paragraphs>538</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Times New Roman</vt:lpstr>
      <vt:lpstr>Office Theme</vt:lpstr>
      <vt:lpstr>PowerPoint Presentation</vt:lpstr>
      <vt:lpstr>PowerPoint Presentation</vt:lpstr>
      <vt:lpstr>FY 2018 Operating and Capital Budget Forecast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Manhattan College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Marketing Communication</dc:creator>
  <cp:lastModifiedBy>ryan mcmanness</cp:lastModifiedBy>
  <cp:revision>19</cp:revision>
  <dcterms:created xsi:type="dcterms:W3CDTF">2018-03-08T20:54:52Z</dcterms:created>
  <dcterms:modified xsi:type="dcterms:W3CDTF">2018-04-06T02:36:37Z</dcterms:modified>
</cp:coreProperties>
</file>