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62" r:id="rId4"/>
    <p:sldId id="257" r:id="rId5"/>
    <p:sldId id="258" r:id="rId6"/>
    <p:sldId id="259" r:id="rId7"/>
    <p:sldId id="260" r:id="rId8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526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93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72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16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480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1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3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44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7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40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13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E14A3-7196-4A6B-9AA4-D9346813EB2D}" type="datetimeFigureOut">
              <a:rPr lang="en-US" smtClean="0"/>
              <a:t>3/21/2017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B2D44-7F1D-4EA8-A5DB-B0CFB8710E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14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Manhattan College Senate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b="1" dirty="0" smtClean="0"/>
              <a:t>FY 2017 Operating and Capital Budget Review</a:t>
            </a:r>
          </a:p>
          <a:p>
            <a:r>
              <a:rPr lang="en-US" sz="2800" b="1" dirty="0" smtClean="0"/>
              <a:t>FY 2018 Operating and Capital Budget Development</a:t>
            </a:r>
          </a:p>
          <a:p>
            <a:r>
              <a:rPr lang="en-US" sz="2800" b="1" dirty="0" smtClean="0"/>
              <a:t>March 21, 2017</a:t>
            </a:r>
          </a:p>
          <a:p>
            <a:endParaRPr lang="en-US" dirty="0"/>
          </a:p>
        </p:txBody>
      </p:sp>
      <p:grpSp>
        <p:nvGrpSpPr>
          <p:cNvPr id="6" name="Canvas 57"/>
          <p:cNvGrpSpPr/>
          <p:nvPr/>
        </p:nvGrpSpPr>
        <p:grpSpPr>
          <a:xfrm>
            <a:off x="4487227" y="957394"/>
            <a:ext cx="3217545" cy="625475"/>
            <a:chOff x="0" y="-5080"/>
            <a:chExt cx="3217545" cy="625475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3217545" cy="61214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4450" y="36195"/>
              <a:ext cx="523875" cy="532765"/>
            </a:xfrm>
            <a:custGeom>
              <a:avLst/>
              <a:gdLst>
                <a:gd name="T0" fmla="*/ 420 w 580"/>
                <a:gd name="T1" fmla="*/ 0 h 609"/>
                <a:gd name="T2" fmla="*/ 420 w 580"/>
                <a:gd name="T3" fmla="*/ 0 h 609"/>
                <a:gd name="T4" fmla="*/ 151 w 580"/>
                <a:gd name="T5" fmla="*/ 0 h 609"/>
                <a:gd name="T6" fmla="*/ 0 w 580"/>
                <a:gd name="T7" fmla="*/ 0 h 609"/>
                <a:gd name="T8" fmla="*/ 68 w 580"/>
                <a:gd name="T9" fmla="*/ 350 h 609"/>
                <a:gd name="T10" fmla="*/ 160 w 580"/>
                <a:gd name="T11" fmla="*/ 494 h 609"/>
                <a:gd name="T12" fmla="*/ 287 w 580"/>
                <a:gd name="T13" fmla="*/ 609 h 609"/>
                <a:gd name="T14" fmla="*/ 401 w 580"/>
                <a:gd name="T15" fmla="*/ 517 h 609"/>
                <a:gd name="T16" fmla="*/ 506 w 580"/>
                <a:gd name="T17" fmla="*/ 358 h 609"/>
                <a:gd name="T18" fmla="*/ 571 w 580"/>
                <a:gd name="T19" fmla="*/ 0 h 609"/>
                <a:gd name="T20" fmla="*/ 420 w 580"/>
                <a:gd name="T2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0" y="-5080"/>
              <a:ext cx="619125" cy="625475"/>
            </a:xfrm>
            <a:custGeom>
              <a:avLst/>
              <a:gdLst>
                <a:gd name="T0" fmla="*/ 671 w 685"/>
                <a:gd name="T1" fmla="*/ 0 h 715"/>
                <a:gd name="T2" fmla="*/ 671 w 685"/>
                <a:gd name="T3" fmla="*/ 0 h 715"/>
                <a:gd name="T4" fmla="*/ 0 w 685"/>
                <a:gd name="T5" fmla="*/ 0 h 715"/>
                <a:gd name="T6" fmla="*/ 76 w 685"/>
                <a:gd name="T7" fmla="*/ 410 h 715"/>
                <a:gd name="T8" fmla="*/ 184 w 685"/>
                <a:gd name="T9" fmla="*/ 580 h 715"/>
                <a:gd name="T10" fmla="*/ 337 w 685"/>
                <a:gd name="T11" fmla="*/ 715 h 715"/>
                <a:gd name="T12" fmla="*/ 475 w 685"/>
                <a:gd name="T13" fmla="*/ 607 h 715"/>
                <a:gd name="T14" fmla="*/ 598 w 685"/>
                <a:gd name="T15" fmla="*/ 420 h 715"/>
                <a:gd name="T16" fmla="*/ 671 w 685"/>
                <a:gd name="T17" fmla="*/ 0 h 715"/>
                <a:gd name="T18" fmla="*/ 200 w 685"/>
                <a:gd name="T19" fmla="*/ 47 h 715"/>
                <a:gd name="T20" fmla="*/ 200 w 685"/>
                <a:gd name="T21" fmla="*/ 47 h 715"/>
                <a:gd name="T22" fmla="*/ 377 w 685"/>
                <a:gd name="T23" fmla="*/ 47 h 715"/>
                <a:gd name="T24" fmla="*/ 286 w 685"/>
                <a:gd name="T25" fmla="*/ 223 h 715"/>
                <a:gd name="T26" fmla="*/ 196 w 685"/>
                <a:gd name="T27" fmla="*/ 47 h 715"/>
                <a:gd name="T28" fmla="*/ 200 w 685"/>
                <a:gd name="T29" fmla="*/ 47 h 715"/>
                <a:gd name="T30" fmla="*/ 273 w 685"/>
                <a:gd name="T31" fmla="*/ 364 h 715"/>
                <a:gd name="T32" fmla="*/ 273 w 685"/>
                <a:gd name="T33" fmla="*/ 364 h 715"/>
                <a:gd name="T34" fmla="*/ 299 w 685"/>
                <a:gd name="T35" fmla="*/ 364 h 715"/>
                <a:gd name="T36" fmla="*/ 384 w 685"/>
                <a:gd name="T37" fmla="*/ 201 h 715"/>
                <a:gd name="T38" fmla="*/ 384 w 685"/>
                <a:gd name="T39" fmla="*/ 438 h 715"/>
                <a:gd name="T40" fmla="*/ 187 w 685"/>
                <a:gd name="T41" fmla="*/ 438 h 715"/>
                <a:gd name="T42" fmla="*/ 187 w 685"/>
                <a:gd name="T43" fmla="*/ 201 h 715"/>
                <a:gd name="T44" fmla="*/ 273 w 685"/>
                <a:gd name="T45" fmla="*/ 364 h 715"/>
                <a:gd name="T46" fmla="*/ 111 w 685"/>
                <a:gd name="T47" fmla="*/ 382 h 715"/>
                <a:gd name="T48" fmla="*/ 111 w 685"/>
                <a:gd name="T49" fmla="*/ 382 h 715"/>
                <a:gd name="T50" fmla="*/ 49 w 685"/>
                <a:gd name="T51" fmla="*/ 47 h 715"/>
                <a:gd name="T52" fmla="*/ 111 w 685"/>
                <a:gd name="T53" fmla="*/ 47 h 715"/>
                <a:gd name="T54" fmla="*/ 111 w 685"/>
                <a:gd name="T55" fmla="*/ 382 h 715"/>
                <a:gd name="T56" fmla="*/ 336 w 685"/>
                <a:gd name="T57" fmla="*/ 656 h 715"/>
                <a:gd name="T58" fmla="*/ 336 w 685"/>
                <a:gd name="T59" fmla="*/ 656 h 715"/>
                <a:gd name="T60" fmla="*/ 236 w 685"/>
                <a:gd name="T61" fmla="*/ 571 h 715"/>
                <a:gd name="T62" fmla="*/ 444 w 685"/>
                <a:gd name="T63" fmla="*/ 571 h 715"/>
                <a:gd name="T64" fmla="*/ 336 w 685"/>
                <a:gd name="T65" fmla="*/ 656 h 715"/>
                <a:gd name="T66" fmla="*/ 555 w 685"/>
                <a:gd name="T67" fmla="*/ 405 h 715"/>
                <a:gd name="T68" fmla="*/ 555 w 685"/>
                <a:gd name="T69" fmla="*/ 405 h 715"/>
                <a:gd name="T70" fmla="*/ 539 w 685"/>
                <a:gd name="T71" fmla="*/ 438 h 715"/>
                <a:gd name="T72" fmla="*/ 461 w 685"/>
                <a:gd name="T73" fmla="*/ 438 h 715"/>
                <a:gd name="T74" fmla="*/ 461 w 685"/>
                <a:gd name="T75" fmla="*/ 47 h 715"/>
                <a:gd name="T76" fmla="*/ 469 w 685"/>
                <a:gd name="T77" fmla="*/ 47 h 715"/>
                <a:gd name="T78" fmla="*/ 620 w 685"/>
                <a:gd name="T79" fmla="*/ 47 h 715"/>
                <a:gd name="T80" fmla="*/ 555 w 685"/>
                <a:gd name="T81" fmla="*/ 40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31165" y="71120"/>
              <a:ext cx="108585" cy="125095"/>
            </a:xfrm>
            <a:custGeom>
              <a:avLst/>
              <a:gdLst>
                <a:gd name="T0" fmla="*/ 60 w 120"/>
                <a:gd name="T1" fmla="*/ 0 h 143"/>
                <a:gd name="T2" fmla="*/ 60 w 120"/>
                <a:gd name="T3" fmla="*/ 0 h 143"/>
                <a:gd name="T4" fmla="*/ 75 w 120"/>
                <a:gd name="T5" fmla="*/ 59 h 143"/>
                <a:gd name="T6" fmla="*/ 120 w 120"/>
                <a:gd name="T7" fmla="*/ 59 h 143"/>
                <a:gd name="T8" fmla="*/ 83 w 120"/>
                <a:gd name="T9" fmla="*/ 81 h 143"/>
                <a:gd name="T10" fmla="*/ 104 w 120"/>
                <a:gd name="T11" fmla="*/ 143 h 143"/>
                <a:gd name="T12" fmla="*/ 60 w 120"/>
                <a:gd name="T13" fmla="*/ 106 h 143"/>
                <a:gd name="T14" fmla="*/ 16 w 120"/>
                <a:gd name="T15" fmla="*/ 143 h 143"/>
                <a:gd name="T16" fmla="*/ 37 w 120"/>
                <a:gd name="T17" fmla="*/ 81 h 143"/>
                <a:gd name="T18" fmla="*/ 0 w 120"/>
                <a:gd name="T19" fmla="*/ 59 h 143"/>
                <a:gd name="T20" fmla="*/ 46 w 120"/>
                <a:gd name="T21" fmla="*/ 59 h 143"/>
                <a:gd name="T22" fmla="*/ 60 w 120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77800" y="401955"/>
              <a:ext cx="31115" cy="62230"/>
            </a:xfrm>
            <a:custGeom>
              <a:avLst/>
              <a:gdLst>
                <a:gd name="T0" fmla="*/ 24 w 34"/>
                <a:gd name="T1" fmla="*/ 57 h 71"/>
                <a:gd name="T2" fmla="*/ 24 w 34"/>
                <a:gd name="T3" fmla="*/ 57 h 71"/>
                <a:gd name="T4" fmla="*/ 24 w 34"/>
                <a:gd name="T5" fmla="*/ 0 h 71"/>
                <a:gd name="T6" fmla="*/ 24 w 34"/>
                <a:gd name="T7" fmla="*/ 1 h 71"/>
                <a:gd name="T8" fmla="*/ 0 w 34"/>
                <a:gd name="T9" fmla="*/ 6 h 71"/>
                <a:gd name="T10" fmla="*/ 0 w 34"/>
                <a:gd name="T11" fmla="*/ 6 h 71"/>
                <a:gd name="T12" fmla="*/ 0 w 34"/>
                <a:gd name="T13" fmla="*/ 11 h 71"/>
                <a:gd name="T14" fmla="*/ 6 w 34"/>
                <a:gd name="T15" fmla="*/ 12 h 71"/>
                <a:gd name="T16" fmla="*/ 11 w 34"/>
                <a:gd name="T17" fmla="*/ 18 h 71"/>
                <a:gd name="T18" fmla="*/ 11 w 34"/>
                <a:gd name="T19" fmla="*/ 57 h 71"/>
                <a:gd name="T20" fmla="*/ 1 w 34"/>
                <a:gd name="T21" fmla="*/ 66 h 71"/>
                <a:gd name="T22" fmla="*/ 1 w 34"/>
                <a:gd name="T23" fmla="*/ 66 h 71"/>
                <a:gd name="T24" fmla="*/ 1 w 34"/>
                <a:gd name="T25" fmla="*/ 71 h 71"/>
                <a:gd name="T26" fmla="*/ 34 w 34"/>
                <a:gd name="T27" fmla="*/ 71 h 71"/>
                <a:gd name="T28" fmla="*/ 34 w 34"/>
                <a:gd name="T29" fmla="*/ 66 h 71"/>
                <a:gd name="T30" fmla="*/ 34 w 34"/>
                <a:gd name="T31" fmla="*/ 66 h 71"/>
                <a:gd name="T32" fmla="*/ 24 w 34"/>
                <a:gd name="T33" fmla="*/ 5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239395" y="402590"/>
              <a:ext cx="42545" cy="61595"/>
            </a:xfrm>
            <a:custGeom>
              <a:avLst/>
              <a:gdLst>
                <a:gd name="T0" fmla="*/ 33 w 47"/>
                <a:gd name="T1" fmla="*/ 31 h 70"/>
                <a:gd name="T2" fmla="*/ 33 w 47"/>
                <a:gd name="T3" fmla="*/ 31 h 70"/>
                <a:gd name="T4" fmla="*/ 41 w 47"/>
                <a:gd name="T5" fmla="*/ 25 h 70"/>
                <a:gd name="T6" fmla="*/ 44 w 47"/>
                <a:gd name="T7" fmla="*/ 17 h 70"/>
                <a:gd name="T8" fmla="*/ 25 w 47"/>
                <a:gd name="T9" fmla="*/ 0 h 70"/>
                <a:gd name="T10" fmla="*/ 3 w 47"/>
                <a:gd name="T11" fmla="*/ 18 h 70"/>
                <a:gd name="T12" fmla="*/ 14 w 47"/>
                <a:gd name="T13" fmla="*/ 35 h 70"/>
                <a:gd name="T14" fmla="*/ 5 w 47"/>
                <a:gd name="T15" fmla="*/ 42 h 70"/>
                <a:gd name="T16" fmla="*/ 0 w 47"/>
                <a:gd name="T17" fmla="*/ 52 h 70"/>
                <a:gd name="T18" fmla="*/ 23 w 47"/>
                <a:gd name="T19" fmla="*/ 70 h 70"/>
                <a:gd name="T20" fmla="*/ 47 w 47"/>
                <a:gd name="T21" fmla="*/ 50 h 70"/>
                <a:gd name="T22" fmla="*/ 33 w 47"/>
                <a:gd name="T23" fmla="*/ 31 h 70"/>
                <a:gd name="T24" fmla="*/ 32 w 47"/>
                <a:gd name="T25" fmla="*/ 60 h 70"/>
                <a:gd name="T26" fmla="*/ 32 w 47"/>
                <a:gd name="T27" fmla="*/ 60 h 70"/>
                <a:gd name="T28" fmla="*/ 24 w 47"/>
                <a:gd name="T29" fmla="*/ 63 h 70"/>
                <a:gd name="T30" fmla="*/ 13 w 47"/>
                <a:gd name="T31" fmla="*/ 51 h 70"/>
                <a:gd name="T32" fmla="*/ 19 w 47"/>
                <a:gd name="T33" fmla="*/ 38 h 70"/>
                <a:gd name="T34" fmla="*/ 35 w 47"/>
                <a:gd name="T35" fmla="*/ 54 h 70"/>
                <a:gd name="T36" fmla="*/ 32 w 47"/>
                <a:gd name="T37" fmla="*/ 60 h 70"/>
                <a:gd name="T38" fmla="*/ 24 w 47"/>
                <a:gd name="T39" fmla="*/ 7 h 70"/>
                <a:gd name="T40" fmla="*/ 24 w 47"/>
                <a:gd name="T41" fmla="*/ 7 h 70"/>
                <a:gd name="T42" fmla="*/ 33 w 47"/>
                <a:gd name="T43" fmla="*/ 17 h 70"/>
                <a:gd name="T44" fmla="*/ 28 w 47"/>
                <a:gd name="T45" fmla="*/ 29 h 70"/>
                <a:gd name="T46" fmla="*/ 15 w 47"/>
                <a:gd name="T47" fmla="*/ 14 h 70"/>
                <a:gd name="T48" fmla="*/ 24 w 47"/>
                <a:gd name="T4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16230" y="402590"/>
              <a:ext cx="44450" cy="62230"/>
            </a:xfrm>
            <a:custGeom>
              <a:avLst/>
              <a:gdLst>
                <a:gd name="T0" fmla="*/ 24 w 49"/>
                <a:gd name="T1" fmla="*/ 26 h 71"/>
                <a:gd name="T2" fmla="*/ 24 w 49"/>
                <a:gd name="T3" fmla="*/ 26 h 71"/>
                <a:gd name="T4" fmla="*/ 12 w 49"/>
                <a:gd name="T5" fmla="*/ 29 h 71"/>
                <a:gd name="T6" fmla="*/ 12 w 49"/>
                <a:gd name="T7" fmla="*/ 10 h 71"/>
                <a:gd name="T8" fmla="*/ 46 w 49"/>
                <a:gd name="T9" fmla="*/ 10 h 71"/>
                <a:gd name="T10" fmla="*/ 46 w 49"/>
                <a:gd name="T11" fmla="*/ 0 h 71"/>
                <a:gd name="T12" fmla="*/ 2 w 49"/>
                <a:gd name="T13" fmla="*/ 0 h 71"/>
                <a:gd name="T14" fmla="*/ 2 w 49"/>
                <a:gd name="T15" fmla="*/ 40 h 71"/>
                <a:gd name="T16" fmla="*/ 3 w 49"/>
                <a:gd name="T17" fmla="*/ 39 h 71"/>
                <a:gd name="T18" fmla="*/ 17 w 49"/>
                <a:gd name="T19" fmla="*/ 35 h 71"/>
                <a:gd name="T20" fmla="*/ 18 w 49"/>
                <a:gd name="T21" fmla="*/ 35 h 71"/>
                <a:gd name="T22" fmla="*/ 34 w 49"/>
                <a:gd name="T23" fmla="*/ 50 h 71"/>
                <a:gd name="T24" fmla="*/ 18 w 49"/>
                <a:gd name="T25" fmla="*/ 63 h 71"/>
                <a:gd name="T26" fmla="*/ 6 w 49"/>
                <a:gd name="T27" fmla="*/ 57 h 71"/>
                <a:gd name="T28" fmla="*/ 5 w 49"/>
                <a:gd name="T29" fmla="*/ 55 h 71"/>
                <a:gd name="T30" fmla="*/ 5 w 49"/>
                <a:gd name="T31" fmla="*/ 54 h 71"/>
                <a:gd name="T32" fmla="*/ 0 w 49"/>
                <a:gd name="T33" fmla="*/ 54 h 71"/>
                <a:gd name="T34" fmla="*/ 0 w 49"/>
                <a:gd name="T35" fmla="*/ 65 h 71"/>
                <a:gd name="T36" fmla="*/ 2 w 49"/>
                <a:gd name="T37" fmla="*/ 68 h 71"/>
                <a:gd name="T38" fmla="*/ 17 w 49"/>
                <a:gd name="T39" fmla="*/ 71 h 71"/>
                <a:gd name="T40" fmla="*/ 43 w 49"/>
                <a:gd name="T41" fmla="*/ 61 h 71"/>
                <a:gd name="T42" fmla="*/ 49 w 49"/>
                <a:gd name="T43" fmla="*/ 47 h 71"/>
                <a:gd name="T44" fmla="*/ 24 w 49"/>
                <a:gd name="T45" fmla="*/ 2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94970" y="402590"/>
              <a:ext cx="45085" cy="62230"/>
            </a:xfrm>
            <a:custGeom>
              <a:avLst/>
              <a:gdLst>
                <a:gd name="T0" fmla="*/ 35 w 50"/>
                <a:gd name="T1" fmla="*/ 29 h 71"/>
                <a:gd name="T2" fmla="*/ 35 w 50"/>
                <a:gd name="T3" fmla="*/ 29 h 71"/>
                <a:gd name="T4" fmla="*/ 47 w 50"/>
                <a:gd name="T5" fmla="*/ 14 h 71"/>
                <a:gd name="T6" fmla="*/ 23 w 50"/>
                <a:gd name="T7" fmla="*/ 0 h 71"/>
                <a:gd name="T8" fmla="*/ 6 w 50"/>
                <a:gd name="T9" fmla="*/ 3 h 71"/>
                <a:gd name="T10" fmla="*/ 3 w 50"/>
                <a:gd name="T11" fmla="*/ 6 h 71"/>
                <a:gd name="T12" fmla="*/ 3 w 50"/>
                <a:gd name="T13" fmla="*/ 15 h 71"/>
                <a:gd name="T14" fmla="*/ 8 w 50"/>
                <a:gd name="T15" fmla="*/ 15 h 71"/>
                <a:gd name="T16" fmla="*/ 9 w 50"/>
                <a:gd name="T17" fmla="*/ 14 h 71"/>
                <a:gd name="T18" fmla="*/ 21 w 50"/>
                <a:gd name="T19" fmla="*/ 7 h 71"/>
                <a:gd name="T20" fmla="*/ 32 w 50"/>
                <a:gd name="T21" fmla="*/ 16 h 71"/>
                <a:gd name="T22" fmla="*/ 18 w 50"/>
                <a:gd name="T23" fmla="*/ 29 h 71"/>
                <a:gd name="T24" fmla="*/ 18 w 50"/>
                <a:gd name="T25" fmla="*/ 30 h 71"/>
                <a:gd name="T26" fmla="*/ 18 w 50"/>
                <a:gd name="T27" fmla="*/ 35 h 71"/>
                <a:gd name="T28" fmla="*/ 20 w 50"/>
                <a:gd name="T29" fmla="*/ 35 h 71"/>
                <a:gd name="T30" fmla="*/ 35 w 50"/>
                <a:gd name="T31" fmla="*/ 50 h 71"/>
                <a:gd name="T32" fmla="*/ 19 w 50"/>
                <a:gd name="T33" fmla="*/ 63 h 71"/>
                <a:gd name="T34" fmla="*/ 6 w 50"/>
                <a:gd name="T35" fmla="*/ 54 h 71"/>
                <a:gd name="T36" fmla="*/ 6 w 50"/>
                <a:gd name="T37" fmla="*/ 54 h 71"/>
                <a:gd name="T38" fmla="*/ 0 w 50"/>
                <a:gd name="T39" fmla="*/ 54 h 71"/>
                <a:gd name="T40" fmla="*/ 0 w 50"/>
                <a:gd name="T41" fmla="*/ 65 h 71"/>
                <a:gd name="T42" fmla="*/ 3 w 50"/>
                <a:gd name="T43" fmla="*/ 68 h 71"/>
                <a:gd name="T44" fmla="*/ 18 w 50"/>
                <a:gd name="T45" fmla="*/ 71 h 71"/>
                <a:gd name="T46" fmla="*/ 50 w 50"/>
                <a:gd name="T47" fmla="*/ 47 h 71"/>
                <a:gd name="T48" fmla="*/ 35 w 50"/>
                <a:gd name="T49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81355" y="226060"/>
              <a:ext cx="211455" cy="159385"/>
            </a:xfrm>
            <a:custGeom>
              <a:avLst/>
              <a:gdLst>
                <a:gd name="T0" fmla="*/ 155 w 234"/>
                <a:gd name="T1" fmla="*/ 182 h 182"/>
                <a:gd name="T2" fmla="*/ 155 w 234"/>
                <a:gd name="T3" fmla="*/ 182 h 182"/>
                <a:gd name="T4" fmla="*/ 155 w 234"/>
                <a:gd name="T5" fmla="*/ 173 h 182"/>
                <a:gd name="T6" fmla="*/ 178 w 234"/>
                <a:gd name="T7" fmla="*/ 141 h 182"/>
                <a:gd name="T8" fmla="*/ 177 w 234"/>
                <a:gd name="T9" fmla="*/ 32 h 182"/>
                <a:gd name="T10" fmla="*/ 176 w 234"/>
                <a:gd name="T11" fmla="*/ 32 h 182"/>
                <a:gd name="T12" fmla="*/ 112 w 234"/>
                <a:gd name="T13" fmla="*/ 180 h 182"/>
                <a:gd name="T14" fmla="*/ 105 w 234"/>
                <a:gd name="T15" fmla="*/ 180 h 182"/>
                <a:gd name="T16" fmla="*/ 46 w 234"/>
                <a:gd name="T17" fmla="*/ 35 h 182"/>
                <a:gd name="T18" fmla="*/ 45 w 234"/>
                <a:gd name="T19" fmla="*/ 35 h 182"/>
                <a:gd name="T20" fmla="*/ 41 w 234"/>
                <a:gd name="T21" fmla="*/ 110 h 182"/>
                <a:gd name="T22" fmla="*/ 41 w 234"/>
                <a:gd name="T23" fmla="*/ 156 h 182"/>
                <a:gd name="T24" fmla="*/ 66 w 234"/>
                <a:gd name="T25" fmla="*/ 172 h 182"/>
                <a:gd name="T26" fmla="*/ 66 w 234"/>
                <a:gd name="T27" fmla="*/ 182 h 182"/>
                <a:gd name="T28" fmla="*/ 0 w 234"/>
                <a:gd name="T29" fmla="*/ 182 h 182"/>
                <a:gd name="T30" fmla="*/ 0 w 234"/>
                <a:gd name="T31" fmla="*/ 172 h 182"/>
                <a:gd name="T32" fmla="*/ 23 w 234"/>
                <a:gd name="T33" fmla="*/ 156 h 182"/>
                <a:gd name="T34" fmla="*/ 28 w 234"/>
                <a:gd name="T35" fmla="*/ 104 h 182"/>
                <a:gd name="T36" fmla="*/ 33 w 234"/>
                <a:gd name="T37" fmla="*/ 48 h 182"/>
                <a:gd name="T38" fmla="*/ 9 w 234"/>
                <a:gd name="T39" fmla="*/ 9 h 182"/>
                <a:gd name="T40" fmla="*/ 9 w 234"/>
                <a:gd name="T41" fmla="*/ 0 h 182"/>
                <a:gd name="T42" fmla="*/ 62 w 234"/>
                <a:gd name="T43" fmla="*/ 0 h 182"/>
                <a:gd name="T44" fmla="*/ 120 w 234"/>
                <a:gd name="T45" fmla="*/ 129 h 182"/>
                <a:gd name="T46" fmla="*/ 178 w 234"/>
                <a:gd name="T47" fmla="*/ 0 h 182"/>
                <a:gd name="T48" fmla="*/ 231 w 234"/>
                <a:gd name="T49" fmla="*/ 0 h 182"/>
                <a:gd name="T50" fmla="*/ 231 w 234"/>
                <a:gd name="T51" fmla="*/ 9 h 182"/>
                <a:gd name="T52" fmla="*/ 207 w 234"/>
                <a:gd name="T53" fmla="*/ 38 h 182"/>
                <a:gd name="T54" fmla="*/ 210 w 234"/>
                <a:gd name="T55" fmla="*/ 141 h 182"/>
                <a:gd name="T56" fmla="*/ 234 w 234"/>
                <a:gd name="T57" fmla="*/ 173 h 182"/>
                <a:gd name="T58" fmla="*/ 234 w 234"/>
                <a:gd name="T59" fmla="*/ 182 h 182"/>
                <a:gd name="T60" fmla="*/ 155 w 234"/>
                <a:gd name="T61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906780" y="266065"/>
              <a:ext cx="137160" cy="119380"/>
            </a:xfrm>
            <a:custGeom>
              <a:avLst/>
              <a:gdLst>
                <a:gd name="T0" fmla="*/ 84 w 152"/>
                <a:gd name="T1" fmla="*/ 136 h 136"/>
                <a:gd name="T2" fmla="*/ 84 w 152"/>
                <a:gd name="T3" fmla="*/ 136 h 136"/>
                <a:gd name="T4" fmla="*/ 84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4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105664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218565" y="269875"/>
              <a:ext cx="143510" cy="115570"/>
            </a:xfrm>
            <a:custGeom>
              <a:avLst/>
              <a:gdLst>
                <a:gd name="T0" fmla="*/ 91 w 159"/>
                <a:gd name="T1" fmla="*/ 132 h 132"/>
                <a:gd name="T2" fmla="*/ 91 w 159"/>
                <a:gd name="T3" fmla="*/ 132 h 132"/>
                <a:gd name="T4" fmla="*/ 91 w 159"/>
                <a:gd name="T5" fmla="*/ 123 h 132"/>
                <a:gd name="T6" fmla="*/ 109 w 159"/>
                <a:gd name="T7" fmla="*/ 100 h 132"/>
                <a:gd name="T8" fmla="*/ 109 w 159"/>
                <a:gd name="T9" fmla="*/ 68 h 132"/>
                <a:gd name="T10" fmla="*/ 52 w 159"/>
                <a:gd name="T11" fmla="*/ 68 h 132"/>
                <a:gd name="T12" fmla="*/ 52 w 159"/>
                <a:gd name="T13" fmla="*/ 100 h 132"/>
                <a:gd name="T14" fmla="*/ 69 w 159"/>
                <a:gd name="T15" fmla="*/ 123 h 132"/>
                <a:gd name="T16" fmla="*/ 69 w 159"/>
                <a:gd name="T17" fmla="*/ 132 h 132"/>
                <a:gd name="T18" fmla="*/ 1 w 159"/>
                <a:gd name="T19" fmla="*/ 132 h 132"/>
                <a:gd name="T20" fmla="*/ 1 w 159"/>
                <a:gd name="T21" fmla="*/ 123 h 132"/>
                <a:gd name="T22" fmla="*/ 21 w 159"/>
                <a:gd name="T23" fmla="*/ 100 h 132"/>
                <a:gd name="T24" fmla="*/ 21 w 159"/>
                <a:gd name="T25" fmla="*/ 32 h 132"/>
                <a:gd name="T26" fmla="*/ 0 w 159"/>
                <a:gd name="T27" fmla="*/ 9 h 132"/>
                <a:gd name="T28" fmla="*/ 0 w 159"/>
                <a:gd name="T29" fmla="*/ 0 h 132"/>
                <a:gd name="T30" fmla="*/ 69 w 159"/>
                <a:gd name="T31" fmla="*/ 0 h 132"/>
                <a:gd name="T32" fmla="*/ 69 w 159"/>
                <a:gd name="T33" fmla="*/ 9 h 132"/>
                <a:gd name="T34" fmla="*/ 52 w 159"/>
                <a:gd name="T35" fmla="*/ 32 h 132"/>
                <a:gd name="T36" fmla="*/ 52 w 159"/>
                <a:gd name="T37" fmla="*/ 56 h 132"/>
                <a:gd name="T38" fmla="*/ 109 w 159"/>
                <a:gd name="T39" fmla="*/ 56 h 132"/>
                <a:gd name="T40" fmla="*/ 109 w 159"/>
                <a:gd name="T41" fmla="*/ 32 h 132"/>
                <a:gd name="T42" fmla="*/ 91 w 159"/>
                <a:gd name="T43" fmla="*/ 9 h 132"/>
                <a:gd name="T44" fmla="*/ 91 w 159"/>
                <a:gd name="T45" fmla="*/ 0 h 132"/>
                <a:gd name="T46" fmla="*/ 159 w 159"/>
                <a:gd name="T47" fmla="*/ 0 h 132"/>
                <a:gd name="T48" fmla="*/ 159 w 159"/>
                <a:gd name="T49" fmla="*/ 8 h 132"/>
                <a:gd name="T50" fmla="*/ 140 w 159"/>
                <a:gd name="T51" fmla="*/ 32 h 132"/>
                <a:gd name="T52" fmla="*/ 140 w 159"/>
                <a:gd name="T53" fmla="*/ 100 h 132"/>
                <a:gd name="T54" fmla="*/ 159 w 159"/>
                <a:gd name="T55" fmla="*/ 123 h 132"/>
                <a:gd name="T56" fmla="*/ 159 w 159"/>
                <a:gd name="T57" fmla="*/ 132 h 132"/>
                <a:gd name="T58" fmla="*/ 91 w 159"/>
                <a:gd name="T5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1378585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6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6 w 152"/>
                <a:gd name="T17" fmla="*/ 126 h 136"/>
                <a:gd name="T18" fmla="*/ 53 w 152"/>
                <a:gd name="T19" fmla="*/ 127 h 136"/>
                <a:gd name="T20" fmla="*/ 53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70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9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517650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654175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1774190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92405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169795" y="219075"/>
              <a:ext cx="153670" cy="166370"/>
            </a:xfrm>
            <a:custGeom>
              <a:avLst/>
              <a:gdLst>
                <a:gd name="T0" fmla="*/ 170 w 170"/>
                <a:gd name="T1" fmla="*/ 138 h 190"/>
                <a:gd name="T2" fmla="*/ 170 w 170"/>
                <a:gd name="T3" fmla="*/ 138 h 190"/>
                <a:gd name="T4" fmla="*/ 155 w 170"/>
                <a:gd name="T5" fmla="*/ 182 h 190"/>
                <a:gd name="T6" fmla="*/ 103 w 170"/>
                <a:gd name="T7" fmla="*/ 190 h 190"/>
                <a:gd name="T8" fmla="*/ 0 w 170"/>
                <a:gd name="T9" fmla="*/ 97 h 190"/>
                <a:gd name="T10" fmla="*/ 109 w 170"/>
                <a:gd name="T11" fmla="*/ 0 h 190"/>
                <a:gd name="T12" fmla="*/ 159 w 170"/>
                <a:gd name="T13" fmla="*/ 7 h 190"/>
                <a:gd name="T14" fmla="*/ 166 w 170"/>
                <a:gd name="T15" fmla="*/ 52 h 190"/>
                <a:gd name="T16" fmla="*/ 156 w 170"/>
                <a:gd name="T17" fmla="*/ 54 h 190"/>
                <a:gd name="T18" fmla="*/ 103 w 170"/>
                <a:gd name="T19" fmla="*/ 11 h 190"/>
                <a:gd name="T20" fmla="*/ 37 w 170"/>
                <a:gd name="T21" fmla="*/ 91 h 190"/>
                <a:gd name="T22" fmla="*/ 106 w 170"/>
                <a:gd name="T23" fmla="*/ 178 h 190"/>
                <a:gd name="T24" fmla="*/ 161 w 170"/>
                <a:gd name="T25" fmla="*/ 135 h 190"/>
                <a:gd name="T26" fmla="*/ 170 w 170"/>
                <a:gd name="T27" fmla="*/ 13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2341880" y="262890"/>
              <a:ext cx="132080" cy="121285"/>
            </a:xfrm>
            <a:custGeom>
              <a:avLst/>
              <a:gdLst>
                <a:gd name="T0" fmla="*/ 146 w 146"/>
                <a:gd name="T1" fmla="*/ 68 h 139"/>
                <a:gd name="T2" fmla="*/ 146 w 146"/>
                <a:gd name="T3" fmla="*/ 68 h 139"/>
                <a:gd name="T4" fmla="*/ 73 w 146"/>
                <a:gd name="T5" fmla="*/ 139 h 139"/>
                <a:gd name="T6" fmla="*/ 0 w 146"/>
                <a:gd name="T7" fmla="*/ 72 h 139"/>
                <a:gd name="T8" fmla="*/ 73 w 146"/>
                <a:gd name="T9" fmla="*/ 0 h 139"/>
                <a:gd name="T10" fmla="*/ 146 w 146"/>
                <a:gd name="T11" fmla="*/ 68 h 139"/>
                <a:gd name="T12" fmla="*/ 35 w 146"/>
                <a:gd name="T13" fmla="*/ 66 h 139"/>
                <a:gd name="T14" fmla="*/ 35 w 146"/>
                <a:gd name="T15" fmla="*/ 66 h 139"/>
                <a:gd name="T16" fmla="*/ 76 w 146"/>
                <a:gd name="T17" fmla="*/ 129 h 139"/>
                <a:gd name="T18" fmla="*/ 111 w 146"/>
                <a:gd name="T19" fmla="*/ 74 h 139"/>
                <a:gd name="T20" fmla="*/ 71 w 146"/>
                <a:gd name="T21" fmla="*/ 10 h 139"/>
                <a:gd name="T22" fmla="*/ 35 w 146"/>
                <a:gd name="T23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487930" y="266065"/>
              <a:ext cx="108585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614930" y="266065"/>
              <a:ext cx="107950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2736850" y="266065"/>
              <a:ext cx="109855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2865755" y="262890"/>
              <a:ext cx="128270" cy="121285"/>
            </a:xfrm>
            <a:custGeom>
              <a:avLst/>
              <a:gdLst>
                <a:gd name="T0" fmla="*/ 142 w 142"/>
                <a:gd name="T1" fmla="*/ 79 h 139"/>
                <a:gd name="T2" fmla="*/ 142 w 142"/>
                <a:gd name="T3" fmla="*/ 79 h 139"/>
                <a:gd name="T4" fmla="*/ 130 w 142"/>
                <a:gd name="T5" fmla="*/ 96 h 139"/>
                <a:gd name="T6" fmla="*/ 130 w 142"/>
                <a:gd name="T7" fmla="*/ 113 h 139"/>
                <a:gd name="T8" fmla="*/ 131 w 142"/>
                <a:gd name="T9" fmla="*/ 131 h 139"/>
                <a:gd name="T10" fmla="*/ 80 w 142"/>
                <a:gd name="T11" fmla="*/ 139 h 139"/>
                <a:gd name="T12" fmla="*/ 0 w 142"/>
                <a:gd name="T13" fmla="*/ 72 h 139"/>
                <a:gd name="T14" fmla="*/ 85 w 142"/>
                <a:gd name="T15" fmla="*/ 0 h 139"/>
                <a:gd name="T16" fmla="*/ 127 w 142"/>
                <a:gd name="T17" fmla="*/ 7 h 139"/>
                <a:gd name="T18" fmla="*/ 130 w 142"/>
                <a:gd name="T19" fmla="*/ 44 h 139"/>
                <a:gd name="T20" fmla="*/ 121 w 142"/>
                <a:gd name="T21" fmla="*/ 44 h 139"/>
                <a:gd name="T22" fmla="*/ 80 w 142"/>
                <a:gd name="T23" fmla="*/ 10 h 139"/>
                <a:gd name="T24" fmla="*/ 35 w 142"/>
                <a:gd name="T25" fmla="*/ 67 h 139"/>
                <a:gd name="T26" fmla="*/ 83 w 142"/>
                <a:gd name="T27" fmla="*/ 129 h 139"/>
                <a:gd name="T28" fmla="*/ 98 w 142"/>
                <a:gd name="T29" fmla="*/ 115 h 139"/>
                <a:gd name="T30" fmla="*/ 98 w 142"/>
                <a:gd name="T31" fmla="*/ 96 h 139"/>
                <a:gd name="T32" fmla="*/ 76 w 142"/>
                <a:gd name="T33" fmla="*/ 79 h 139"/>
                <a:gd name="T34" fmla="*/ 76 w 142"/>
                <a:gd name="T35" fmla="*/ 71 h 139"/>
                <a:gd name="T36" fmla="*/ 142 w 142"/>
                <a:gd name="T37" fmla="*/ 71 h 139"/>
                <a:gd name="T38" fmla="*/ 142 w 142"/>
                <a:gd name="T39" fmla="*/ 7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3012440" y="266065"/>
              <a:ext cx="110490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3364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FY 2017 Operating and Capital Budget Forecast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862" y="1389511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Revenue</a:t>
            </a:r>
          </a:p>
          <a:p>
            <a:r>
              <a:rPr lang="en-US" dirty="0" smtClean="0"/>
              <a:t>	Freshman Enrollment – 10 Students above budget</a:t>
            </a:r>
          </a:p>
          <a:p>
            <a:r>
              <a:rPr lang="en-US" dirty="0"/>
              <a:t>	</a:t>
            </a:r>
            <a:r>
              <a:rPr lang="en-US" dirty="0" smtClean="0"/>
              <a:t>Returning Students – 55 Students above budget - $2 million total</a:t>
            </a:r>
          </a:p>
          <a:p>
            <a:r>
              <a:rPr lang="en-US" dirty="0"/>
              <a:t>	</a:t>
            </a:r>
            <a:r>
              <a:rPr lang="en-US" dirty="0" smtClean="0"/>
              <a:t>Financial Aid - .4% variance – savings</a:t>
            </a:r>
          </a:p>
          <a:p>
            <a:r>
              <a:rPr lang="en-US" dirty="0"/>
              <a:t>	</a:t>
            </a:r>
            <a:r>
              <a:rPr lang="en-US" dirty="0" smtClean="0"/>
              <a:t>Graduate Tuition – On-Line MBA – above budget – just under $300,000</a:t>
            </a:r>
          </a:p>
          <a:p>
            <a:r>
              <a:rPr lang="en-US" dirty="0"/>
              <a:t>	</a:t>
            </a:r>
            <a:r>
              <a:rPr lang="en-US" dirty="0" smtClean="0"/>
              <a:t>July Intersession – continues to trend above budget - $335,000</a:t>
            </a:r>
          </a:p>
          <a:p>
            <a:r>
              <a:rPr lang="en-US" dirty="0"/>
              <a:t>	</a:t>
            </a:r>
            <a:r>
              <a:rPr lang="en-US" dirty="0" smtClean="0"/>
              <a:t>SCPS – SCPS Graduate On-Line programs – over-attainment - $200,000</a:t>
            </a:r>
          </a:p>
          <a:p>
            <a:r>
              <a:rPr lang="en-US" dirty="0"/>
              <a:t>	</a:t>
            </a:r>
            <a:r>
              <a:rPr lang="en-US" dirty="0" smtClean="0"/>
              <a:t>Advancement – Gift Income – Dinner – Annual Fund – over-	attainment - $1.4 million</a:t>
            </a:r>
          </a:p>
          <a:p>
            <a:r>
              <a:rPr lang="en-US" dirty="0"/>
              <a:t>	</a:t>
            </a:r>
            <a:r>
              <a:rPr lang="en-US" dirty="0" smtClean="0"/>
              <a:t>Conference Income – Loss of two weeks impact – just under $400,000</a:t>
            </a:r>
          </a:p>
          <a:p>
            <a:r>
              <a:rPr lang="en-US" dirty="0"/>
              <a:t> </a:t>
            </a:r>
            <a:r>
              <a:rPr lang="en-US" dirty="0" smtClean="0"/>
              <a:t>         Total Revenue projected – just under $4 million </a:t>
            </a:r>
          </a:p>
          <a:p>
            <a:pPr lvl="1"/>
            <a:endParaRPr lang="en-US" dirty="0"/>
          </a:p>
        </p:txBody>
      </p:sp>
      <p:grpSp>
        <p:nvGrpSpPr>
          <p:cNvPr id="4" name="Canvas 57"/>
          <p:cNvGrpSpPr/>
          <p:nvPr/>
        </p:nvGrpSpPr>
        <p:grpSpPr>
          <a:xfrm>
            <a:off x="4487227" y="5929444"/>
            <a:ext cx="3217545" cy="625475"/>
            <a:chOff x="0" y="-5080"/>
            <a:chExt cx="3217545" cy="625475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3217545" cy="61214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4450" y="36195"/>
              <a:ext cx="523875" cy="532765"/>
            </a:xfrm>
            <a:custGeom>
              <a:avLst/>
              <a:gdLst>
                <a:gd name="T0" fmla="*/ 420 w 580"/>
                <a:gd name="T1" fmla="*/ 0 h 609"/>
                <a:gd name="T2" fmla="*/ 420 w 580"/>
                <a:gd name="T3" fmla="*/ 0 h 609"/>
                <a:gd name="T4" fmla="*/ 151 w 580"/>
                <a:gd name="T5" fmla="*/ 0 h 609"/>
                <a:gd name="T6" fmla="*/ 0 w 580"/>
                <a:gd name="T7" fmla="*/ 0 h 609"/>
                <a:gd name="T8" fmla="*/ 68 w 580"/>
                <a:gd name="T9" fmla="*/ 350 h 609"/>
                <a:gd name="T10" fmla="*/ 160 w 580"/>
                <a:gd name="T11" fmla="*/ 494 h 609"/>
                <a:gd name="T12" fmla="*/ 287 w 580"/>
                <a:gd name="T13" fmla="*/ 609 h 609"/>
                <a:gd name="T14" fmla="*/ 401 w 580"/>
                <a:gd name="T15" fmla="*/ 517 h 609"/>
                <a:gd name="T16" fmla="*/ 506 w 580"/>
                <a:gd name="T17" fmla="*/ 358 h 609"/>
                <a:gd name="T18" fmla="*/ 571 w 580"/>
                <a:gd name="T19" fmla="*/ 0 h 609"/>
                <a:gd name="T20" fmla="*/ 420 w 580"/>
                <a:gd name="T2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0" y="-5080"/>
              <a:ext cx="619125" cy="625475"/>
            </a:xfrm>
            <a:custGeom>
              <a:avLst/>
              <a:gdLst>
                <a:gd name="T0" fmla="*/ 671 w 685"/>
                <a:gd name="T1" fmla="*/ 0 h 715"/>
                <a:gd name="T2" fmla="*/ 671 w 685"/>
                <a:gd name="T3" fmla="*/ 0 h 715"/>
                <a:gd name="T4" fmla="*/ 0 w 685"/>
                <a:gd name="T5" fmla="*/ 0 h 715"/>
                <a:gd name="T6" fmla="*/ 76 w 685"/>
                <a:gd name="T7" fmla="*/ 410 h 715"/>
                <a:gd name="T8" fmla="*/ 184 w 685"/>
                <a:gd name="T9" fmla="*/ 580 h 715"/>
                <a:gd name="T10" fmla="*/ 337 w 685"/>
                <a:gd name="T11" fmla="*/ 715 h 715"/>
                <a:gd name="T12" fmla="*/ 475 w 685"/>
                <a:gd name="T13" fmla="*/ 607 h 715"/>
                <a:gd name="T14" fmla="*/ 598 w 685"/>
                <a:gd name="T15" fmla="*/ 420 h 715"/>
                <a:gd name="T16" fmla="*/ 671 w 685"/>
                <a:gd name="T17" fmla="*/ 0 h 715"/>
                <a:gd name="T18" fmla="*/ 200 w 685"/>
                <a:gd name="T19" fmla="*/ 47 h 715"/>
                <a:gd name="T20" fmla="*/ 200 w 685"/>
                <a:gd name="T21" fmla="*/ 47 h 715"/>
                <a:gd name="T22" fmla="*/ 377 w 685"/>
                <a:gd name="T23" fmla="*/ 47 h 715"/>
                <a:gd name="T24" fmla="*/ 286 w 685"/>
                <a:gd name="T25" fmla="*/ 223 h 715"/>
                <a:gd name="T26" fmla="*/ 196 w 685"/>
                <a:gd name="T27" fmla="*/ 47 h 715"/>
                <a:gd name="T28" fmla="*/ 200 w 685"/>
                <a:gd name="T29" fmla="*/ 47 h 715"/>
                <a:gd name="T30" fmla="*/ 273 w 685"/>
                <a:gd name="T31" fmla="*/ 364 h 715"/>
                <a:gd name="T32" fmla="*/ 273 w 685"/>
                <a:gd name="T33" fmla="*/ 364 h 715"/>
                <a:gd name="T34" fmla="*/ 299 w 685"/>
                <a:gd name="T35" fmla="*/ 364 h 715"/>
                <a:gd name="T36" fmla="*/ 384 w 685"/>
                <a:gd name="T37" fmla="*/ 201 h 715"/>
                <a:gd name="T38" fmla="*/ 384 w 685"/>
                <a:gd name="T39" fmla="*/ 438 h 715"/>
                <a:gd name="T40" fmla="*/ 187 w 685"/>
                <a:gd name="T41" fmla="*/ 438 h 715"/>
                <a:gd name="T42" fmla="*/ 187 w 685"/>
                <a:gd name="T43" fmla="*/ 201 h 715"/>
                <a:gd name="T44" fmla="*/ 273 w 685"/>
                <a:gd name="T45" fmla="*/ 364 h 715"/>
                <a:gd name="T46" fmla="*/ 111 w 685"/>
                <a:gd name="T47" fmla="*/ 382 h 715"/>
                <a:gd name="T48" fmla="*/ 111 w 685"/>
                <a:gd name="T49" fmla="*/ 382 h 715"/>
                <a:gd name="T50" fmla="*/ 49 w 685"/>
                <a:gd name="T51" fmla="*/ 47 h 715"/>
                <a:gd name="T52" fmla="*/ 111 w 685"/>
                <a:gd name="T53" fmla="*/ 47 h 715"/>
                <a:gd name="T54" fmla="*/ 111 w 685"/>
                <a:gd name="T55" fmla="*/ 382 h 715"/>
                <a:gd name="T56" fmla="*/ 336 w 685"/>
                <a:gd name="T57" fmla="*/ 656 h 715"/>
                <a:gd name="T58" fmla="*/ 336 w 685"/>
                <a:gd name="T59" fmla="*/ 656 h 715"/>
                <a:gd name="T60" fmla="*/ 236 w 685"/>
                <a:gd name="T61" fmla="*/ 571 h 715"/>
                <a:gd name="T62" fmla="*/ 444 w 685"/>
                <a:gd name="T63" fmla="*/ 571 h 715"/>
                <a:gd name="T64" fmla="*/ 336 w 685"/>
                <a:gd name="T65" fmla="*/ 656 h 715"/>
                <a:gd name="T66" fmla="*/ 555 w 685"/>
                <a:gd name="T67" fmla="*/ 405 h 715"/>
                <a:gd name="T68" fmla="*/ 555 w 685"/>
                <a:gd name="T69" fmla="*/ 405 h 715"/>
                <a:gd name="T70" fmla="*/ 539 w 685"/>
                <a:gd name="T71" fmla="*/ 438 h 715"/>
                <a:gd name="T72" fmla="*/ 461 w 685"/>
                <a:gd name="T73" fmla="*/ 438 h 715"/>
                <a:gd name="T74" fmla="*/ 461 w 685"/>
                <a:gd name="T75" fmla="*/ 47 h 715"/>
                <a:gd name="T76" fmla="*/ 469 w 685"/>
                <a:gd name="T77" fmla="*/ 47 h 715"/>
                <a:gd name="T78" fmla="*/ 620 w 685"/>
                <a:gd name="T79" fmla="*/ 47 h 715"/>
                <a:gd name="T80" fmla="*/ 555 w 685"/>
                <a:gd name="T81" fmla="*/ 40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31165" y="71120"/>
              <a:ext cx="108585" cy="125095"/>
            </a:xfrm>
            <a:custGeom>
              <a:avLst/>
              <a:gdLst>
                <a:gd name="T0" fmla="*/ 60 w 120"/>
                <a:gd name="T1" fmla="*/ 0 h 143"/>
                <a:gd name="T2" fmla="*/ 60 w 120"/>
                <a:gd name="T3" fmla="*/ 0 h 143"/>
                <a:gd name="T4" fmla="*/ 75 w 120"/>
                <a:gd name="T5" fmla="*/ 59 h 143"/>
                <a:gd name="T6" fmla="*/ 120 w 120"/>
                <a:gd name="T7" fmla="*/ 59 h 143"/>
                <a:gd name="T8" fmla="*/ 83 w 120"/>
                <a:gd name="T9" fmla="*/ 81 h 143"/>
                <a:gd name="T10" fmla="*/ 104 w 120"/>
                <a:gd name="T11" fmla="*/ 143 h 143"/>
                <a:gd name="T12" fmla="*/ 60 w 120"/>
                <a:gd name="T13" fmla="*/ 106 h 143"/>
                <a:gd name="T14" fmla="*/ 16 w 120"/>
                <a:gd name="T15" fmla="*/ 143 h 143"/>
                <a:gd name="T16" fmla="*/ 37 w 120"/>
                <a:gd name="T17" fmla="*/ 81 h 143"/>
                <a:gd name="T18" fmla="*/ 0 w 120"/>
                <a:gd name="T19" fmla="*/ 59 h 143"/>
                <a:gd name="T20" fmla="*/ 46 w 120"/>
                <a:gd name="T21" fmla="*/ 59 h 143"/>
                <a:gd name="T22" fmla="*/ 60 w 120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77800" y="401955"/>
              <a:ext cx="31115" cy="62230"/>
            </a:xfrm>
            <a:custGeom>
              <a:avLst/>
              <a:gdLst>
                <a:gd name="T0" fmla="*/ 24 w 34"/>
                <a:gd name="T1" fmla="*/ 57 h 71"/>
                <a:gd name="T2" fmla="*/ 24 w 34"/>
                <a:gd name="T3" fmla="*/ 57 h 71"/>
                <a:gd name="T4" fmla="*/ 24 w 34"/>
                <a:gd name="T5" fmla="*/ 0 h 71"/>
                <a:gd name="T6" fmla="*/ 24 w 34"/>
                <a:gd name="T7" fmla="*/ 1 h 71"/>
                <a:gd name="T8" fmla="*/ 0 w 34"/>
                <a:gd name="T9" fmla="*/ 6 h 71"/>
                <a:gd name="T10" fmla="*/ 0 w 34"/>
                <a:gd name="T11" fmla="*/ 6 h 71"/>
                <a:gd name="T12" fmla="*/ 0 w 34"/>
                <a:gd name="T13" fmla="*/ 11 h 71"/>
                <a:gd name="T14" fmla="*/ 6 w 34"/>
                <a:gd name="T15" fmla="*/ 12 h 71"/>
                <a:gd name="T16" fmla="*/ 11 w 34"/>
                <a:gd name="T17" fmla="*/ 18 h 71"/>
                <a:gd name="T18" fmla="*/ 11 w 34"/>
                <a:gd name="T19" fmla="*/ 57 h 71"/>
                <a:gd name="T20" fmla="*/ 1 w 34"/>
                <a:gd name="T21" fmla="*/ 66 h 71"/>
                <a:gd name="T22" fmla="*/ 1 w 34"/>
                <a:gd name="T23" fmla="*/ 66 h 71"/>
                <a:gd name="T24" fmla="*/ 1 w 34"/>
                <a:gd name="T25" fmla="*/ 71 h 71"/>
                <a:gd name="T26" fmla="*/ 34 w 34"/>
                <a:gd name="T27" fmla="*/ 71 h 71"/>
                <a:gd name="T28" fmla="*/ 34 w 34"/>
                <a:gd name="T29" fmla="*/ 66 h 71"/>
                <a:gd name="T30" fmla="*/ 34 w 34"/>
                <a:gd name="T31" fmla="*/ 66 h 71"/>
                <a:gd name="T32" fmla="*/ 24 w 34"/>
                <a:gd name="T33" fmla="*/ 5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39395" y="402590"/>
              <a:ext cx="42545" cy="61595"/>
            </a:xfrm>
            <a:custGeom>
              <a:avLst/>
              <a:gdLst>
                <a:gd name="T0" fmla="*/ 33 w 47"/>
                <a:gd name="T1" fmla="*/ 31 h 70"/>
                <a:gd name="T2" fmla="*/ 33 w 47"/>
                <a:gd name="T3" fmla="*/ 31 h 70"/>
                <a:gd name="T4" fmla="*/ 41 w 47"/>
                <a:gd name="T5" fmla="*/ 25 h 70"/>
                <a:gd name="T6" fmla="*/ 44 w 47"/>
                <a:gd name="T7" fmla="*/ 17 h 70"/>
                <a:gd name="T8" fmla="*/ 25 w 47"/>
                <a:gd name="T9" fmla="*/ 0 h 70"/>
                <a:gd name="T10" fmla="*/ 3 w 47"/>
                <a:gd name="T11" fmla="*/ 18 h 70"/>
                <a:gd name="T12" fmla="*/ 14 w 47"/>
                <a:gd name="T13" fmla="*/ 35 h 70"/>
                <a:gd name="T14" fmla="*/ 5 w 47"/>
                <a:gd name="T15" fmla="*/ 42 h 70"/>
                <a:gd name="T16" fmla="*/ 0 w 47"/>
                <a:gd name="T17" fmla="*/ 52 h 70"/>
                <a:gd name="T18" fmla="*/ 23 w 47"/>
                <a:gd name="T19" fmla="*/ 70 h 70"/>
                <a:gd name="T20" fmla="*/ 47 w 47"/>
                <a:gd name="T21" fmla="*/ 50 h 70"/>
                <a:gd name="T22" fmla="*/ 33 w 47"/>
                <a:gd name="T23" fmla="*/ 31 h 70"/>
                <a:gd name="T24" fmla="*/ 32 w 47"/>
                <a:gd name="T25" fmla="*/ 60 h 70"/>
                <a:gd name="T26" fmla="*/ 32 w 47"/>
                <a:gd name="T27" fmla="*/ 60 h 70"/>
                <a:gd name="T28" fmla="*/ 24 w 47"/>
                <a:gd name="T29" fmla="*/ 63 h 70"/>
                <a:gd name="T30" fmla="*/ 13 w 47"/>
                <a:gd name="T31" fmla="*/ 51 h 70"/>
                <a:gd name="T32" fmla="*/ 19 w 47"/>
                <a:gd name="T33" fmla="*/ 38 h 70"/>
                <a:gd name="T34" fmla="*/ 35 w 47"/>
                <a:gd name="T35" fmla="*/ 54 h 70"/>
                <a:gd name="T36" fmla="*/ 32 w 47"/>
                <a:gd name="T37" fmla="*/ 60 h 70"/>
                <a:gd name="T38" fmla="*/ 24 w 47"/>
                <a:gd name="T39" fmla="*/ 7 h 70"/>
                <a:gd name="T40" fmla="*/ 24 w 47"/>
                <a:gd name="T41" fmla="*/ 7 h 70"/>
                <a:gd name="T42" fmla="*/ 33 w 47"/>
                <a:gd name="T43" fmla="*/ 17 h 70"/>
                <a:gd name="T44" fmla="*/ 28 w 47"/>
                <a:gd name="T45" fmla="*/ 29 h 70"/>
                <a:gd name="T46" fmla="*/ 15 w 47"/>
                <a:gd name="T47" fmla="*/ 14 h 70"/>
                <a:gd name="T48" fmla="*/ 24 w 47"/>
                <a:gd name="T4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6230" y="402590"/>
              <a:ext cx="44450" cy="62230"/>
            </a:xfrm>
            <a:custGeom>
              <a:avLst/>
              <a:gdLst>
                <a:gd name="T0" fmla="*/ 24 w 49"/>
                <a:gd name="T1" fmla="*/ 26 h 71"/>
                <a:gd name="T2" fmla="*/ 24 w 49"/>
                <a:gd name="T3" fmla="*/ 26 h 71"/>
                <a:gd name="T4" fmla="*/ 12 w 49"/>
                <a:gd name="T5" fmla="*/ 29 h 71"/>
                <a:gd name="T6" fmla="*/ 12 w 49"/>
                <a:gd name="T7" fmla="*/ 10 h 71"/>
                <a:gd name="T8" fmla="*/ 46 w 49"/>
                <a:gd name="T9" fmla="*/ 10 h 71"/>
                <a:gd name="T10" fmla="*/ 46 w 49"/>
                <a:gd name="T11" fmla="*/ 0 h 71"/>
                <a:gd name="T12" fmla="*/ 2 w 49"/>
                <a:gd name="T13" fmla="*/ 0 h 71"/>
                <a:gd name="T14" fmla="*/ 2 w 49"/>
                <a:gd name="T15" fmla="*/ 40 h 71"/>
                <a:gd name="T16" fmla="*/ 3 w 49"/>
                <a:gd name="T17" fmla="*/ 39 h 71"/>
                <a:gd name="T18" fmla="*/ 17 w 49"/>
                <a:gd name="T19" fmla="*/ 35 h 71"/>
                <a:gd name="T20" fmla="*/ 18 w 49"/>
                <a:gd name="T21" fmla="*/ 35 h 71"/>
                <a:gd name="T22" fmla="*/ 34 w 49"/>
                <a:gd name="T23" fmla="*/ 50 h 71"/>
                <a:gd name="T24" fmla="*/ 18 w 49"/>
                <a:gd name="T25" fmla="*/ 63 h 71"/>
                <a:gd name="T26" fmla="*/ 6 w 49"/>
                <a:gd name="T27" fmla="*/ 57 h 71"/>
                <a:gd name="T28" fmla="*/ 5 w 49"/>
                <a:gd name="T29" fmla="*/ 55 h 71"/>
                <a:gd name="T30" fmla="*/ 5 w 49"/>
                <a:gd name="T31" fmla="*/ 54 h 71"/>
                <a:gd name="T32" fmla="*/ 0 w 49"/>
                <a:gd name="T33" fmla="*/ 54 h 71"/>
                <a:gd name="T34" fmla="*/ 0 w 49"/>
                <a:gd name="T35" fmla="*/ 65 h 71"/>
                <a:gd name="T36" fmla="*/ 2 w 49"/>
                <a:gd name="T37" fmla="*/ 68 h 71"/>
                <a:gd name="T38" fmla="*/ 17 w 49"/>
                <a:gd name="T39" fmla="*/ 71 h 71"/>
                <a:gd name="T40" fmla="*/ 43 w 49"/>
                <a:gd name="T41" fmla="*/ 61 h 71"/>
                <a:gd name="T42" fmla="*/ 49 w 49"/>
                <a:gd name="T43" fmla="*/ 47 h 71"/>
                <a:gd name="T44" fmla="*/ 24 w 49"/>
                <a:gd name="T45" fmla="*/ 2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94970" y="402590"/>
              <a:ext cx="45085" cy="62230"/>
            </a:xfrm>
            <a:custGeom>
              <a:avLst/>
              <a:gdLst>
                <a:gd name="T0" fmla="*/ 35 w 50"/>
                <a:gd name="T1" fmla="*/ 29 h 71"/>
                <a:gd name="T2" fmla="*/ 35 w 50"/>
                <a:gd name="T3" fmla="*/ 29 h 71"/>
                <a:gd name="T4" fmla="*/ 47 w 50"/>
                <a:gd name="T5" fmla="*/ 14 h 71"/>
                <a:gd name="T6" fmla="*/ 23 w 50"/>
                <a:gd name="T7" fmla="*/ 0 h 71"/>
                <a:gd name="T8" fmla="*/ 6 w 50"/>
                <a:gd name="T9" fmla="*/ 3 h 71"/>
                <a:gd name="T10" fmla="*/ 3 w 50"/>
                <a:gd name="T11" fmla="*/ 6 h 71"/>
                <a:gd name="T12" fmla="*/ 3 w 50"/>
                <a:gd name="T13" fmla="*/ 15 h 71"/>
                <a:gd name="T14" fmla="*/ 8 w 50"/>
                <a:gd name="T15" fmla="*/ 15 h 71"/>
                <a:gd name="T16" fmla="*/ 9 w 50"/>
                <a:gd name="T17" fmla="*/ 14 h 71"/>
                <a:gd name="T18" fmla="*/ 21 w 50"/>
                <a:gd name="T19" fmla="*/ 7 h 71"/>
                <a:gd name="T20" fmla="*/ 32 w 50"/>
                <a:gd name="T21" fmla="*/ 16 h 71"/>
                <a:gd name="T22" fmla="*/ 18 w 50"/>
                <a:gd name="T23" fmla="*/ 29 h 71"/>
                <a:gd name="T24" fmla="*/ 18 w 50"/>
                <a:gd name="T25" fmla="*/ 30 h 71"/>
                <a:gd name="T26" fmla="*/ 18 w 50"/>
                <a:gd name="T27" fmla="*/ 35 h 71"/>
                <a:gd name="T28" fmla="*/ 20 w 50"/>
                <a:gd name="T29" fmla="*/ 35 h 71"/>
                <a:gd name="T30" fmla="*/ 35 w 50"/>
                <a:gd name="T31" fmla="*/ 50 h 71"/>
                <a:gd name="T32" fmla="*/ 19 w 50"/>
                <a:gd name="T33" fmla="*/ 63 h 71"/>
                <a:gd name="T34" fmla="*/ 6 w 50"/>
                <a:gd name="T35" fmla="*/ 54 h 71"/>
                <a:gd name="T36" fmla="*/ 6 w 50"/>
                <a:gd name="T37" fmla="*/ 54 h 71"/>
                <a:gd name="T38" fmla="*/ 0 w 50"/>
                <a:gd name="T39" fmla="*/ 54 h 71"/>
                <a:gd name="T40" fmla="*/ 0 w 50"/>
                <a:gd name="T41" fmla="*/ 65 h 71"/>
                <a:gd name="T42" fmla="*/ 3 w 50"/>
                <a:gd name="T43" fmla="*/ 68 h 71"/>
                <a:gd name="T44" fmla="*/ 18 w 50"/>
                <a:gd name="T45" fmla="*/ 71 h 71"/>
                <a:gd name="T46" fmla="*/ 50 w 50"/>
                <a:gd name="T47" fmla="*/ 47 h 71"/>
                <a:gd name="T48" fmla="*/ 35 w 50"/>
                <a:gd name="T49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81355" y="226060"/>
              <a:ext cx="211455" cy="159385"/>
            </a:xfrm>
            <a:custGeom>
              <a:avLst/>
              <a:gdLst>
                <a:gd name="T0" fmla="*/ 155 w 234"/>
                <a:gd name="T1" fmla="*/ 182 h 182"/>
                <a:gd name="T2" fmla="*/ 155 w 234"/>
                <a:gd name="T3" fmla="*/ 182 h 182"/>
                <a:gd name="T4" fmla="*/ 155 w 234"/>
                <a:gd name="T5" fmla="*/ 173 h 182"/>
                <a:gd name="T6" fmla="*/ 178 w 234"/>
                <a:gd name="T7" fmla="*/ 141 h 182"/>
                <a:gd name="T8" fmla="*/ 177 w 234"/>
                <a:gd name="T9" fmla="*/ 32 h 182"/>
                <a:gd name="T10" fmla="*/ 176 w 234"/>
                <a:gd name="T11" fmla="*/ 32 h 182"/>
                <a:gd name="T12" fmla="*/ 112 w 234"/>
                <a:gd name="T13" fmla="*/ 180 h 182"/>
                <a:gd name="T14" fmla="*/ 105 w 234"/>
                <a:gd name="T15" fmla="*/ 180 h 182"/>
                <a:gd name="T16" fmla="*/ 46 w 234"/>
                <a:gd name="T17" fmla="*/ 35 h 182"/>
                <a:gd name="T18" fmla="*/ 45 w 234"/>
                <a:gd name="T19" fmla="*/ 35 h 182"/>
                <a:gd name="T20" fmla="*/ 41 w 234"/>
                <a:gd name="T21" fmla="*/ 110 h 182"/>
                <a:gd name="T22" fmla="*/ 41 w 234"/>
                <a:gd name="T23" fmla="*/ 156 h 182"/>
                <a:gd name="T24" fmla="*/ 66 w 234"/>
                <a:gd name="T25" fmla="*/ 172 h 182"/>
                <a:gd name="T26" fmla="*/ 66 w 234"/>
                <a:gd name="T27" fmla="*/ 182 h 182"/>
                <a:gd name="T28" fmla="*/ 0 w 234"/>
                <a:gd name="T29" fmla="*/ 182 h 182"/>
                <a:gd name="T30" fmla="*/ 0 w 234"/>
                <a:gd name="T31" fmla="*/ 172 h 182"/>
                <a:gd name="T32" fmla="*/ 23 w 234"/>
                <a:gd name="T33" fmla="*/ 156 h 182"/>
                <a:gd name="T34" fmla="*/ 28 w 234"/>
                <a:gd name="T35" fmla="*/ 104 h 182"/>
                <a:gd name="T36" fmla="*/ 33 w 234"/>
                <a:gd name="T37" fmla="*/ 48 h 182"/>
                <a:gd name="T38" fmla="*/ 9 w 234"/>
                <a:gd name="T39" fmla="*/ 9 h 182"/>
                <a:gd name="T40" fmla="*/ 9 w 234"/>
                <a:gd name="T41" fmla="*/ 0 h 182"/>
                <a:gd name="T42" fmla="*/ 62 w 234"/>
                <a:gd name="T43" fmla="*/ 0 h 182"/>
                <a:gd name="T44" fmla="*/ 120 w 234"/>
                <a:gd name="T45" fmla="*/ 129 h 182"/>
                <a:gd name="T46" fmla="*/ 178 w 234"/>
                <a:gd name="T47" fmla="*/ 0 h 182"/>
                <a:gd name="T48" fmla="*/ 231 w 234"/>
                <a:gd name="T49" fmla="*/ 0 h 182"/>
                <a:gd name="T50" fmla="*/ 231 w 234"/>
                <a:gd name="T51" fmla="*/ 9 h 182"/>
                <a:gd name="T52" fmla="*/ 207 w 234"/>
                <a:gd name="T53" fmla="*/ 38 h 182"/>
                <a:gd name="T54" fmla="*/ 210 w 234"/>
                <a:gd name="T55" fmla="*/ 141 h 182"/>
                <a:gd name="T56" fmla="*/ 234 w 234"/>
                <a:gd name="T57" fmla="*/ 173 h 182"/>
                <a:gd name="T58" fmla="*/ 234 w 234"/>
                <a:gd name="T59" fmla="*/ 182 h 182"/>
                <a:gd name="T60" fmla="*/ 155 w 234"/>
                <a:gd name="T61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906780" y="266065"/>
              <a:ext cx="137160" cy="119380"/>
            </a:xfrm>
            <a:custGeom>
              <a:avLst/>
              <a:gdLst>
                <a:gd name="T0" fmla="*/ 84 w 152"/>
                <a:gd name="T1" fmla="*/ 136 h 136"/>
                <a:gd name="T2" fmla="*/ 84 w 152"/>
                <a:gd name="T3" fmla="*/ 136 h 136"/>
                <a:gd name="T4" fmla="*/ 84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4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05664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218565" y="269875"/>
              <a:ext cx="143510" cy="115570"/>
            </a:xfrm>
            <a:custGeom>
              <a:avLst/>
              <a:gdLst>
                <a:gd name="T0" fmla="*/ 91 w 159"/>
                <a:gd name="T1" fmla="*/ 132 h 132"/>
                <a:gd name="T2" fmla="*/ 91 w 159"/>
                <a:gd name="T3" fmla="*/ 132 h 132"/>
                <a:gd name="T4" fmla="*/ 91 w 159"/>
                <a:gd name="T5" fmla="*/ 123 h 132"/>
                <a:gd name="T6" fmla="*/ 109 w 159"/>
                <a:gd name="T7" fmla="*/ 100 h 132"/>
                <a:gd name="T8" fmla="*/ 109 w 159"/>
                <a:gd name="T9" fmla="*/ 68 h 132"/>
                <a:gd name="T10" fmla="*/ 52 w 159"/>
                <a:gd name="T11" fmla="*/ 68 h 132"/>
                <a:gd name="T12" fmla="*/ 52 w 159"/>
                <a:gd name="T13" fmla="*/ 100 h 132"/>
                <a:gd name="T14" fmla="*/ 69 w 159"/>
                <a:gd name="T15" fmla="*/ 123 h 132"/>
                <a:gd name="T16" fmla="*/ 69 w 159"/>
                <a:gd name="T17" fmla="*/ 132 h 132"/>
                <a:gd name="T18" fmla="*/ 1 w 159"/>
                <a:gd name="T19" fmla="*/ 132 h 132"/>
                <a:gd name="T20" fmla="*/ 1 w 159"/>
                <a:gd name="T21" fmla="*/ 123 h 132"/>
                <a:gd name="T22" fmla="*/ 21 w 159"/>
                <a:gd name="T23" fmla="*/ 100 h 132"/>
                <a:gd name="T24" fmla="*/ 21 w 159"/>
                <a:gd name="T25" fmla="*/ 32 h 132"/>
                <a:gd name="T26" fmla="*/ 0 w 159"/>
                <a:gd name="T27" fmla="*/ 9 h 132"/>
                <a:gd name="T28" fmla="*/ 0 w 159"/>
                <a:gd name="T29" fmla="*/ 0 h 132"/>
                <a:gd name="T30" fmla="*/ 69 w 159"/>
                <a:gd name="T31" fmla="*/ 0 h 132"/>
                <a:gd name="T32" fmla="*/ 69 w 159"/>
                <a:gd name="T33" fmla="*/ 9 h 132"/>
                <a:gd name="T34" fmla="*/ 52 w 159"/>
                <a:gd name="T35" fmla="*/ 32 h 132"/>
                <a:gd name="T36" fmla="*/ 52 w 159"/>
                <a:gd name="T37" fmla="*/ 56 h 132"/>
                <a:gd name="T38" fmla="*/ 109 w 159"/>
                <a:gd name="T39" fmla="*/ 56 h 132"/>
                <a:gd name="T40" fmla="*/ 109 w 159"/>
                <a:gd name="T41" fmla="*/ 32 h 132"/>
                <a:gd name="T42" fmla="*/ 91 w 159"/>
                <a:gd name="T43" fmla="*/ 9 h 132"/>
                <a:gd name="T44" fmla="*/ 91 w 159"/>
                <a:gd name="T45" fmla="*/ 0 h 132"/>
                <a:gd name="T46" fmla="*/ 159 w 159"/>
                <a:gd name="T47" fmla="*/ 0 h 132"/>
                <a:gd name="T48" fmla="*/ 159 w 159"/>
                <a:gd name="T49" fmla="*/ 8 h 132"/>
                <a:gd name="T50" fmla="*/ 140 w 159"/>
                <a:gd name="T51" fmla="*/ 32 h 132"/>
                <a:gd name="T52" fmla="*/ 140 w 159"/>
                <a:gd name="T53" fmla="*/ 100 h 132"/>
                <a:gd name="T54" fmla="*/ 159 w 159"/>
                <a:gd name="T55" fmla="*/ 123 h 132"/>
                <a:gd name="T56" fmla="*/ 159 w 159"/>
                <a:gd name="T57" fmla="*/ 132 h 132"/>
                <a:gd name="T58" fmla="*/ 91 w 159"/>
                <a:gd name="T5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378585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6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6 w 152"/>
                <a:gd name="T17" fmla="*/ 126 h 136"/>
                <a:gd name="T18" fmla="*/ 53 w 152"/>
                <a:gd name="T19" fmla="*/ 127 h 136"/>
                <a:gd name="T20" fmla="*/ 53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70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9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517650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654175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1774190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92405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169795" y="219075"/>
              <a:ext cx="153670" cy="166370"/>
            </a:xfrm>
            <a:custGeom>
              <a:avLst/>
              <a:gdLst>
                <a:gd name="T0" fmla="*/ 170 w 170"/>
                <a:gd name="T1" fmla="*/ 138 h 190"/>
                <a:gd name="T2" fmla="*/ 170 w 170"/>
                <a:gd name="T3" fmla="*/ 138 h 190"/>
                <a:gd name="T4" fmla="*/ 155 w 170"/>
                <a:gd name="T5" fmla="*/ 182 h 190"/>
                <a:gd name="T6" fmla="*/ 103 w 170"/>
                <a:gd name="T7" fmla="*/ 190 h 190"/>
                <a:gd name="T8" fmla="*/ 0 w 170"/>
                <a:gd name="T9" fmla="*/ 97 h 190"/>
                <a:gd name="T10" fmla="*/ 109 w 170"/>
                <a:gd name="T11" fmla="*/ 0 h 190"/>
                <a:gd name="T12" fmla="*/ 159 w 170"/>
                <a:gd name="T13" fmla="*/ 7 h 190"/>
                <a:gd name="T14" fmla="*/ 166 w 170"/>
                <a:gd name="T15" fmla="*/ 52 h 190"/>
                <a:gd name="T16" fmla="*/ 156 w 170"/>
                <a:gd name="T17" fmla="*/ 54 h 190"/>
                <a:gd name="T18" fmla="*/ 103 w 170"/>
                <a:gd name="T19" fmla="*/ 11 h 190"/>
                <a:gd name="T20" fmla="*/ 37 w 170"/>
                <a:gd name="T21" fmla="*/ 91 h 190"/>
                <a:gd name="T22" fmla="*/ 106 w 170"/>
                <a:gd name="T23" fmla="*/ 178 h 190"/>
                <a:gd name="T24" fmla="*/ 161 w 170"/>
                <a:gd name="T25" fmla="*/ 135 h 190"/>
                <a:gd name="T26" fmla="*/ 170 w 170"/>
                <a:gd name="T27" fmla="*/ 13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2341880" y="262890"/>
              <a:ext cx="132080" cy="121285"/>
            </a:xfrm>
            <a:custGeom>
              <a:avLst/>
              <a:gdLst>
                <a:gd name="T0" fmla="*/ 146 w 146"/>
                <a:gd name="T1" fmla="*/ 68 h 139"/>
                <a:gd name="T2" fmla="*/ 146 w 146"/>
                <a:gd name="T3" fmla="*/ 68 h 139"/>
                <a:gd name="T4" fmla="*/ 73 w 146"/>
                <a:gd name="T5" fmla="*/ 139 h 139"/>
                <a:gd name="T6" fmla="*/ 0 w 146"/>
                <a:gd name="T7" fmla="*/ 72 h 139"/>
                <a:gd name="T8" fmla="*/ 73 w 146"/>
                <a:gd name="T9" fmla="*/ 0 h 139"/>
                <a:gd name="T10" fmla="*/ 146 w 146"/>
                <a:gd name="T11" fmla="*/ 68 h 139"/>
                <a:gd name="T12" fmla="*/ 35 w 146"/>
                <a:gd name="T13" fmla="*/ 66 h 139"/>
                <a:gd name="T14" fmla="*/ 35 w 146"/>
                <a:gd name="T15" fmla="*/ 66 h 139"/>
                <a:gd name="T16" fmla="*/ 76 w 146"/>
                <a:gd name="T17" fmla="*/ 129 h 139"/>
                <a:gd name="T18" fmla="*/ 111 w 146"/>
                <a:gd name="T19" fmla="*/ 74 h 139"/>
                <a:gd name="T20" fmla="*/ 71 w 146"/>
                <a:gd name="T21" fmla="*/ 10 h 139"/>
                <a:gd name="T22" fmla="*/ 35 w 146"/>
                <a:gd name="T23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487930" y="266065"/>
              <a:ext cx="108585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14930" y="266065"/>
              <a:ext cx="107950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736850" y="266065"/>
              <a:ext cx="109855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865755" y="262890"/>
              <a:ext cx="128270" cy="121285"/>
            </a:xfrm>
            <a:custGeom>
              <a:avLst/>
              <a:gdLst>
                <a:gd name="T0" fmla="*/ 142 w 142"/>
                <a:gd name="T1" fmla="*/ 79 h 139"/>
                <a:gd name="T2" fmla="*/ 142 w 142"/>
                <a:gd name="T3" fmla="*/ 79 h 139"/>
                <a:gd name="T4" fmla="*/ 130 w 142"/>
                <a:gd name="T5" fmla="*/ 96 h 139"/>
                <a:gd name="T6" fmla="*/ 130 w 142"/>
                <a:gd name="T7" fmla="*/ 113 h 139"/>
                <a:gd name="T8" fmla="*/ 131 w 142"/>
                <a:gd name="T9" fmla="*/ 131 h 139"/>
                <a:gd name="T10" fmla="*/ 80 w 142"/>
                <a:gd name="T11" fmla="*/ 139 h 139"/>
                <a:gd name="T12" fmla="*/ 0 w 142"/>
                <a:gd name="T13" fmla="*/ 72 h 139"/>
                <a:gd name="T14" fmla="*/ 85 w 142"/>
                <a:gd name="T15" fmla="*/ 0 h 139"/>
                <a:gd name="T16" fmla="*/ 127 w 142"/>
                <a:gd name="T17" fmla="*/ 7 h 139"/>
                <a:gd name="T18" fmla="*/ 130 w 142"/>
                <a:gd name="T19" fmla="*/ 44 h 139"/>
                <a:gd name="T20" fmla="*/ 121 w 142"/>
                <a:gd name="T21" fmla="*/ 44 h 139"/>
                <a:gd name="T22" fmla="*/ 80 w 142"/>
                <a:gd name="T23" fmla="*/ 10 h 139"/>
                <a:gd name="T24" fmla="*/ 35 w 142"/>
                <a:gd name="T25" fmla="*/ 67 h 139"/>
                <a:gd name="T26" fmla="*/ 83 w 142"/>
                <a:gd name="T27" fmla="*/ 129 h 139"/>
                <a:gd name="T28" fmla="*/ 98 w 142"/>
                <a:gd name="T29" fmla="*/ 115 h 139"/>
                <a:gd name="T30" fmla="*/ 98 w 142"/>
                <a:gd name="T31" fmla="*/ 96 h 139"/>
                <a:gd name="T32" fmla="*/ 76 w 142"/>
                <a:gd name="T33" fmla="*/ 79 h 139"/>
                <a:gd name="T34" fmla="*/ 76 w 142"/>
                <a:gd name="T35" fmla="*/ 71 h 139"/>
                <a:gd name="T36" fmla="*/ 142 w 142"/>
                <a:gd name="T37" fmla="*/ 71 h 139"/>
                <a:gd name="T38" fmla="*/ 142 w 142"/>
                <a:gd name="T39" fmla="*/ 7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012440" y="266065"/>
              <a:ext cx="110490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684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FY 2017 Operating and Capital Budget Forecast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618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Expenditures</a:t>
            </a:r>
          </a:p>
          <a:p>
            <a:pPr lvl="1"/>
            <a:r>
              <a:rPr lang="en-US" dirty="0" smtClean="0"/>
              <a:t>          Compensation – Vacancies – less than prior year - $600,000</a:t>
            </a:r>
          </a:p>
          <a:p>
            <a:pPr lvl="1"/>
            <a:r>
              <a:rPr lang="en-US" dirty="0" smtClean="0"/>
              <a:t>          Benefits – Rates are consistent - $765,000</a:t>
            </a:r>
          </a:p>
          <a:p>
            <a:pPr lvl="1"/>
            <a:r>
              <a:rPr lang="en-US" dirty="0" smtClean="0"/>
              <a:t>          General Expense – Small savings – just under $200,000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        Debt Service – Additional Expense of almost $200,000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        Utilities – variance of $700,000 due to mild winter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        Capital budget – Variance in savings utilized for Depreciation</a:t>
            </a:r>
          </a:p>
          <a:p>
            <a:pPr lvl="4"/>
            <a:r>
              <a:rPr lang="en-US" dirty="0" smtClean="0"/>
              <a:t>Athletics Projects – Turf Field, Bleachers, Main Court</a:t>
            </a:r>
          </a:p>
          <a:p>
            <a:pPr lvl="4"/>
            <a:r>
              <a:rPr lang="en-US" dirty="0" smtClean="0"/>
              <a:t>Deferred Maintenance Projects identified in the Master Plan </a:t>
            </a:r>
          </a:p>
          <a:p>
            <a:pPr lvl="4"/>
            <a:r>
              <a:rPr lang="en-US" dirty="0" smtClean="0"/>
              <a:t>Physical Plant Relocation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        Projected Net Budget not including year end requests - $508,700</a:t>
            </a:r>
          </a:p>
          <a:p>
            <a:pPr lvl="1"/>
            <a:endParaRPr lang="en-US" dirty="0" smtClean="0"/>
          </a:p>
        </p:txBody>
      </p:sp>
      <p:grpSp>
        <p:nvGrpSpPr>
          <p:cNvPr id="4" name="Canvas 57"/>
          <p:cNvGrpSpPr/>
          <p:nvPr/>
        </p:nvGrpSpPr>
        <p:grpSpPr>
          <a:xfrm>
            <a:off x="4487227" y="5929444"/>
            <a:ext cx="3217545" cy="625475"/>
            <a:chOff x="0" y="-5080"/>
            <a:chExt cx="3217545" cy="625475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3217545" cy="61214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4450" y="36195"/>
              <a:ext cx="523875" cy="532765"/>
            </a:xfrm>
            <a:custGeom>
              <a:avLst/>
              <a:gdLst>
                <a:gd name="T0" fmla="*/ 420 w 580"/>
                <a:gd name="T1" fmla="*/ 0 h 609"/>
                <a:gd name="T2" fmla="*/ 420 w 580"/>
                <a:gd name="T3" fmla="*/ 0 h 609"/>
                <a:gd name="T4" fmla="*/ 151 w 580"/>
                <a:gd name="T5" fmla="*/ 0 h 609"/>
                <a:gd name="T6" fmla="*/ 0 w 580"/>
                <a:gd name="T7" fmla="*/ 0 h 609"/>
                <a:gd name="T8" fmla="*/ 68 w 580"/>
                <a:gd name="T9" fmla="*/ 350 h 609"/>
                <a:gd name="T10" fmla="*/ 160 w 580"/>
                <a:gd name="T11" fmla="*/ 494 h 609"/>
                <a:gd name="T12" fmla="*/ 287 w 580"/>
                <a:gd name="T13" fmla="*/ 609 h 609"/>
                <a:gd name="T14" fmla="*/ 401 w 580"/>
                <a:gd name="T15" fmla="*/ 517 h 609"/>
                <a:gd name="T16" fmla="*/ 506 w 580"/>
                <a:gd name="T17" fmla="*/ 358 h 609"/>
                <a:gd name="T18" fmla="*/ 571 w 580"/>
                <a:gd name="T19" fmla="*/ 0 h 609"/>
                <a:gd name="T20" fmla="*/ 420 w 580"/>
                <a:gd name="T2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0" y="-5080"/>
              <a:ext cx="619125" cy="625475"/>
            </a:xfrm>
            <a:custGeom>
              <a:avLst/>
              <a:gdLst>
                <a:gd name="T0" fmla="*/ 671 w 685"/>
                <a:gd name="T1" fmla="*/ 0 h 715"/>
                <a:gd name="T2" fmla="*/ 671 w 685"/>
                <a:gd name="T3" fmla="*/ 0 h 715"/>
                <a:gd name="T4" fmla="*/ 0 w 685"/>
                <a:gd name="T5" fmla="*/ 0 h 715"/>
                <a:gd name="T6" fmla="*/ 76 w 685"/>
                <a:gd name="T7" fmla="*/ 410 h 715"/>
                <a:gd name="T8" fmla="*/ 184 w 685"/>
                <a:gd name="T9" fmla="*/ 580 h 715"/>
                <a:gd name="T10" fmla="*/ 337 w 685"/>
                <a:gd name="T11" fmla="*/ 715 h 715"/>
                <a:gd name="T12" fmla="*/ 475 w 685"/>
                <a:gd name="T13" fmla="*/ 607 h 715"/>
                <a:gd name="T14" fmla="*/ 598 w 685"/>
                <a:gd name="T15" fmla="*/ 420 h 715"/>
                <a:gd name="T16" fmla="*/ 671 w 685"/>
                <a:gd name="T17" fmla="*/ 0 h 715"/>
                <a:gd name="T18" fmla="*/ 200 w 685"/>
                <a:gd name="T19" fmla="*/ 47 h 715"/>
                <a:gd name="T20" fmla="*/ 200 w 685"/>
                <a:gd name="T21" fmla="*/ 47 h 715"/>
                <a:gd name="T22" fmla="*/ 377 w 685"/>
                <a:gd name="T23" fmla="*/ 47 h 715"/>
                <a:gd name="T24" fmla="*/ 286 w 685"/>
                <a:gd name="T25" fmla="*/ 223 h 715"/>
                <a:gd name="T26" fmla="*/ 196 w 685"/>
                <a:gd name="T27" fmla="*/ 47 h 715"/>
                <a:gd name="T28" fmla="*/ 200 w 685"/>
                <a:gd name="T29" fmla="*/ 47 h 715"/>
                <a:gd name="T30" fmla="*/ 273 w 685"/>
                <a:gd name="T31" fmla="*/ 364 h 715"/>
                <a:gd name="T32" fmla="*/ 273 w 685"/>
                <a:gd name="T33" fmla="*/ 364 h 715"/>
                <a:gd name="T34" fmla="*/ 299 w 685"/>
                <a:gd name="T35" fmla="*/ 364 h 715"/>
                <a:gd name="T36" fmla="*/ 384 w 685"/>
                <a:gd name="T37" fmla="*/ 201 h 715"/>
                <a:gd name="T38" fmla="*/ 384 w 685"/>
                <a:gd name="T39" fmla="*/ 438 h 715"/>
                <a:gd name="T40" fmla="*/ 187 w 685"/>
                <a:gd name="T41" fmla="*/ 438 h 715"/>
                <a:gd name="T42" fmla="*/ 187 w 685"/>
                <a:gd name="T43" fmla="*/ 201 h 715"/>
                <a:gd name="T44" fmla="*/ 273 w 685"/>
                <a:gd name="T45" fmla="*/ 364 h 715"/>
                <a:gd name="T46" fmla="*/ 111 w 685"/>
                <a:gd name="T47" fmla="*/ 382 h 715"/>
                <a:gd name="T48" fmla="*/ 111 w 685"/>
                <a:gd name="T49" fmla="*/ 382 h 715"/>
                <a:gd name="T50" fmla="*/ 49 w 685"/>
                <a:gd name="T51" fmla="*/ 47 h 715"/>
                <a:gd name="T52" fmla="*/ 111 w 685"/>
                <a:gd name="T53" fmla="*/ 47 h 715"/>
                <a:gd name="T54" fmla="*/ 111 w 685"/>
                <a:gd name="T55" fmla="*/ 382 h 715"/>
                <a:gd name="T56" fmla="*/ 336 w 685"/>
                <a:gd name="T57" fmla="*/ 656 h 715"/>
                <a:gd name="T58" fmla="*/ 336 w 685"/>
                <a:gd name="T59" fmla="*/ 656 h 715"/>
                <a:gd name="T60" fmla="*/ 236 w 685"/>
                <a:gd name="T61" fmla="*/ 571 h 715"/>
                <a:gd name="T62" fmla="*/ 444 w 685"/>
                <a:gd name="T63" fmla="*/ 571 h 715"/>
                <a:gd name="T64" fmla="*/ 336 w 685"/>
                <a:gd name="T65" fmla="*/ 656 h 715"/>
                <a:gd name="T66" fmla="*/ 555 w 685"/>
                <a:gd name="T67" fmla="*/ 405 h 715"/>
                <a:gd name="T68" fmla="*/ 555 w 685"/>
                <a:gd name="T69" fmla="*/ 405 h 715"/>
                <a:gd name="T70" fmla="*/ 539 w 685"/>
                <a:gd name="T71" fmla="*/ 438 h 715"/>
                <a:gd name="T72" fmla="*/ 461 w 685"/>
                <a:gd name="T73" fmla="*/ 438 h 715"/>
                <a:gd name="T74" fmla="*/ 461 w 685"/>
                <a:gd name="T75" fmla="*/ 47 h 715"/>
                <a:gd name="T76" fmla="*/ 469 w 685"/>
                <a:gd name="T77" fmla="*/ 47 h 715"/>
                <a:gd name="T78" fmla="*/ 620 w 685"/>
                <a:gd name="T79" fmla="*/ 47 h 715"/>
                <a:gd name="T80" fmla="*/ 555 w 685"/>
                <a:gd name="T81" fmla="*/ 40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31165" y="71120"/>
              <a:ext cx="108585" cy="125095"/>
            </a:xfrm>
            <a:custGeom>
              <a:avLst/>
              <a:gdLst>
                <a:gd name="T0" fmla="*/ 60 w 120"/>
                <a:gd name="T1" fmla="*/ 0 h 143"/>
                <a:gd name="T2" fmla="*/ 60 w 120"/>
                <a:gd name="T3" fmla="*/ 0 h 143"/>
                <a:gd name="T4" fmla="*/ 75 w 120"/>
                <a:gd name="T5" fmla="*/ 59 h 143"/>
                <a:gd name="T6" fmla="*/ 120 w 120"/>
                <a:gd name="T7" fmla="*/ 59 h 143"/>
                <a:gd name="T8" fmla="*/ 83 w 120"/>
                <a:gd name="T9" fmla="*/ 81 h 143"/>
                <a:gd name="T10" fmla="*/ 104 w 120"/>
                <a:gd name="T11" fmla="*/ 143 h 143"/>
                <a:gd name="T12" fmla="*/ 60 w 120"/>
                <a:gd name="T13" fmla="*/ 106 h 143"/>
                <a:gd name="T14" fmla="*/ 16 w 120"/>
                <a:gd name="T15" fmla="*/ 143 h 143"/>
                <a:gd name="T16" fmla="*/ 37 w 120"/>
                <a:gd name="T17" fmla="*/ 81 h 143"/>
                <a:gd name="T18" fmla="*/ 0 w 120"/>
                <a:gd name="T19" fmla="*/ 59 h 143"/>
                <a:gd name="T20" fmla="*/ 46 w 120"/>
                <a:gd name="T21" fmla="*/ 59 h 143"/>
                <a:gd name="T22" fmla="*/ 60 w 120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77800" y="401955"/>
              <a:ext cx="31115" cy="62230"/>
            </a:xfrm>
            <a:custGeom>
              <a:avLst/>
              <a:gdLst>
                <a:gd name="T0" fmla="*/ 24 w 34"/>
                <a:gd name="T1" fmla="*/ 57 h 71"/>
                <a:gd name="T2" fmla="*/ 24 w 34"/>
                <a:gd name="T3" fmla="*/ 57 h 71"/>
                <a:gd name="T4" fmla="*/ 24 w 34"/>
                <a:gd name="T5" fmla="*/ 0 h 71"/>
                <a:gd name="T6" fmla="*/ 24 w 34"/>
                <a:gd name="T7" fmla="*/ 1 h 71"/>
                <a:gd name="T8" fmla="*/ 0 w 34"/>
                <a:gd name="T9" fmla="*/ 6 h 71"/>
                <a:gd name="T10" fmla="*/ 0 w 34"/>
                <a:gd name="T11" fmla="*/ 6 h 71"/>
                <a:gd name="T12" fmla="*/ 0 w 34"/>
                <a:gd name="T13" fmla="*/ 11 h 71"/>
                <a:gd name="T14" fmla="*/ 6 w 34"/>
                <a:gd name="T15" fmla="*/ 12 h 71"/>
                <a:gd name="T16" fmla="*/ 11 w 34"/>
                <a:gd name="T17" fmla="*/ 18 h 71"/>
                <a:gd name="T18" fmla="*/ 11 w 34"/>
                <a:gd name="T19" fmla="*/ 57 h 71"/>
                <a:gd name="T20" fmla="*/ 1 w 34"/>
                <a:gd name="T21" fmla="*/ 66 h 71"/>
                <a:gd name="T22" fmla="*/ 1 w 34"/>
                <a:gd name="T23" fmla="*/ 66 h 71"/>
                <a:gd name="T24" fmla="*/ 1 w 34"/>
                <a:gd name="T25" fmla="*/ 71 h 71"/>
                <a:gd name="T26" fmla="*/ 34 w 34"/>
                <a:gd name="T27" fmla="*/ 71 h 71"/>
                <a:gd name="T28" fmla="*/ 34 w 34"/>
                <a:gd name="T29" fmla="*/ 66 h 71"/>
                <a:gd name="T30" fmla="*/ 34 w 34"/>
                <a:gd name="T31" fmla="*/ 66 h 71"/>
                <a:gd name="T32" fmla="*/ 24 w 34"/>
                <a:gd name="T33" fmla="*/ 5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39395" y="402590"/>
              <a:ext cx="42545" cy="61595"/>
            </a:xfrm>
            <a:custGeom>
              <a:avLst/>
              <a:gdLst>
                <a:gd name="T0" fmla="*/ 33 w 47"/>
                <a:gd name="T1" fmla="*/ 31 h 70"/>
                <a:gd name="T2" fmla="*/ 33 w 47"/>
                <a:gd name="T3" fmla="*/ 31 h 70"/>
                <a:gd name="T4" fmla="*/ 41 w 47"/>
                <a:gd name="T5" fmla="*/ 25 h 70"/>
                <a:gd name="T6" fmla="*/ 44 w 47"/>
                <a:gd name="T7" fmla="*/ 17 h 70"/>
                <a:gd name="T8" fmla="*/ 25 w 47"/>
                <a:gd name="T9" fmla="*/ 0 h 70"/>
                <a:gd name="T10" fmla="*/ 3 w 47"/>
                <a:gd name="T11" fmla="*/ 18 h 70"/>
                <a:gd name="T12" fmla="*/ 14 w 47"/>
                <a:gd name="T13" fmla="*/ 35 h 70"/>
                <a:gd name="T14" fmla="*/ 5 w 47"/>
                <a:gd name="T15" fmla="*/ 42 h 70"/>
                <a:gd name="T16" fmla="*/ 0 w 47"/>
                <a:gd name="T17" fmla="*/ 52 h 70"/>
                <a:gd name="T18" fmla="*/ 23 w 47"/>
                <a:gd name="T19" fmla="*/ 70 h 70"/>
                <a:gd name="T20" fmla="*/ 47 w 47"/>
                <a:gd name="T21" fmla="*/ 50 h 70"/>
                <a:gd name="T22" fmla="*/ 33 w 47"/>
                <a:gd name="T23" fmla="*/ 31 h 70"/>
                <a:gd name="T24" fmla="*/ 32 w 47"/>
                <a:gd name="T25" fmla="*/ 60 h 70"/>
                <a:gd name="T26" fmla="*/ 32 w 47"/>
                <a:gd name="T27" fmla="*/ 60 h 70"/>
                <a:gd name="T28" fmla="*/ 24 w 47"/>
                <a:gd name="T29" fmla="*/ 63 h 70"/>
                <a:gd name="T30" fmla="*/ 13 w 47"/>
                <a:gd name="T31" fmla="*/ 51 h 70"/>
                <a:gd name="T32" fmla="*/ 19 w 47"/>
                <a:gd name="T33" fmla="*/ 38 h 70"/>
                <a:gd name="T34" fmla="*/ 35 w 47"/>
                <a:gd name="T35" fmla="*/ 54 h 70"/>
                <a:gd name="T36" fmla="*/ 32 w 47"/>
                <a:gd name="T37" fmla="*/ 60 h 70"/>
                <a:gd name="T38" fmla="*/ 24 w 47"/>
                <a:gd name="T39" fmla="*/ 7 h 70"/>
                <a:gd name="T40" fmla="*/ 24 w 47"/>
                <a:gd name="T41" fmla="*/ 7 h 70"/>
                <a:gd name="T42" fmla="*/ 33 w 47"/>
                <a:gd name="T43" fmla="*/ 17 h 70"/>
                <a:gd name="T44" fmla="*/ 28 w 47"/>
                <a:gd name="T45" fmla="*/ 29 h 70"/>
                <a:gd name="T46" fmla="*/ 15 w 47"/>
                <a:gd name="T47" fmla="*/ 14 h 70"/>
                <a:gd name="T48" fmla="*/ 24 w 47"/>
                <a:gd name="T4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6230" y="402590"/>
              <a:ext cx="44450" cy="62230"/>
            </a:xfrm>
            <a:custGeom>
              <a:avLst/>
              <a:gdLst>
                <a:gd name="T0" fmla="*/ 24 w 49"/>
                <a:gd name="T1" fmla="*/ 26 h 71"/>
                <a:gd name="T2" fmla="*/ 24 w 49"/>
                <a:gd name="T3" fmla="*/ 26 h 71"/>
                <a:gd name="T4" fmla="*/ 12 w 49"/>
                <a:gd name="T5" fmla="*/ 29 h 71"/>
                <a:gd name="T6" fmla="*/ 12 w 49"/>
                <a:gd name="T7" fmla="*/ 10 h 71"/>
                <a:gd name="T8" fmla="*/ 46 w 49"/>
                <a:gd name="T9" fmla="*/ 10 h 71"/>
                <a:gd name="T10" fmla="*/ 46 w 49"/>
                <a:gd name="T11" fmla="*/ 0 h 71"/>
                <a:gd name="T12" fmla="*/ 2 w 49"/>
                <a:gd name="T13" fmla="*/ 0 h 71"/>
                <a:gd name="T14" fmla="*/ 2 w 49"/>
                <a:gd name="T15" fmla="*/ 40 h 71"/>
                <a:gd name="T16" fmla="*/ 3 w 49"/>
                <a:gd name="T17" fmla="*/ 39 h 71"/>
                <a:gd name="T18" fmla="*/ 17 w 49"/>
                <a:gd name="T19" fmla="*/ 35 h 71"/>
                <a:gd name="T20" fmla="*/ 18 w 49"/>
                <a:gd name="T21" fmla="*/ 35 h 71"/>
                <a:gd name="T22" fmla="*/ 34 w 49"/>
                <a:gd name="T23" fmla="*/ 50 h 71"/>
                <a:gd name="T24" fmla="*/ 18 w 49"/>
                <a:gd name="T25" fmla="*/ 63 h 71"/>
                <a:gd name="T26" fmla="*/ 6 w 49"/>
                <a:gd name="T27" fmla="*/ 57 h 71"/>
                <a:gd name="T28" fmla="*/ 5 w 49"/>
                <a:gd name="T29" fmla="*/ 55 h 71"/>
                <a:gd name="T30" fmla="*/ 5 w 49"/>
                <a:gd name="T31" fmla="*/ 54 h 71"/>
                <a:gd name="T32" fmla="*/ 0 w 49"/>
                <a:gd name="T33" fmla="*/ 54 h 71"/>
                <a:gd name="T34" fmla="*/ 0 w 49"/>
                <a:gd name="T35" fmla="*/ 65 h 71"/>
                <a:gd name="T36" fmla="*/ 2 w 49"/>
                <a:gd name="T37" fmla="*/ 68 h 71"/>
                <a:gd name="T38" fmla="*/ 17 w 49"/>
                <a:gd name="T39" fmla="*/ 71 h 71"/>
                <a:gd name="T40" fmla="*/ 43 w 49"/>
                <a:gd name="T41" fmla="*/ 61 h 71"/>
                <a:gd name="T42" fmla="*/ 49 w 49"/>
                <a:gd name="T43" fmla="*/ 47 h 71"/>
                <a:gd name="T44" fmla="*/ 24 w 49"/>
                <a:gd name="T45" fmla="*/ 2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94970" y="402590"/>
              <a:ext cx="45085" cy="62230"/>
            </a:xfrm>
            <a:custGeom>
              <a:avLst/>
              <a:gdLst>
                <a:gd name="T0" fmla="*/ 35 w 50"/>
                <a:gd name="T1" fmla="*/ 29 h 71"/>
                <a:gd name="T2" fmla="*/ 35 w 50"/>
                <a:gd name="T3" fmla="*/ 29 h 71"/>
                <a:gd name="T4" fmla="*/ 47 w 50"/>
                <a:gd name="T5" fmla="*/ 14 h 71"/>
                <a:gd name="T6" fmla="*/ 23 w 50"/>
                <a:gd name="T7" fmla="*/ 0 h 71"/>
                <a:gd name="T8" fmla="*/ 6 w 50"/>
                <a:gd name="T9" fmla="*/ 3 h 71"/>
                <a:gd name="T10" fmla="*/ 3 w 50"/>
                <a:gd name="T11" fmla="*/ 6 h 71"/>
                <a:gd name="T12" fmla="*/ 3 w 50"/>
                <a:gd name="T13" fmla="*/ 15 h 71"/>
                <a:gd name="T14" fmla="*/ 8 w 50"/>
                <a:gd name="T15" fmla="*/ 15 h 71"/>
                <a:gd name="T16" fmla="*/ 9 w 50"/>
                <a:gd name="T17" fmla="*/ 14 h 71"/>
                <a:gd name="T18" fmla="*/ 21 w 50"/>
                <a:gd name="T19" fmla="*/ 7 h 71"/>
                <a:gd name="T20" fmla="*/ 32 w 50"/>
                <a:gd name="T21" fmla="*/ 16 h 71"/>
                <a:gd name="T22" fmla="*/ 18 w 50"/>
                <a:gd name="T23" fmla="*/ 29 h 71"/>
                <a:gd name="T24" fmla="*/ 18 w 50"/>
                <a:gd name="T25" fmla="*/ 30 h 71"/>
                <a:gd name="T26" fmla="*/ 18 w 50"/>
                <a:gd name="T27" fmla="*/ 35 h 71"/>
                <a:gd name="T28" fmla="*/ 20 w 50"/>
                <a:gd name="T29" fmla="*/ 35 h 71"/>
                <a:gd name="T30" fmla="*/ 35 w 50"/>
                <a:gd name="T31" fmla="*/ 50 h 71"/>
                <a:gd name="T32" fmla="*/ 19 w 50"/>
                <a:gd name="T33" fmla="*/ 63 h 71"/>
                <a:gd name="T34" fmla="*/ 6 w 50"/>
                <a:gd name="T35" fmla="*/ 54 h 71"/>
                <a:gd name="T36" fmla="*/ 6 w 50"/>
                <a:gd name="T37" fmla="*/ 54 h 71"/>
                <a:gd name="T38" fmla="*/ 0 w 50"/>
                <a:gd name="T39" fmla="*/ 54 h 71"/>
                <a:gd name="T40" fmla="*/ 0 w 50"/>
                <a:gd name="T41" fmla="*/ 65 h 71"/>
                <a:gd name="T42" fmla="*/ 3 w 50"/>
                <a:gd name="T43" fmla="*/ 68 h 71"/>
                <a:gd name="T44" fmla="*/ 18 w 50"/>
                <a:gd name="T45" fmla="*/ 71 h 71"/>
                <a:gd name="T46" fmla="*/ 50 w 50"/>
                <a:gd name="T47" fmla="*/ 47 h 71"/>
                <a:gd name="T48" fmla="*/ 35 w 50"/>
                <a:gd name="T49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81355" y="226060"/>
              <a:ext cx="211455" cy="159385"/>
            </a:xfrm>
            <a:custGeom>
              <a:avLst/>
              <a:gdLst>
                <a:gd name="T0" fmla="*/ 155 w 234"/>
                <a:gd name="T1" fmla="*/ 182 h 182"/>
                <a:gd name="T2" fmla="*/ 155 w 234"/>
                <a:gd name="T3" fmla="*/ 182 h 182"/>
                <a:gd name="T4" fmla="*/ 155 w 234"/>
                <a:gd name="T5" fmla="*/ 173 h 182"/>
                <a:gd name="T6" fmla="*/ 178 w 234"/>
                <a:gd name="T7" fmla="*/ 141 h 182"/>
                <a:gd name="T8" fmla="*/ 177 w 234"/>
                <a:gd name="T9" fmla="*/ 32 h 182"/>
                <a:gd name="T10" fmla="*/ 176 w 234"/>
                <a:gd name="T11" fmla="*/ 32 h 182"/>
                <a:gd name="T12" fmla="*/ 112 w 234"/>
                <a:gd name="T13" fmla="*/ 180 h 182"/>
                <a:gd name="T14" fmla="*/ 105 w 234"/>
                <a:gd name="T15" fmla="*/ 180 h 182"/>
                <a:gd name="T16" fmla="*/ 46 w 234"/>
                <a:gd name="T17" fmla="*/ 35 h 182"/>
                <a:gd name="T18" fmla="*/ 45 w 234"/>
                <a:gd name="T19" fmla="*/ 35 h 182"/>
                <a:gd name="T20" fmla="*/ 41 w 234"/>
                <a:gd name="T21" fmla="*/ 110 h 182"/>
                <a:gd name="T22" fmla="*/ 41 w 234"/>
                <a:gd name="T23" fmla="*/ 156 h 182"/>
                <a:gd name="T24" fmla="*/ 66 w 234"/>
                <a:gd name="T25" fmla="*/ 172 h 182"/>
                <a:gd name="T26" fmla="*/ 66 w 234"/>
                <a:gd name="T27" fmla="*/ 182 h 182"/>
                <a:gd name="T28" fmla="*/ 0 w 234"/>
                <a:gd name="T29" fmla="*/ 182 h 182"/>
                <a:gd name="T30" fmla="*/ 0 w 234"/>
                <a:gd name="T31" fmla="*/ 172 h 182"/>
                <a:gd name="T32" fmla="*/ 23 w 234"/>
                <a:gd name="T33" fmla="*/ 156 h 182"/>
                <a:gd name="T34" fmla="*/ 28 w 234"/>
                <a:gd name="T35" fmla="*/ 104 h 182"/>
                <a:gd name="T36" fmla="*/ 33 w 234"/>
                <a:gd name="T37" fmla="*/ 48 h 182"/>
                <a:gd name="T38" fmla="*/ 9 w 234"/>
                <a:gd name="T39" fmla="*/ 9 h 182"/>
                <a:gd name="T40" fmla="*/ 9 w 234"/>
                <a:gd name="T41" fmla="*/ 0 h 182"/>
                <a:gd name="T42" fmla="*/ 62 w 234"/>
                <a:gd name="T43" fmla="*/ 0 h 182"/>
                <a:gd name="T44" fmla="*/ 120 w 234"/>
                <a:gd name="T45" fmla="*/ 129 h 182"/>
                <a:gd name="T46" fmla="*/ 178 w 234"/>
                <a:gd name="T47" fmla="*/ 0 h 182"/>
                <a:gd name="T48" fmla="*/ 231 w 234"/>
                <a:gd name="T49" fmla="*/ 0 h 182"/>
                <a:gd name="T50" fmla="*/ 231 w 234"/>
                <a:gd name="T51" fmla="*/ 9 h 182"/>
                <a:gd name="T52" fmla="*/ 207 w 234"/>
                <a:gd name="T53" fmla="*/ 38 h 182"/>
                <a:gd name="T54" fmla="*/ 210 w 234"/>
                <a:gd name="T55" fmla="*/ 141 h 182"/>
                <a:gd name="T56" fmla="*/ 234 w 234"/>
                <a:gd name="T57" fmla="*/ 173 h 182"/>
                <a:gd name="T58" fmla="*/ 234 w 234"/>
                <a:gd name="T59" fmla="*/ 182 h 182"/>
                <a:gd name="T60" fmla="*/ 155 w 234"/>
                <a:gd name="T61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906780" y="266065"/>
              <a:ext cx="137160" cy="119380"/>
            </a:xfrm>
            <a:custGeom>
              <a:avLst/>
              <a:gdLst>
                <a:gd name="T0" fmla="*/ 84 w 152"/>
                <a:gd name="T1" fmla="*/ 136 h 136"/>
                <a:gd name="T2" fmla="*/ 84 w 152"/>
                <a:gd name="T3" fmla="*/ 136 h 136"/>
                <a:gd name="T4" fmla="*/ 84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4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05664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218565" y="269875"/>
              <a:ext cx="143510" cy="115570"/>
            </a:xfrm>
            <a:custGeom>
              <a:avLst/>
              <a:gdLst>
                <a:gd name="T0" fmla="*/ 91 w 159"/>
                <a:gd name="T1" fmla="*/ 132 h 132"/>
                <a:gd name="T2" fmla="*/ 91 w 159"/>
                <a:gd name="T3" fmla="*/ 132 h 132"/>
                <a:gd name="T4" fmla="*/ 91 w 159"/>
                <a:gd name="T5" fmla="*/ 123 h 132"/>
                <a:gd name="T6" fmla="*/ 109 w 159"/>
                <a:gd name="T7" fmla="*/ 100 h 132"/>
                <a:gd name="T8" fmla="*/ 109 w 159"/>
                <a:gd name="T9" fmla="*/ 68 h 132"/>
                <a:gd name="T10" fmla="*/ 52 w 159"/>
                <a:gd name="T11" fmla="*/ 68 h 132"/>
                <a:gd name="T12" fmla="*/ 52 w 159"/>
                <a:gd name="T13" fmla="*/ 100 h 132"/>
                <a:gd name="T14" fmla="*/ 69 w 159"/>
                <a:gd name="T15" fmla="*/ 123 h 132"/>
                <a:gd name="T16" fmla="*/ 69 w 159"/>
                <a:gd name="T17" fmla="*/ 132 h 132"/>
                <a:gd name="T18" fmla="*/ 1 w 159"/>
                <a:gd name="T19" fmla="*/ 132 h 132"/>
                <a:gd name="T20" fmla="*/ 1 w 159"/>
                <a:gd name="T21" fmla="*/ 123 h 132"/>
                <a:gd name="T22" fmla="*/ 21 w 159"/>
                <a:gd name="T23" fmla="*/ 100 h 132"/>
                <a:gd name="T24" fmla="*/ 21 w 159"/>
                <a:gd name="T25" fmla="*/ 32 h 132"/>
                <a:gd name="T26" fmla="*/ 0 w 159"/>
                <a:gd name="T27" fmla="*/ 9 h 132"/>
                <a:gd name="T28" fmla="*/ 0 w 159"/>
                <a:gd name="T29" fmla="*/ 0 h 132"/>
                <a:gd name="T30" fmla="*/ 69 w 159"/>
                <a:gd name="T31" fmla="*/ 0 h 132"/>
                <a:gd name="T32" fmla="*/ 69 w 159"/>
                <a:gd name="T33" fmla="*/ 9 h 132"/>
                <a:gd name="T34" fmla="*/ 52 w 159"/>
                <a:gd name="T35" fmla="*/ 32 h 132"/>
                <a:gd name="T36" fmla="*/ 52 w 159"/>
                <a:gd name="T37" fmla="*/ 56 h 132"/>
                <a:gd name="T38" fmla="*/ 109 w 159"/>
                <a:gd name="T39" fmla="*/ 56 h 132"/>
                <a:gd name="T40" fmla="*/ 109 w 159"/>
                <a:gd name="T41" fmla="*/ 32 h 132"/>
                <a:gd name="T42" fmla="*/ 91 w 159"/>
                <a:gd name="T43" fmla="*/ 9 h 132"/>
                <a:gd name="T44" fmla="*/ 91 w 159"/>
                <a:gd name="T45" fmla="*/ 0 h 132"/>
                <a:gd name="T46" fmla="*/ 159 w 159"/>
                <a:gd name="T47" fmla="*/ 0 h 132"/>
                <a:gd name="T48" fmla="*/ 159 w 159"/>
                <a:gd name="T49" fmla="*/ 8 h 132"/>
                <a:gd name="T50" fmla="*/ 140 w 159"/>
                <a:gd name="T51" fmla="*/ 32 h 132"/>
                <a:gd name="T52" fmla="*/ 140 w 159"/>
                <a:gd name="T53" fmla="*/ 100 h 132"/>
                <a:gd name="T54" fmla="*/ 159 w 159"/>
                <a:gd name="T55" fmla="*/ 123 h 132"/>
                <a:gd name="T56" fmla="*/ 159 w 159"/>
                <a:gd name="T57" fmla="*/ 132 h 132"/>
                <a:gd name="T58" fmla="*/ 91 w 159"/>
                <a:gd name="T5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378585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6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6 w 152"/>
                <a:gd name="T17" fmla="*/ 126 h 136"/>
                <a:gd name="T18" fmla="*/ 53 w 152"/>
                <a:gd name="T19" fmla="*/ 127 h 136"/>
                <a:gd name="T20" fmla="*/ 53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70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9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517650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654175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1774190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92405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169795" y="219075"/>
              <a:ext cx="153670" cy="166370"/>
            </a:xfrm>
            <a:custGeom>
              <a:avLst/>
              <a:gdLst>
                <a:gd name="T0" fmla="*/ 170 w 170"/>
                <a:gd name="T1" fmla="*/ 138 h 190"/>
                <a:gd name="T2" fmla="*/ 170 w 170"/>
                <a:gd name="T3" fmla="*/ 138 h 190"/>
                <a:gd name="T4" fmla="*/ 155 w 170"/>
                <a:gd name="T5" fmla="*/ 182 h 190"/>
                <a:gd name="T6" fmla="*/ 103 w 170"/>
                <a:gd name="T7" fmla="*/ 190 h 190"/>
                <a:gd name="T8" fmla="*/ 0 w 170"/>
                <a:gd name="T9" fmla="*/ 97 h 190"/>
                <a:gd name="T10" fmla="*/ 109 w 170"/>
                <a:gd name="T11" fmla="*/ 0 h 190"/>
                <a:gd name="T12" fmla="*/ 159 w 170"/>
                <a:gd name="T13" fmla="*/ 7 h 190"/>
                <a:gd name="T14" fmla="*/ 166 w 170"/>
                <a:gd name="T15" fmla="*/ 52 h 190"/>
                <a:gd name="T16" fmla="*/ 156 w 170"/>
                <a:gd name="T17" fmla="*/ 54 h 190"/>
                <a:gd name="T18" fmla="*/ 103 w 170"/>
                <a:gd name="T19" fmla="*/ 11 h 190"/>
                <a:gd name="T20" fmla="*/ 37 w 170"/>
                <a:gd name="T21" fmla="*/ 91 h 190"/>
                <a:gd name="T22" fmla="*/ 106 w 170"/>
                <a:gd name="T23" fmla="*/ 178 h 190"/>
                <a:gd name="T24" fmla="*/ 161 w 170"/>
                <a:gd name="T25" fmla="*/ 135 h 190"/>
                <a:gd name="T26" fmla="*/ 170 w 170"/>
                <a:gd name="T27" fmla="*/ 13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2341880" y="262890"/>
              <a:ext cx="132080" cy="121285"/>
            </a:xfrm>
            <a:custGeom>
              <a:avLst/>
              <a:gdLst>
                <a:gd name="T0" fmla="*/ 146 w 146"/>
                <a:gd name="T1" fmla="*/ 68 h 139"/>
                <a:gd name="T2" fmla="*/ 146 w 146"/>
                <a:gd name="T3" fmla="*/ 68 h 139"/>
                <a:gd name="T4" fmla="*/ 73 w 146"/>
                <a:gd name="T5" fmla="*/ 139 h 139"/>
                <a:gd name="T6" fmla="*/ 0 w 146"/>
                <a:gd name="T7" fmla="*/ 72 h 139"/>
                <a:gd name="T8" fmla="*/ 73 w 146"/>
                <a:gd name="T9" fmla="*/ 0 h 139"/>
                <a:gd name="T10" fmla="*/ 146 w 146"/>
                <a:gd name="T11" fmla="*/ 68 h 139"/>
                <a:gd name="T12" fmla="*/ 35 w 146"/>
                <a:gd name="T13" fmla="*/ 66 h 139"/>
                <a:gd name="T14" fmla="*/ 35 w 146"/>
                <a:gd name="T15" fmla="*/ 66 h 139"/>
                <a:gd name="T16" fmla="*/ 76 w 146"/>
                <a:gd name="T17" fmla="*/ 129 h 139"/>
                <a:gd name="T18" fmla="*/ 111 w 146"/>
                <a:gd name="T19" fmla="*/ 74 h 139"/>
                <a:gd name="T20" fmla="*/ 71 w 146"/>
                <a:gd name="T21" fmla="*/ 10 h 139"/>
                <a:gd name="T22" fmla="*/ 35 w 146"/>
                <a:gd name="T23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487930" y="266065"/>
              <a:ext cx="108585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14930" y="266065"/>
              <a:ext cx="107950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736850" y="266065"/>
              <a:ext cx="109855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865755" y="262890"/>
              <a:ext cx="128270" cy="121285"/>
            </a:xfrm>
            <a:custGeom>
              <a:avLst/>
              <a:gdLst>
                <a:gd name="T0" fmla="*/ 142 w 142"/>
                <a:gd name="T1" fmla="*/ 79 h 139"/>
                <a:gd name="T2" fmla="*/ 142 w 142"/>
                <a:gd name="T3" fmla="*/ 79 h 139"/>
                <a:gd name="T4" fmla="*/ 130 w 142"/>
                <a:gd name="T5" fmla="*/ 96 h 139"/>
                <a:gd name="T6" fmla="*/ 130 w 142"/>
                <a:gd name="T7" fmla="*/ 113 h 139"/>
                <a:gd name="T8" fmla="*/ 131 w 142"/>
                <a:gd name="T9" fmla="*/ 131 h 139"/>
                <a:gd name="T10" fmla="*/ 80 w 142"/>
                <a:gd name="T11" fmla="*/ 139 h 139"/>
                <a:gd name="T12" fmla="*/ 0 w 142"/>
                <a:gd name="T13" fmla="*/ 72 h 139"/>
                <a:gd name="T14" fmla="*/ 85 w 142"/>
                <a:gd name="T15" fmla="*/ 0 h 139"/>
                <a:gd name="T16" fmla="*/ 127 w 142"/>
                <a:gd name="T17" fmla="*/ 7 h 139"/>
                <a:gd name="T18" fmla="*/ 130 w 142"/>
                <a:gd name="T19" fmla="*/ 44 h 139"/>
                <a:gd name="T20" fmla="*/ 121 w 142"/>
                <a:gd name="T21" fmla="*/ 44 h 139"/>
                <a:gd name="T22" fmla="*/ 80 w 142"/>
                <a:gd name="T23" fmla="*/ 10 h 139"/>
                <a:gd name="T24" fmla="*/ 35 w 142"/>
                <a:gd name="T25" fmla="*/ 67 h 139"/>
                <a:gd name="T26" fmla="*/ 83 w 142"/>
                <a:gd name="T27" fmla="*/ 129 h 139"/>
                <a:gd name="T28" fmla="*/ 98 w 142"/>
                <a:gd name="T29" fmla="*/ 115 h 139"/>
                <a:gd name="T30" fmla="*/ 98 w 142"/>
                <a:gd name="T31" fmla="*/ 96 h 139"/>
                <a:gd name="T32" fmla="*/ 76 w 142"/>
                <a:gd name="T33" fmla="*/ 79 h 139"/>
                <a:gd name="T34" fmla="*/ 76 w 142"/>
                <a:gd name="T35" fmla="*/ 71 h 139"/>
                <a:gd name="T36" fmla="*/ 142 w 142"/>
                <a:gd name="T37" fmla="*/ 71 h 139"/>
                <a:gd name="T38" fmla="*/ 142 w 142"/>
                <a:gd name="T39" fmla="*/ 7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012440" y="266065"/>
              <a:ext cx="110490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796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634992"/>
              </p:ext>
            </p:extLst>
          </p:nvPr>
        </p:nvGraphicFramePr>
        <p:xfrm>
          <a:off x="257172" y="85722"/>
          <a:ext cx="11439527" cy="6661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6178">
                  <a:extLst>
                    <a:ext uri="{9D8B030D-6E8A-4147-A177-3AD203B41FA5}">
                      <a16:colId xmlns:a16="http://schemas.microsoft.com/office/drawing/2014/main" val="1423834059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3240159435"/>
                    </a:ext>
                  </a:extLst>
                </a:gridCol>
                <a:gridCol w="1519718">
                  <a:extLst>
                    <a:ext uri="{9D8B030D-6E8A-4147-A177-3AD203B41FA5}">
                      <a16:colId xmlns:a16="http://schemas.microsoft.com/office/drawing/2014/main" val="879571570"/>
                    </a:ext>
                  </a:extLst>
                </a:gridCol>
                <a:gridCol w="853541">
                  <a:extLst>
                    <a:ext uri="{9D8B030D-6E8A-4147-A177-3AD203B41FA5}">
                      <a16:colId xmlns:a16="http://schemas.microsoft.com/office/drawing/2014/main" val="854797530"/>
                    </a:ext>
                  </a:extLst>
                </a:gridCol>
                <a:gridCol w="145726">
                  <a:extLst>
                    <a:ext uri="{9D8B030D-6E8A-4147-A177-3AD203B41FA5}">
                      <a16:colId xmlns:a16="http://schemas.microsoft.com/office/drawing/2014/main" val="816729039"/>
                    </a:ext>
                  </a:extLst>
                </a:gridCol>
                <a:gridCol w="853541">
                  <a:extLst>
                    <a:ext uri="{9D8B030D-6E8A-4147-A177-3AD203B41FA5}">
                      <a16:colId xmlns:a16="http://schemas.microsoft.com/office/drawing/2014/main" val="3574362080"/>
                    </a:ext>
                  </a:extLst>
                </a:gridCol>
                <a:gridCol w="135318">
                  <a:extLst>
                    <a:ext uri="{9D8B030D-6E8A-4147-A177-3AD203B41FA5}">
                      <a16:colId xmlns:a16="http://schemas.microsoft.com/office/drawing/2014/main" val="1792028066"/>
                    </a:ext>
                  </a:extLst>
                </a:gridCol>
                <a:gridCol w="1103358">
                  <a:extLst>
                    <a:ext uri="{9D8B030D-6E8A-4147-A177-3AD203B41FA5}">
                      <a16:colId xmlns:a16="http://schemas.microsoft.com/office/drawing/2014/main" val="1846061782"/>
                    </a:ext>
                  </a:extLst>
                </a:gridCol>
                <a:gridCol w="166545">
                  <a:extLst>
                    <a:ext uri="{9D8B030D-6E8A-4147-A177-3AD203B41FA5}">
                      <a16:colId xmlns:a16="http://schemas.microsoft.com/office/drawing/2014/main" val="1791167584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887755296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1608656038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1582849938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2102287316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3903034164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2070399140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3735834312"/>
                    </a:ext>
                  </a:extLst>
                </a:gridCol>
                <a:gridCol w="666178">
                  <a:extLst>
                    <a:ext uri="{9D8B030D-6E8A-4147-A177-3AD203B41FA5}">
                      <a16:colId xmlns:a16="http://schemas.microsoft.com/office/drawing/2014/main" val="3363924138"/>
                    </a:ext>
                  </a:extLst>
                </a:gridCol>
              </a:tblGrid>
              <a:tr h="12141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MANHATTAN COLLEGE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520586013"/>
                  </a:ext>
                </a:extLst>
              </a:tr>
              <a:tr h="12141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Variance report 2016-2017 as of Feb 23,2017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3451510981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3334976958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2016-17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190110721"/>
                  </a:ext>
                </a:extLst>
              </a:tr>
              <a:tr h="173478"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Budget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Projection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BDGT vs PROJ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778129473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u="sng" strike="noStrike" dirty="0">
                          <a:effectLst/>
                        </a:rPr>
                        <a:t>Revenues</a:t>
                      </a:r>
                      <a:endParaRPr lang="en-US" sz="1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872225208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Undergrad-Tuition &amp; Prog. Fees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129,456,200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132,096,000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2,639,800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Freshman were 10 above  budget; returning students 55 above budget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477087796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Undergrad-Room &amp; Board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29,341,300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29,293,000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-48,300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4 residents below budget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883730860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less: Undergrad Financial Aid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-56,992,860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-57,640,000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-647,140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Line 1 \ Line 3: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Budget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44.0%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Actual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43.6%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Var-positive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0.4%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888504753"/>
                  </a:ext>
                </a:extLst>
              </a:tr>
              <a:tr h="2391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effectLst/>
                        </a:rPr>
                        <a:t>   Net Undergraduate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101,804,640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103,749,000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1,944,360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3562021336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294855050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Graduate Tuition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7,666,500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7,950,000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283,500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On-line MBA above budget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87747066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less: Graduate Financial Aid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-317,700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-322,000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-4,300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383230442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   Net Graduate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7,348,800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7,628,000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279,200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976585547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425995076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Intersession Tuition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1,852,200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2,220,000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367,800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July intersession over budget $335k- 54% higher than pr yr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853937522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SCPS and Other Tuition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2,971,250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2,947,000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-24,250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AP program under $132k -29% lower pr yr:  SCPS Grad on line +$200k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233680936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Student Fees(excl Prg. Fees)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5,634,100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5,820,000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185,900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related to the higher enrollment line 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951268557"/>
                  </a:ext>
                </a:extLst>
              </a:tr>
              <a:tr h="3569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    Other Student- Income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10,457,550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10,987,000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529,450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418829973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623191097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Grant Income - Operating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622,000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627,000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5,000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389702620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Gift Income - Operating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3,393,000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4,793,000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1,400,000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Dinner $850k; Bequests $190k; Annual $230k:  other $130k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88425263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Facilities Rental Income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2,372,000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1,976,600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-395,400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Conference under bdgt $378k - 12% lower than pr yr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3971157368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Investment Income - Spendable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1,485,300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1,402,000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-83,300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231148136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Other Operating Income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1,685,000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1,935,000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250,000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Payment plan $35k;Commission $70k; Parking $40k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493978248"/>
                  </a:ext>
                </a:extLst>
              </a:tr>
              <a:tr h="3569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effectLst/>
                        </a:rPr>
                        <a:t>Revenue (net of Financial Aid)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129,168,290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133,097,600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3,929,311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58585862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424470806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sng" strike="noStrike" dirty="0">
                          <a:effectLst/>
                        </a:rPr>
                        <a:t>Expenses</a:t>
                      </a:r>
                      <a:endParaRPr lang="en-US" sz="1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369426081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Salary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61,806,300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61,190,000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616,300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several faculty positions vacant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739464533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19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Fringe Benefits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19,469,000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19,320,000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149,000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Work comp and disability under;  tuition remission over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669954405"/>
                  </a:ext>
                </a:extLst>
              </a:tr>
              <a:tr h="2391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   Total Salary &amp; Benefits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81,275,300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80,510,000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765,300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735274722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3205904987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Department Operating exp.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21,737,315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21,550,000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187,315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946865495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Food Service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7,601,675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7,617,000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-15,325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81854846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Debt Service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6,740,000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6,900,000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-160,000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paid off the Dept. of Ed mortgage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119147372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Utilities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4,170,300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3,470,000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700,300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lower rates and mild winter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235312362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Marketing &amp; Publications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2,095,800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2,004,000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91,800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552360945"/>
                  </a:ext>
                </a:extLst>
              </a:tr>
              <a:tr h="2391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Capital &amp; Replacement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5,547,900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10,537,900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-4,990,000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Facilities relocation to Garage $2M;  Increase Deferred Maintenance $2M;         Athletic-Draddy  Bleachers and Basket ball court $990K 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77477"/>
                  </a:ext>
                </a:extLst>
              </a:tr>
              <a:tr h="280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   Total Non-Personnel Exp.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47,892,990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52,078,900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>
                          <a:effectLst/>
                        </a:rPr>
                        <a:t>-4,185,910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1595979109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3227771439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effectLst/>
                        </a:rPr>
                        <a:t>Total Expenses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129,168,290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132,588,900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-3,420,610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535711339"/>
                  </a:ext>
                </a:extLst>
              </a:tr>
              <a:tr h="121414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3095286273"/>
                  </a:ext>
                </a:extLst>
              </a:tr>
              <a:tr h="141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29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effectLst/>
                        </a:rPr>
                        <a:t>Net Income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508,700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effectLst/>
                        </a:rPr>
                        <a:t>508,700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80" marR="3780" marT="3780" marB="0" anchor="b"/>
                </a:tc>
                <a:extLst>
                  <a:ext uri="{0D108BD9-81ED-4DB2-BD59-A6C34878D82A}">
                    <a16:rowId xmlns:a16="http://schemas.microsoft.com/office/drawing/2014/main" val="2856482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50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FY 2018-20 Operating Budget Forecast – Enrollment Strategy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1702884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2017-18 Freshman Enrollment Goals by School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School					Goal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	Arts					185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	Business				190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	Education and Health		  92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	Engineering				280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	Science				</a:t>
            </a:r>
            <a:r>
              <a:rPr lang="en-US" u="sng" dirty="0" smtClean="0"/>
              <a:t>  83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	</a:t>
            </a:r>
            <a:r>
              <a:rPr lang="en-US" b="1" dirty="0" smtClean="0"/>
              <a:t>Total					830</a:t>
            </a:r>
          </a:p>
          <a:p>
            <a:pPr lvl="1"/>
            <a:endParaRPr lang="en-US" dirty="0"/>
          </a:p>
        </p:txBody>
      </p:sp>
      <p:grpSp>
        <p:nvGrpSpPr>
          <p:cNvPr id="8" name="Canvas 57"/>
          <p:cNvGrpSpPr/>
          <p:nvPr/>
        </p:nvGrpSpPr>
        <p:grpSpPr>
          <a:xfrm>
            <a:off x="4487227" y="6072319"/>
            <a:ext cx="3217545" cy="625475"/>
            <a:chOff x="0" y="-5080"/>
            <a:chExt cx="3217545" cy="62547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3217545" cy="61214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4450" y="36195"/>
              <a:ext cx="523875" cy="532765"/>
            </a:xfrm>
            <a:custGeom>
              <a:avLst/>
              <a:gdLst>
                <a:gd name="T0" fmla="*/ 420 w 580"/>
                <a:gd name="T1" fmla="*/ 0 h 609"/>
                <a:gd name="T2" fmla="*/ 420 w 580"/>
                <a:gd name="T3" fmla="*/ 0 h 609"/>
                <a:gd name="T4" fmla="*/ 151 w 580"/>
                <a:gd name="T5" fmla="*/ 0 h 609"/>
                <a:gd name="T6" fmla="*/ 0 w 580"/>
                <a:gd name="T7" fmla="*/ 0 h 609"/>
                <a:gd name="T8" fmla="*/ 68 w 580"/>
                <a:gd name="T9" fmla="*/ 350 h 609"/>
                <a:gd name="T10" fmla="*/ 160 w 580"/>
                <a:gd name="T11" fmla="*/ 494 h 609"/>
                <a:gd name="T12" fmla="*/ 287 w 580"/>
                <a:gd name="T13" fmla="*/ 609 h 609"/>
                <a:gd name="T14" fmla="*/ 401 w 580"/>
                <a:gd name="T15" fmla="*/ 517 h 609"/>
                <a:gd name="T16" fmla="*/ 506 w 580"/>
                <a:gd name="T17" fmla="*/ 358 h 609"/>
                <a:gd name="T18" fmla="*/ 571 w 580"/>
                <a:gd name="T19" fmla="*/ 0 h 609"/>
                <a:gd name="T20" fmla="*/ 420 w 580"/>
                <a:gd name="T2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0" y="-5080"/>
              <a:ext cx="619125" cy="625475"/>
            </a:xfrm>
            <a:custGeom>
              <a:avLst/>
              <a:gdLst>
                <a:gd name="T0" fmla="*/ 671 w 685"/>
                <a:gd name="T1" fmla="*/ 0 h 715"/>
                <a:gd name="T2" fmla="*/ 671 w 685"/>
                <a:gd name="T3" fmla="*/ 0 h 715"/>
                <a:gd name="T4" fmla="*/ 0 w 685"/>
                <a:gd name="T5" fmla="*/ 0 h 715"/>
                <a:gd name="T6" fmla="*/ 76 w 685"/>
                <a:gd name="T7" fmla="*/ 410 h 715"/>
                <a:gd name="T8" fmla="*/ 184 w 685"/>
                <a:gd name="T9" fmla="*/ 580 h 715"/>
                <a:gd name="T10" fmla="*/ 337 w 685"/>
                <a:gd name="T11" fmla="*/ 715 h 715"/>
                <a:gd name="T12" fmla="*/ 475 w 685"/>
                <a:gd name="T13" fmla="*/ 607 h 715"/>
                <a:gd name="T14" fmla="*/ 598 w 685"/>
                <a:gd name="T15" fmla="*/ 420 h 715"/>
                <a:gd name="T16" fmla="*/ 671 w 685"/>
                <a:gd name="T17" fmla="*/ 0 h 715"/>
                <a:gd name="T18" fmla="*/ 200 w 685"/>
                <a:gd name="T19" fmla="*/ 47 h 715"/>
                <a:gd name="T20" fmla="*/ 200 w 685"/>
                <a:gd name="T21" fmla="*/ 47 h 715"/>
                <a:gd name="T22" fmla="*/ 377 w 685"/>
                <a:gd name="T23" fmla="*/ 47 h 715"/>
                <a:gd name="T24" fmla="*/ 286 w 685"/>
                <a:gd name="T25" fmla="*/ 223 h 715"/>
                <a:gd name="T26" fmla="*/ 196 w 685"/>
                <a:gd name="T27" fmla="*/ 47 h 715"/>
                <a:gd name="T28" fmla="*/ 200 w 685"/>
                <a:gd name="T29" fmla="*/ 47 h 715"/>
                <a:gd name="T30" fmla="*/ 273 w 685"/>
                <a:gd name="T31" fmla="*/ 364 h 715"/>
                <a:gd name="T32" fmla="*/ 273 w 685"/>
                <a:gd name="T33" fmla="*/ 364 h 715"/>
                <a:gd name="T34" fmla="*/ 299 w 685"/>
                <a:gd name="T35" fmla="*/ 364 h 715"/>
                <a:gd name="T36" fmla="*/ 384 w 685"/>
                <a:gd name="T37" fmla="*/ 201 h 715"/>
                <a:gd name="T38" fmla="*/ 384 w 685"/>
                <a:gd name="T39" fmla="*/ 438 h 715"/>
                <a:gd name="T40" fmla="*/ 187 w 685"/>
                <a:gd name="T41" fmla="*/ 438 h 715"/>
                <a:gd name="T42" fmla="*/ 187 w 685"/>
                <a:gd name="T43" fmla="*/ 201 h 715"/>
                <a:gd name="T44" fmla="*/ 273 w 685"/>
                <a:gd name="T45" fmla="*/ 364 h 715"/>
                <a:gd name="T46" fmla="*/ 111 w 685"/>
                <a:gd name="T47" fmla="*/ 382 h 715"/>
                <a:gd name="T48" fmla="*/ 111 w 685"/>
                <a:gd name="T49" fmla="*/ 382 h 715"/>
                <a:gd name="T50" fmla="*/ 49 w 685"/>
                <a:gd name="T51" fmla="*/ 47 h 715"/>
                <a:gd name="T52" fmla="*/ 111 w 685"/>
                <a:gd name="T53" fmla="*/ 47 h 715"/>
                <a:gd name="T54" fmla="*/ 111 w 685"/>
                <a:gd name="T55" fmla="*/ 382 h 715"/>
                <a:gd name="T56" fmla="*/ 336 w 685"/>
                <a:gd name="T57" fmla="*/ 656 h 715"/>
                <a:gd name="T58" fmla="*/ 336 w 685"/>
                <a:gd name="T59" fmla="*/ 656 h 715"/>
                <a:gd name="T60" fmla="*/ 236 w 685"/>
                <a:gd name="T61" fmla="*/ 571 h 715"/>
                <a:gd name="T62" fmla="*/ 444 w 685"/>
                <a:gd name="T63" fmla="*/ 571 h 715"/>
                <a:gd name="T64" fmla="*/ 336 w 685"/>
                <a:gd name="T65" fmla="*/ 656 h 715"/>
                <a:gd name="T66" fmla="*/ 555 w 685"/>
                <a:gd name="T67" fmla="*/ 405 h 715"/>
                <a:gd name="T68" fmla="*/ 555 w 685"/>
                <a:gd name="T69" fmla="*/ 405 h 715"/>
                <a:gd name="T70" fmla="*/ 539 w 685"/>
                <a:gd name="T71" fmla="*/ 438 h 715"/>
                <a:gd name="T72" fmla="*/ 461 w 685"/>
                <a:gd name="T73" fmla="*/ 438 h 715"/>
                <a:gd name="T74" fmla="*/ 461 w 685"/>
                <a:gd name="T75" fmla="*/ 47 h 715"/>
                <a:gd name="T76" fmla="*/ 469 w 685"/>
                <a:gd name="T77" fmla="*/ 47 h 715"/>
                <a:gd name="T78" fmla="*/ 620 w 685"/>
                <a:gd name="T79" fmla="*/ 47 h 715"/>
                <a:gd name="T80" fmla="*/ 555 w 685"/>
                <a:gd name="T81" fmla="*/ 40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31165" y="71120"/>
              <a:ext cx="108585" cy="125095"/>
            </a:xfrm>
            <a:custGeom>
              <a:avLst/>
              <a:gdLst>
                <a:gd name="T0" fmla="*/ 60 w 120"/>
                <a:gd name="T1" fmla="*/ 0 h 143"/>
                <a:gd name="T2" fmla="*/ 60 w 120"/>
                <a:gd name="T3" fmla="*/ 0 h 143"/>
                <a:gd name="T4" fmla="*/ 75 w 120"/>
                <a:gd name="T5" fmla="*/ 59 h 143"/>
                <a:gd name="T6" fmla="*/ 120 w 120"/>
                <a:gd name="T7" fmla="*/ 59 h 143"/>
                <a:gd name="T8" fmla="*/ 83 w 120"/>
                <a:gd name="T9" fmla="*/ 81 h 143"/>
                <a:gd name="T10" fmla="*/ 104 w 120"/>
                <a:gd name="T11" fmla="*/ 143 h 143"/>
                <a:gd name="T12" fmla="*/ 60 w 120"/>
                <a:gd name="T13" fmla="*/ 106 h 143"/>
                <a:gd name="T14" fmla="*/ 16 w 120"/>
                <a:gd name="T15" fmla="*/ 143 h 143"/>
                <a:gd name="T16" fmla="*/ 37 w 120"/>
                <a:gd name="T17" fmla="*/ 81 h 143"/>
                <a:gd name="T18" fmla="*/ 0 w 120"/>
                <a:gd name="T19" fmla="*/ 59 h 143"/>
                <a:gd name="T20" fmla="*/ 46 w 120"/>
                <a:gd name="T21" fmla="*/ 59 h 143"/>
                <a:gd name="T22" fmla="*/ 60 w 120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77800" y="401955"/>
              <a:ext cx="31115" cy="62230"/>
            </a:xfrm>
            <a:custGeom>
              <a:avLst/>
              <a:gdLst>
                <a:gd name="T0" fmla="*/ 24 w 34"/>
                <a:gd name="T1" fmla="*/ 57 h 71"/>
                <a:gd name="T2" fmla="*/ 24 w 34"/>
                <a:gd name="T3" fmla="*/ 57 h 71"/>
                <a:gd name="T4" fmla="*/ 24 w 34"/>
                <a:gd name="T5" fmla="*/ 0 h 71"/>
                <a:gd name="T6" fmla="*/ 24 w 34"/>
                <a:gd name="T7" fmla="*/ 1 h 71"/>
                <a:gd name="T8" fmla="*/ 0 w 34"/>
                <a:gd name="T9" fmla="*/ 6 h 71"/>
                <a:gd name="T10" fmla="*/ 0 w 34"/>
                <a:gd name="T11" fmla="*/ 6 h 71"/>
                <a:gd name="T12" fmla="*/ 0 w 34"/>
                <a:gd name="T13" fmla="*/ 11 h 71"/>
                <a:gd name="T14" fmla="*/ 6 w 34"/>
                <a:gd name="T15" fmla="*/ 12 h 71"/>
                <a:gd name="T16" fmla="*/ 11 w 34"/>
                <a:gd name="T17" fmla="*/ 18 h 71"/>
                <a:gd name="T18" fmla="*/ 11 w 34"/>
                <a:gd name="T19" fmla="*/ 57 h 71"/>
                <a:gd name="T20" fmla="*/ 1 w 34"/>
                <a:gd name="T21" fmla="*/ 66 h 71"/>
                <a:gd name="T22" fmla="*/ 1 w 34"/>
                <a:gd name="T23" fmla="*/ 66 h 71"/>
                <a:gd name="T24" fmla="*/ 1 w 34"/>
                <a:gd name="T25" fmla="*/ 71 h 71"/>
                <a:gd name="T26" fmla="*/ 34 w 34"/>
                <a:gd name="T27" fmla="*/ 71 h 71"/>
                <a:gd name="T28" fmla="*/ 34 w 34"/>
                <a:gd name="T29" fmla="*/ 66 h 71"/>
                <a:gd name="T30" fmla="*/ 34 w 34"/>
                <a:gd name="T31" fmla="*/ 66 h 71"/>
                <a:gd name="T32" fmla="*/ 24 w 34"/>
                <a:gd name="T33" fmla="*/ 5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239395" y="402590"/>
              <a:ext cx="42545" cy="61595"/>
            </a:xfrm>
            <a:custGeom>
              <a:avLst/>
              <a:gdLst>
                <a:gd name="T0" fmla="*/ 33 w 47"/>
                <a:gd name="T1" fmla="*/ 31 h 70"/>
                <a:gd name="T2" fmla="*/ 33 w 47"/>
                <a:gd name="T3" fmla="*/ 31 h 70"/>
                <a:gd name="T4" fmla="*/ 41 w 47"/>
                <a:gd name="T5" fmla="*/ 25 h 70"/>
                <a:gd name="T6" fmla="*/ 44 w 47"/>
                <a:gd name="T7" fmla="*/ 17 h 70"/>
                <a:gd name="T8" fmla="*/ 25 w 47"/>
                <a:gd name="T9" fmla="*/ 0 h 70"/>
                <a:gd name="T10" fmla="*/ 3 w 47"/>
                <a:gd name="T11" fmla="*/ 18 h 70"/>
                <a:gd name="T12" fmla="*/ 14 w 47"/>
                <a:gd name="T13" fmla="*/ 35 h 70"/>
                <a:gd name="T14" fmla="*/ 5 w 47"/>
                <a:gd name="T15" fmla="*/ 42 h 70"/>
                <a:gd name="T16" fmla="*/ 0 w 47"/>
                <a:gd name="T17" fmla="*/ 52 h 70"/>
                <a:gd name="T18" fmla="*/ 23 w 47"/>
                <a:gd name="T19" fmla="*/ 70 h 70"/>
                <a:gd name="T20" fmla="*/ 47 w 47"/>
                <a:gd name="T21" fmla="*/ 50 h 70"/>
                <a:gd name="T22" fmla="*/ 33 w 47"/>
                <a:gd name="T23" fmla="*/ 31 h 70"/>
                <a:gd name="T24" fmla="*/ 32 w 47"/>
                <a:gd name="T25" fmla="*/ 60 h 70"/>
                <a:gd name="T26" fmla="*/ 32 w 47"/>
                <a:gd name="T27" fmla="*/ 60 h 70"/>
                <a:gd name="T28" fmla="*/ 24 w 47"/>
                <a:gd name="T29" fmla="*/ 63 h 70"/>
                <a:gd name="T30" fmla="*/ 13 w 47"/>
                <a:gd name="T31" fmla="*/ 51 h 70"/>
                <a:gd name="T32" fmla="*/ 19 w 47"/>
                <a:gd name="T33" fmla="*/ 38 h 70"/>
                <a:gd name="T34" fmla="*/ 35 w 47"/>
                <a:gd name="T35" fmla="*/ 54 h 70"/>
                <a:gd name="T36" fmla="*/ 32 w 47"/>
                <a:gd name="T37" fmla="*/ 60 h 70"/>
                <a:gd name="T38" fmla="*/ 24 w 47"/>
                <a:gd name="T39" fmla="*/ 7 h 70"/>
                <a:gd name="T40" fmla="*/ 24 w 47"/>
                <a:gd name="T41" fmla="*/ 7 h 70"/>
                <a:gd name="T42" fmla="*/ 33 w 47"/>
                <a:gd name="T43" fmla="*/ 17 h 70"/>
                <a:gd name="T44" fmla="*/ 28 w 47"/>
                <a:gd name="T45" fmla="*/ 29 h 70"/>
                <a:gd name="T46" fmla="*/ 15 w 47"/>
                <a:gd name="T47" fmla="*/ 14 h 70"/>
                <a:gd name="T48" fmla="*/ 24 w 47"/>
                <a:gd name="T4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16230" y="402590"/>
              <a:ext cx="44450" cy="62230"/>
            </a:xfrm>
            <a:custGeom>
              <a:avLst/>
              <a:gdLst>
                <a:gd name="T0" fmla="*/ 24 w 49"/>
                <a:gd name="T1" fmla="*/ 26 h 71"/>
                <a:gd name="T2" fmla="*/ 24 w 49"/>
                <a:gd name="T3" fmla="*/ 26 h 71"/>
                <a:gd name="T4" fmla="*/ 12 w 49"/>
                <a:gd name="T5" fmla="*/ 29 h 71"/>
                <a:gd name="T6" fmla="*/ 12 w 49"/>
                <a:gd name="T7" fmla="*/ 10 h 71"/>
                <a:gd name="T8" fmla="*/ 46 w 49"/>
                <a:gd name="T9" fmla="*/ 10 h 71"/>
                <a:gd name="T10" fmla="*/ 46 w 49"/>
                <a:gd name="T11" fmla="*/ 0 h 71"/>
                <a:gd name="T12" fmla="*/ 2 w 49"/>
                <a:gd name="T13" fmla="*/ 0 h 71"/>
                <a:gd name="T14" fmla="*/ 2 w 49"/>
                <a:gd name="T15" fmla="*/ 40 h 71"/>
                <a:gd name="T16" fmla="*/ 3 w 49"/>
                <a:gd name="T17" fmla="*/ 39 h 71"/>
                <a:gd name="T18" fmla="*/ 17 w 49"/>
                <a:gd name="T19" fmla="*/ 35 h 71"/>
                <a:gd name="T20" fmla="*/ 18 w 49"/>
                <a:gd name="T21" fmla="*/ 35 h 71"/>
                <a:gd name="T22" fmla="*/ 34 w 49"/>
                <a:gd name="T23" fmla="*/ 50 h 71"/>
                <a:gd name="T24" fmla="*/ 18 w 49"/>
                <a:gd name="T25" fmla="*/ 63 h 71"/>
                <a:gd name="T26" fmla="*/ 6 w 49"/>
                <a:gd name="T27" fmla="*/ 57 h 71"/>
                <a:gd name="T28" fmla="*/ 5 w 49"/>
                <a:gd name="T29" fmla="*/ 55 h 71"/>
                <a:gd name="T30" fmla="*/ 5 w 49"/>
                <a:gd name="T31" fmla="*/ 54 h 71"/>
                <a:gd name="T32" fmla="*/ 0 w 49"/>
                <a:gd name="T33" fmla="*/ 54 h 71"/>
                <a:gd name="T34" fmla="*/ 0 w 49"/>
                <a:gd name="T35" fmla="*/ 65 h 71"/>
                <a:gd name="T36" fmla="*/ 2 w 49"/>
                <a:gd name="T37" fmla="*/ 68 h 71"/>
                <a:gd name="T38" fmla="*/ 17 w 49"/>
                <a:gd name="T39" fmla="*/ 71 h 71"/>
                <a:gd name="T40" fmla="*/ 43 w 49"/>
                <a:gd name="T41" fmla="*/ 61 h 71"/>
                <a:gd name="T42" fmla="*/ 49 w 49"/>
                <a:gd name="T43" fmla="*/ 47 h 71"/>
                <a:gd name="T44" fmla="*/ 24 w 49"/>
                <a:gd name="T45" fmla="*/ 2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94970" y="402590"/>
              <a:ext cx="45085" cy="62230"/>
            </a:xfrm>
            <a:custGeom>
              <a:avLst/>
              <a:gdLst>
                <a:gd name="T0" fmla="*/ 35 w 50"/>
                <a:gd name="T1" fmla="*/ 29 h 71"/>
                <a:gd name="T2" fmla="*/ 35 w 50"/>
                <a:gd name="T3" fmla="*/ 29 h 71"/>
                <a:gd name="T4" fmla="*/ 47 w 50"/>
                <a:gd name="T5" fmla="*/ 14 h 71"/>
                <a:gd name="T6" fmla="*/ 23 w 50"/>
                <a:gd name="T7" fmla="*/ 0 h 71"/>
                <a:gd name="T8" fmla="*/ 6 w 50"/>
                <a:gd name="T9" fmla="*/ 3 h 71"/>
                <a:gd name="T10" fmla="*/ 3 w 50"/>
                <a:gd name="T11" fmla="*/ 6 h 71"/>
                <a:gd name="T12" fmla="*/ 3 w 50"/>
                <a:gd name="T13" fmla="*/ 15 h 71"/>
                <a:gd name="T14" fmla="*/ 8 w 50"/>
                <a:gd name="T15" fmla="*/ 15 h 71"/>
                <a:gd name="T16" fmla="*/ 9 w 50"/>
                <a:gd name="T17" fmla="*/ 14 h 71"/>
                <a:gd name="T18" fmla="*/ 21 w 50"/>
                <a:gd name="T19" fmla="*/ 7 h 71"/>
                <a:gd name="T20" fmla="*/ 32 w 50"/>
                <a:gd name="T21" fmla="*/ 16 h 71"/>
                <a:gd name="T22" fmla="*/ 18 w 50"/>
                <a:gd name="T23" fmla="*/ 29 h 71"/>
                <a:gd name="T24" fmla="*/ 18 w 50"/>
                <a:gd name="T25" fmla="*/ 30 h 71"/>
                <a:gd name="T26" fmla="*/ 18 w 50"/>
                <a:gd name="T27" fmla="*/ 35 h 71"/>
                <a:gd name="T28" fmla="*/ 20 w 50"/>
                <a:gd name="T29" fmla="*/ 35 h 71"/>
                <a:gd name="T30" fmla="*/ 35 w 50"/>
                <a:gd name="T31" fmla="*/ 50 h 71"/>
                <a:gd name="T32" fmla="*/ 19 w 50"/>
                <a:gd name="T33" fmla="*/ 63 h 71"/>
                <a:gd name="T34" fmla="*/ 6 w 50"/>
                <a:gd name="T35" fmla="*/ 54 h 71"/>
                <a:gd name="T36" fmla="*/ 6 w 50"/>
                <a:gd name="T37" fmla="*/ 54 h 71"/>
                <a:gd name="T38" fmla="*/ 0 w 50"/>
                <a:gd name="T39" fmla="*/ 54 h 71"/>
                <a:gd name="T40" fmla="*/ 0 w 50"/>
                <a:gd name="T41" fmla="*/ 65 h 71"/>
                <a:gd name="T42" fmla="*/ 3 w 50"/>
                <a:gd name="T43" fmla="*/ 68 h 71"/>
                <a:gd name="T44" fmla="*/ 18 w 50"/>
                <a:gd name="T45" fmla="*/ 71 h 71"/>
                <a:gd name="T46" fmla="*/ 50 w 50"/>
                <a:gd name="T47" fmla="*/ 47 h 71"/>
                <a:gd name="T48" fmla="*/ 35 w 50"/>
                <a:gd name="T49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681355" y="226060"/>
              <a:ext cx="211455" cy="159385"/>
            </a:xfrm>
            <a:custGeom>
              <a:avLst/>
              <a:gdLst>
                <a:gd name="T0" fmla="*/ 155 w 234"/>
                <a:gd name="T1" fmla="*/ 182 h 182"/>
                <a:gd name="T2" fmla="*/ 155 w 234"/>
                <a:gd name="T3" fmla="*/ 182 h 182"/>
                <a:gd name="T4" fmla="*/ 155 w 234"/>
                <a:gd name="T5" fmla="*/ 173 h 182"/>
                <a:gd name="T6" fmla="*/ 178 w 234"/>
                <a:gd name="T7" fmla="*/ 141 h 182"/>
                <a:gd name="T8" fmla="*/ 177 w 234"/>
                <a:gd name="T9" fmla="*/ 32 h 182"/>
                <a:gd name="T10" fmla="*/ 176 w 234"/>
                <a:gd name="T11" fmla="*/ 32 h 182"/>
                <a:gd name="T12" fmla="*/ 112 w 234"/>
                <a:gd name="T13" fmla="*/ 180 h 182"/>
                <a:gd name="T14" fmla="*/ 105 w 234"/>
                <a:gd name="T15" fmla="*/ 180 h 182"/>
                <a:gd name="T16" fmla="*/ 46 w 234"/>
                <a:gd name="T17" fmla="*/ 35 h 182"/>
                <a:gd name="T18" fmla="*/ 45 w 234"/>
                <a:gd name="T19" fmla="*/ 35 h 182"/>
                <a:gd name="T20" fmla="*/ 41 w 234"/>
                <a:gd name="T21" fmla="*/ 110 h 182"/>
                <a:gd name="T22" fmla="*/ 41 w 234"/>
                <a:gd name="T23" fmla="*/ 156 h 182"/>
                <a:gd name="T24" fmla="*/ 66 w 234"/>
                <a:gd name="T25" fmla="*/ 172 h 182"/>
                <a:gd name="T26" fmla="*/ 66 w 234"/>
                <a:gd name="T27" fmla="*/ 182 h 182"/>
                <a:gd name="T28" fmla="*/ 0 w 234"/>
                <a:gd name="T29" fmla="*/ 182 h 182"/>
                <a:gd name="T30" fmla="*/ 0 w 234"/>
                <a:gd name="T31" fmla="*/ 172 h 182"/>
                <a:gd name="T32" fmla="*/ 23 w 234"/>
                <a:gd name="T33" fmla="*/ 156 h 182"/>
                <a:gd name="T34" fmla="*/ 28 w 234"/>
                <a:gd name="T35" fmla="*/ 104 h 182"/>
                <a:gd name="T36" fmla="*/ 33 w 234"/>
                <a:gd name="T37" fmla="*/ 48 h 182"/>
                <a:gd name="T38" fmla="*/ 9 w 234"/>
                <a:gd name="T39" fmla="*/ 9 h 182"/>
                <a:gd name="T40" fmla="*/ 9 w 234"/>
                <a:gd name="T41" fmla="*/ 0 h 182"/>
                <a:gd name="T42" fmla="*/ 62 w 234"/>
                <a:gd name="T43" fmla="*/ 0 h 182"/>
                <a:gd name="T44" fmla="*/ 120 w 234"/>
                <a:gd name="T45" fmla="*/ 129 h 182"/>
                <a:gd name="T46" fmla="*/ 178 w 234"/>
                <a:gd name="T47" fmla="*/ 0 h 182"/>
                <a:gd name="T48" fmla="*/ 231 w 234"/>
                <a:gd name="T49" fmla="*/ 0 h 182"/>
                <a:gd name="T50" fmla="*/ 231 w 234"/>
                <a:gd name="T51" fmla="*/ 9 h 182"/>
                <a:gd name="T52" fmla="*/ 207 w 234"/>
                <a:gd name="T53" fmla="*/ 38 h 182"/>
                <a:gd name="T54" fmla="*/ 210 w 234"/>
                <a:gd name="T55" fmla="*/ 141 h 182"/>
                <a:gd name="T56" fmla="*/ 234 w 234"/>
                <a:gd name="T57" fmla="*/ 173 h 182"/>
                <a:gd name="T58" fmla="*/ 234 w 234"/>
                <a:gd name="T59" fmla="*/ 182 h 182"/>
                <a:gd name="T60" fmla="*/ 155 w 234"/>
                <a:gd name="T61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906780" y="266065"/>
              <a:ext cx="137160" cy="119380"/>
            </a:xfrm>
            <a:custGeom>
              <a:avLst/>
              <a:gdLst>
                <a:gd name="T0" fmla="*/ 84 w 152"/>
                <a:gd name="T1" fmla="*/ 136 h 136"/>
                <a:gd name="T2" fmla="*/ 84 w 152"/>
                <a:gd name="T3" fmla="*/ 136 h 136"/>
                <a:gd name="T4" fmla="*/ 84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4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05664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218565" y="269875"/>
              <a:ext cx="143510" cy="115570"/>
            </a:xfrm>
            <a:custGeom>
              <a:avLst/>
              <a:gdLst>
                <a:gd name="T0" fmla="*/ 91 w 159"/>
                <a:gd name="T1" fmla="*/ 132 h 132"/>
                <a:gd name="T2" fmla="*/ 91 w 159"/>
                <a:gd name="T3" fmla="*/ 132 h 132"/>
                <a:gd name="T4" fmla="*/ 91 w 159"/>
                <a:gd name="T5" fmla="*/ 123 h 132"/>
                <a:gd name="T6" fmla="*/ 109 w 159"/>
                <a:gd name="T7" fmla="*/ 100 h 132"/>
                <a:gd name="T8" fmla="*/ 109 w 159"/>
                <a:gd name="T9" fmla="*/ 68 h 132"/>
                <a:gd name="T10" fmla="*/ 52 w 159"/>
                <a:gd name="T11" fmla="*/ 68 h 132"/>
                <a:gd name="T12" fmla="*/ 52 w 159"/>
                <a:gd name="T13" fmla="*/ 100 h 132"/>
                <a:gd name="T14" fmla="*/ 69 w 159"/>
                <a:gd name="T15" fmla="*/ 123 h 132"/>
                <a:gd name="T16" fmla="*/ 69 w 159"/>
                <a:gd name="T17" fmla="*/ 132 h 132"/>
                <a:gd name="T18" fmla="*/ 1 w 159"/>
                <a:gd name="T19" fmla="*/ 132 h 132"/>
                <a:gd name="T20" fmla="*/ 1 w 159"/>
                <a:gd name="T21" fmla="*/ 123 h 132"/>
                <a:gd name="T22" fmla="*/ 21 w 159"/>
                <a:gd name="T23" fmla="*/ 100 h 132"/>
                <a:gd name="T24" fmla="*/ 21 w 159"/>
                <a:gd name="T25" fmla="*/ 32 h 132"/>
                <a:gd name="T26" fmla="*/ 0 w 159"/>
                <a:gd name="T27" fmla="*/ 9 h 132"/>
                <a:gd name="T28" fmla="*/ 0 w 159"/>
                <a:gd name="T29" fmla="*/ 0 h 132"/>
                <a:gd name="T30" fmla="*/ 69 w 159"/>
                <a:gd name="T31" fmla="*/ 0 h 132"/>
                <a:gd name="T32" fmla="*/ 69 w 159"/>
                <a:gd name="T33" fmla="*/ 9 h 132"/>
                <a:gd name="T34" fmla="*/ 52 w 159"/>
                <a:gd name="T35" fmla="*/ 32 h 132"/>
                <a:gd name="T36" fmla="*/ 52 w 159"/>
                <a:gd name="T37" fmla="*/ 56 h 132"/>
                <a:gd name="T38" fmla="*/ 109 w 159"/>
                <a:gd name="T39" fmla="*/ 56 h 132"/>
                <a:gd name="T40" fmla="*/ 109 w 159"/>
                <a:gd name="T41" fmla="*/ 32 h 132"/>
                <a:gd name="T42" fmla="*/ 91 w 159"/>
                <a:gd name="T43" fmla="*/ 9 h 132"/>
                <a:gd name="T44" fmla="*/ 91 w 159"/>
                <a:gd name="T45" fmla="*/ 0 h 132"/>
                <a:gd name="T46" fmla="*/ 159 w 159"/>
                <a:gd name="T47" fmla="*/ 0 h 132"/>
                <a:gd name="T48" fmla="*/ 159 w 159"/>
                <a:gd name="T49" fmla="*/ 8 h 132"/>
                <a:gd name="T50" fmla="*/ 140 w 159"/>
                <a:gd name="T51" fmla="*/ 32 h 132"/>
                <a:gd name="T52" fmla="*/ 140 w 159"/>
                <a:gd name="T53" fmla="*/ 100 h 132"/>
                <a:gd name="T54" fmla="*/ 159 w 159"/>
                <a:gd name="T55" fmla="*/ 123 h 132"/>
                <a:gd name="T56" fmla="*/ 159 w 159"/>
                <a:gd name="T57" fmla="*/ 132 h 132"/>
                <a:gd name="T58" fmla="*/ 91 w 159"/>
                <a:gd name="T5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1378585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6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6 w 152"/>
                <a:gd name="T17" fmla="*/ 126 h 136"/>
                <a:gd name="T18" fmla="*/ 53 w 152"/>
                <a:gd name="T19" fmla="*/ 127 h 136"/>
                <a:gd name="T20" fmla="*/ 53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70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9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1517650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654175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1774190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192405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169795" y="219075"/>
              <a:ext cx="153670" cy="166370"/>
            </a:xfrm>
            <a:custGeom>
              <a:avLst/>
              <a:gdLst>
                <a:gd name="T0" fmla="*/ 170 w 170"/>
                <a:gd name="T1" fmla="*/ 138 h 190"/>
                <a:gd name="T2" fmla="*/ 170 w 170"/>
                <a:gd name="T3" fmla="*/ 138 h 190"/>
                <a:gd name="T4" fmla="*/ 155 w 170"/>
                <a:gd name="T5" fmla="*/ 182 h 190"/>
                <a:gd name="T6" fmla="*/ 103 w 170"/>
                <a:gd name="T7" fmla="*/ 190 h 190"/>
                <a:gd name="T8" fmla="*/ 0 w 170"/>
                <a:gd name="T9" fmla="*/ 97 h 190"/>
                <a:gd name="T10" fmla="*/ 109 w 170"/>
                <a:gd name="T11" fmla="*/ 0 h 190"/>
                <a:gd name="T12" fmla="*/ 159 w 170"/>
                <a:gd name="T13" fmla="*/ 7 h 190"/>
                <a:gd name="T14" fmla="*/ 166 w 170"/>
                <a:gd name="T15" fmla="*/ 52 h 190"/>
                <a:gd name="T16" fmla="*/ 156 w 170"/>
                <a:gd name="T17" fmla="*/ 54 h 190"/>
                <a:gd name="T18" fmla="*/ 103 w 170"/>
                <a:gd name="T19" fmla="*/ 11 h 190"/>
                <a:gd name="T20" fmla="*/ 37 w 170"/>
                <a:gd name="T21" fmla="*/ 91 h 190"/>
                <a:gd name="T22" fmla="*/ 106 w 170"/>
                <a:gd name="T23" fmla="*/ 178 h 190"/>
                <a:gd name="T24" fmla="*/ 161 w 170"/>
                <a:gd name="T25" fmla="*/ 135 h 190"/>
                <a:gd name="T26" fmla="*/ 170 w 170"/>
                <a:gd name="T27" fmla="*/ 13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2341880" y="262890"/>
              <a:ext cx="132080" cy="121285"/>
            </a:xfrm>
            <a:custGeom>
              <a:avLst/>
              <a:gdLst>
                <a:gd name="T0" fmla="*/ 146 w 146"/>
                <a:gd name="T1" fmla="*/ 68 h 139"/>
                <a:gd name="T2" fmla="*/ 146 w 146"/>
                <a:gd name="T3" fmla="*/ 68 h 139"/>
                <a:gd name="T4" fmla="*/ 73 w 146"/>
                <a:gd name="T5" fmla="*/ 139 h 139"/>
                <a:gd name="T6" fmla="*/ 0 w 146"/>
                <a:gd name="T7" fmla="*/ 72 h 139"/>
                <a:gd name="T8" fmla="*/ 73 w 146"/>
                <a:gd name="T9" fmla="*/ 0 h 139"/>
                <a:gd name="T10" fmla="*/ 146 w 146"/>
                <a:gd name="T11" fmla="*/ 68 h 139"/>
                <a:gd name="T12" fmla="*/ 35 w 146"/>
                <a:gd name="T13" fmla="*/ 66 h 139"/>
                <a:gd name="T14" fmla="*/ 35 w 146"/>
                <a:gd name="T15" fmla="*/ 66 h 139"/>
                <a:gd name="T16" fmla="*/ 76 w 146"/>
                <a:gd name="T17" fmla="*/ 129 h 139"/>
                <a:gd name="T18" fmla="*/ 111 w 146"/>
                <a:gd name="T19" fmla="*/ 74 h 139"/>
                <a:gd name="T20" fmla="*/ 71 w 146"/>
                <a:gd name="T21" fmla="*/ 10 h 139"/>
                <a:gd name="T22" fmla="*/ 35 w 146"/>
                <a:gd name="T23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2487930" y="266065"/>
              <a:ext cx="108585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2614930" y="266065"/>
              <a:ext cx="107950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2736850" y="266065"/>
              <a:ext cx="109855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865755" y="262890"/>
              <a:ext cx="128270" cy="121285"/>
            </a:xfrm>
            <a:custGeom>
              <a:avLst/>
              <a:gdLst>
                <a:gd name="T0" fmla="*/ 142 w 142"/>
                <a:gd name="T1" fmla="*/ 79 h 139"/>
                <a:gd name="T2" fmla="*/ 142 w 142"/>
                <a:gd name="T3" fmla="*/ 79 h 139"/>
                <a:gd name="T4" fmla="*/ 130 w 142"/>
                <a:gd name="T5" fmla="*/ 96 h 139"/>
                <a:gd name="T6" fmla="*/ 130 w 142"/>
                <a:gd name="T7" fmla="*/ 113 h 139"/>
                <a:gd name="T8" fmla="*/ 131 w 142"/>
                <a:gd name="T9" fmla="*/ 131 h 139"/>
                <a:gd name="T10" fmla="*/ 80 w 142"/>
                <a:gd name="T11" fmla="*/ 139 h 139"/>
                <a:gd name="T12" fmla="*/ 0 w 142"/>
                <a:gd name="T13" fmla="*/ 72 h 139"/>
                <a:gd name="T14" fmla="*/ 85 w 142"/>
                <a:gd name="T15" fmla="*/ 0 h 139"/>
                <a:gd name="T16" fmla="*/ 127 w 142"/>
                <a:gd name="T17" fmla="*/ 7 h 139"/>
                <a:gd name="T18" fmla="*/ 130 w 142"/>
                <a:gd name="T19" fmla="*/ 44 h 139"/>
                <a:gd name="T20" fmla="*/ 121 w 142"/>
                <a:gd name="T21" fmla="*/ 44 h 139"/>
                <a:gd name="T22" fmla="*/ 80 w 142"/>
                <a:gd name="T23" fmla="*/ 10 h 139"/>
                <a:gd name="T24" fmla="*/ 35 w 142"/>
                <a:gd name="T25" fmla="*/ 67 h 139"/>
                <a:gd name="T26" fmla="*/ 83 w 142"/>
                <a:gd name="T27" fmla="*/ 129 h 139"/>
                <a:gd name="T28" fmla="*/ 98 w 142"/>
                <a:gd name="T29" fmla="*/ 115 h 139"/>
                <a:gd name="T30" fmla="*/ 98 w 142"/>
                <a:gd name="T31" fmla="*/ 96 h 139"/>
                <a:gd name="T32" fmla="*/ 76 w 142"/>
                <a:gd name="T33" fmla="*/ 79 h 139"/>
                <a:gd name="T34" fmla="*/ 76 w 142"/>
                <a:gd name="T35" fmla="*/ 71 h 139"/>
                <a:gd name="T36" fmla="*/ 142 w 142"/>
                <a:gd name="T37" fmla="*/ 71 h 139"/>
                <a:gd name="T38" fmla="*/ 142 w 142"/>
                <a:gd name="T39" fmla="*/ 7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3012440" y="266065"/>
              <a:ext cx="110490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623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20376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FY 2018-20 Operating and Capital Budget Development 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594485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FY 2017-18 Key Assumptions - Revenues</a:t>
            </a:r>
          </a:p>
          <a:p>
            <a:r>
              <a:rPr lang="en-US" dirty="0" smtClean="0"/>
              <a:t>Net Tuition Income Increase(3.5%)		$8,827,000</a:t>
            </a:r>
          </a:p>
          <a:p>
            <a:r>
              <a:rPr lang="en-US" dirty="0" smtClean="0"/>
              <a:t>Financial Aid Increase(0.4%)		         ($5,757,000)</a:t>
            </a:r>
          </a:p>
          <a:p>
            <a:r>
              <a:rPr lang="en-US" dirty="0" smtClean="0"/>
              <a:t>Other Revenue Increase(2-4%)		</a:t>
            </a:r>
            <a:r>
              <a:rPr lang="en-US" u="sng" dirty="0" smtClean="0"/>
              <a:t>$3,045,000</a:t>
            </a:r>
            <a:r>
              <a:rPr lang="en-US" dirty="0" smtClean="0"/>
              <a:t>	</a:t>
            </a:r>
          </a:p>
          <a:p>
            <a:r>
              <a:rPr lang="en-US" dirty="0" smtClean="0"/>
              <a:t>Total Projected Revenue Increase		$6,115,000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 smtClean="0"/>
              <a:t>Notes</a:t>
            </a:r>
          </a:p>
          <a:p>
            <a:pPr lvl="1"/>
            <a:r>
              <a:rPr lang="en-US" dirty="0" smtClean="0"/>
              <a:t>FY 2018 Freshman Class		830</a:t>
            </a:r>
          </a:p>
          <a:p>
            <a:pPr lvl="1"/>
            <a:r>
              <a:rPr lang="en-US" dirty="0" smtClean="0"/>
              <a:t>Transfer				170</a:t>
            </a:r>
          </a:p>
          <a:p>
            <a:pPr lvl="1"/>
            <a:r>
              <a:rPr lang="en-US" dirty="0" smtClean="0"/>
              <a:t>0.4% increase in the Discount Rate for Financial Aid</a:t>
            </a:r>
          </a:p>
          <a:p>
            <a:pPr lvl="1"/>
            <a:r>
              <a:rPr lang="en-US" dirty="0" smtClean="0"/>
              <a:t>All other Revenues 2-3%		</a:t>
            </a:r>
            <a:endParaRPr lang="en-US" dirty="0"/>
          </a:p>
        </p:txBody>
      </p:sp>
      <p:grpSp>
        <p:nvGrpSpPr>
          <p:cNvPr id="4" name="Canvas 57"/>
          <p:cNvGrpSpPr/>
          <p:nvPr/>
        </p:nvGrpSpPr>
        <p:grpSpPr>
          <a:xfrm>
            <a:off x="4487227" y="6010985"/>
            <a:ext cx="3217545" cy="625475"/>
            <a:chOff x="0" y="-5080"/>
            <a:chExt cx="3217545" cy="625475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3217545" cy="61214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4450" y="36195"/>
              <a:ext cx="523875" cy="532765"/>
            </a:xfrm>
            <a:custGeom>
              <a:avLst/>
              <a:gdLst>
                <a:gd name="T0" fmla="*/ 420 w 580"/>
                <a:gd name="T1" fmla="*/ 0 h 609"/>
                <a:gd name="T2" fmla="*/ 420 w 580"/>
                <a:gd name="T3" fmla="*/ 0 h 609"/>
                <a:gd name="T4" fmla="*/ 151 w 580"/>
                <a:gd name="T5" fmla="*/ 0 h 609"/>
                <a:gd name="T6" fmla="*/ 0 w 580"/>
                <a:gd name="T7" fmla="*/ 0 h 609"/>
                <a:gd name="T8" fmla="*/ 68 w 580"/>
                <a:gd name="T9" fmla="*/ 350 h 609"/>
                <a:gd name="T10" fmla="*/ 160 w 580"/>
                <a:gd name="T11" fmla="*/ 494 h 609"/>
                <a:gd name="T12" fmla="*/ 287 w 580"/>
                <a:gd name="T13" fmla="*/ 609 h 609"/>
                <a:gd name="T14" fmla="*/ 401 w 580"/>
                <a:gd name="T15" fmla="*/ 517 h 609"/>
                <a:gd name="T16" fmla="*/ 506 w 580"/>
                <a:gd name="T17" fmla="*/ 358 h 609"/>
                <a:gd name="T18" fmla="*/ 571 w 580"/>
                <a:gd name="T19" fmla="*/ 0 h 609"/>
                <a:gd name="T20" fmla="*/ 420 w 580"/>
                <a:gd name="T2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0" y="-5080"/>
              <a:ext cx="619125" cy="625475"/>
            </a:xfrm>
            <a:custGeom>
              <a:avLst/>
              <a:gdLst>
                <a:gd name="T0" fmla="*/ 671 w 685"/>
                <a:gd name="T1" fmla="*/ 0 h 715"/>
                <a:gd name="T2" fmla="*/ 671 w 685"/>
                <a:gd name="T3" fmla="*/ 0 h 715"/>
                <a:gd name="T4" fmla="*/ 0 w 685"/>
                <a:gd name="T5" fmla="*/ 0 h 715"/>
                <a:gd name="T6" fmla="*/ 76 w 685"/>
                <a:gd name="T7" fmla="*/ 410 h 715"/>
                <a:gd name="T8" fmla="*/ 184 w 685"/>
                <a:gd name="T9" fmla="*/ 580 h 715"/>
                <a:gd name="T10" fmla="*/ 337 w 685"/>
                <a:gd name="T11" fmla="*/ 715 h 715"/>
                <a:gd name="T12" fmla="*/ 475 w 685"/>
                <a:gd name="T13" fmla="*/ 607 h 715"/>
                <a:gd name="T14" fmla="*/ 598 w 685"/>
                <a:gd name="T15" fmla="*/ 420 h 715"/>
                <a:gd name="T16" fmla="*/ 671 w 685"/>
                <a:gd name="T17" fmla="*/ 0 h 715"/>
                <a:gd name="T18" fmla="*/ 200 w 685"/>
                <a:gd name="T19" fmla="*/ 47 h 715"/>
                <a:gd name="T20" fmla="*/ 200 w 685"/>
                <a:gd name="T21" fmla="*/ 47 h 715"/>
                <a:gd name="T22" fmla="*/ 377 w 685"/>
                <a:gd name="T23" fmla="*/ 47 h 715"/>
                <a:gd name="T24" fmla="*/ 286 w 685"/>
                <a:gd name="T25" fmla="*/ 223 h 715"/>
                <a:gd name="T26" fmla="*/ 196 w 685"/>
                <a:gd name="T27" fmla="*/ 47 h 715"/>
                <a:gd name="T28" fmla="*/ 200 w 685"/>
                <a:gd name="T29" fmla="*/ 47 h 715"/>
                <a:gd name="T30" fmla="*/ 273 w 685"/>
                <a:gd name="T31" fmla="*/ 364 h 715"/>
                <a:gd name="T32" fmla="*/ 273 w 685"/>
                <a:gd name="T33" fmla="*/ 364 h 715"/>
                <a:gd name="T34" fmla="*/ 299 w 685"/>
                <a:gd name="T35" fmla="*/ 364 h 715"/>
                <a:gd name="T36" fmla="*/ 384 w 685"/>
                <a:gd name="T37" fmla="*/ 201 h 715"/>
                <a:gd name="T38" fmla="*/ 384 w 685"/>
                <a:gd name="T39" fmla="*/ 438 h 715"/>
                <a:gd name="T40" fmla="*/ 187 w 685"/>
                <a:gd name="T41" fmla="*/ 438 h 715"/>
                <a:gd name="T42" fmla="*/ 187 w 685"/>
                <a:gd name="T43" fmla="*/ 201 h 715"/>
                <a:gd name="T44" fmla="*/ 273 w 685"/>
                <a:gd name="T45" fmla="*/ 364 h 715"/>
                <a:gd name="T46" fmla="*/ 111 w 685"/>
                <a:gd name="T47" fmla="*/ 382 h 715"/>
                <a:gd name="T48" fmla="*/ 111 w 685"/>
                <a:gd name="T49" fmla="*/ 382 h 715"/>
                <a:gd name="T50" fmla="*/ 49 w 685"/>
                <a:gd name="T51" fmla="*/ 47 h 715"/>
                <a:gd name="T52" fmla="*/ 111 w 685"/>
                <a:gd name="T53" fmla="*/ 47 h 715"/>
                <a:gd name="T54" fmla="*/ 111 w 685"/>
                <a:gd name="T55" fmla="*/ 382 h 715"/>
                <a:gd name="T56" fmla="*/ 336 w 685"/>
                <a:gd name="T57" fmla="*/ 656 h 715"/>
                <a:gd name="T58" fmla="*/ 336 w 685"/>
                <a:gd name="T59" fmla="*/ 656 h 715"/>
                <a:gd name="T60" fmla="*/ 236 w 685"/>
                <a:gd name="T61" fmla="*/ 571 h 715"/>
                <a:gd name="T62" fmla="*/ 444 w 685"/>
                <a:gd name="T63" fmla="*/ 571 h 715"/>
                <a:gd name="T64" fmla="*/ 336 w 685"/>
                <a:gd name="T65" fmla="*/ 656 h 715"/>
                <a:gd name="T66" fmla="*/ 555 w 685"/>
                <a:gd name="T67" fmla="*/ 405 h 715"/>
                <a:gd name="T68" fmla="*/ 555 w 685"/>
                <a:gd name="T69" fmla="*/ 405 h 715"/>
                <a:gd name="T70" fmla="*/ 539 w 685"/>
                <a:gd name="T71" fmla="*/ 438 h 715"/>
                <a:gd name="T72" fmla="*/ 461 w 685"/>
                <a:gd name="T73" fmla="*/ 438 h 715"/>
                <a:gd name="T74" fmla="*/ 461 w 685"/>
                <a:gd name="T75" fmla="*/ 47 h 715"/>
                <a:gd name="T76" fmla="*/ 469 w 685"/>
                <a:gd name="T77" fmla="*/ 47 h 715"/>
                <a:gd name="T78" fmla="*/ 620 w 685"/>
                <a:gd name="T79" fmla="*/ 47 h 715"/>
                <a:gd name="T80" fmla="*/ 555 w 685"/>
                <a:gd name="T81" fmla="*/ 40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31165" y="71120"/>
              <a:ext cx="108585" cy="125095"/>
            </a:xfrm>
            <a:custGeom>
              <a:avLst/>
              <a:gdLst>
                <a:gd name="T0" fmla="*/ 60 w 120"/>
                <a:gd name="T1" fmla="*/ 0 h 143"/>
                <a:gd name="T2" fmla="*/ 60 w 120"/>
                <a:gd name="T3" fmla="*/ 0 h 143"/>
                <a:gd name="T4" fmla="*/ 75 w 120"/>
                <a:gd name="T5" fmla="*/ 59 h 143"/>
                <a:gd name="T6" fmla="*/ 120 w 120"/>
                <a:gd name="T7" fmla="*/ 59 h 143"/>
                <a:gd name="T8" fmla="*/ 83 w 120"/>
                <a:gd name="T9" fmla="*/ 81 h 143"/>
                <a:gd name="T10" fmla="*/ 104 w 120"/>
                <a:gd name="T11" fmla="*/ 143 h 143"/>
                <a:gd name="T12" fmla="*/ 60 w 120"/>
                <a:gd name="T13" fmla="*/ 106 h 143"/>
                <a:gd name="T14" fmla="*/ 16 w 120"/>
                <a:gd name="T15" fmla="*/ 143 h 143"/>
                <a:gd name="T16" fmla="*/ 37 w 120"/>
                <a:gd name="T17" fmla="*/ 81 h 143"/>
                <a:gd name="T18" fmla="*/ 0 w 120"/>
                <a:gd name="T19" fmla="*/ 59 h 143"/>
                <a:gd name="T20" fmla="*/ 46 w 120"/>
                <a:gd name="T21" fmla="*/ 59 h 143"/>
                <a:gd name="T22" fmla="*/ 60 w 120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77800" y="401955"/>
              <a:ext cx="31115" cy="62230"/>
            </a:xfrm>
            <a:custGeom>
              <a:avLst/>
              <a:gdLst>
                <a:gd name="T0" fmla="*/ 24 w 34"/>
                <a:gd name="T1" fmla="*/ 57 h 71"/>
                <a:gd name="T2" fmla="*/ 24 w 34"/>
                <a:gd name="T3" fmla="*/ 57 h 71"/>
                <a:gd name="T4" fmla="*/ 24 w 34"/>
                <a:gd name="T5" fmla="*/ 0 h 71"/>
                <a:gd name="T6" fmla="*/ 24 w 34"/>
                <a:gd name="T7" fmla="*/ 1 h 71"/>
                <a:gd name="T8" fmla="*/ 0 w 34"/>
                <a:gd name="T9" fmla="*/ 6 h 71"/>
                <a:gd name="T10" fmla="*/ 0 w 34"/>
                <a:gd name="T11" fmla="*/ 6 h 71"/>
                <a:gd name="T12" fmla="*/ 0 w 34"/>
                <a:gd name="T13" fmla="*/ 11 h 71"/>
                <a:gd name="T14" fmla="*/ 6 w 34"/>
                <a:gd name="T15" fmla="*/ 12 h 71"/>
                <a:gd name="T16" fmla="*/ 11 w 34"/>
                <a:gd name="T17" fmla="*/ 18 h 71"/>
                <a:gd name="T18" fmla="*/ 11 w 34"/>
                <a:gd name="T19" fmla="*/ 57 h 71"/>
                <a:gd name="T20" fmla="*/ 1 w 34"/>
                <a:gd name="T21" fmla="*/ 66 h 71"/>
                <a:gd name="T22" fmla="*/ 1 w 34"/>
                <a:gd name="T23" fmla="*/ 66 h 71"/>
                <a:gd name="T24" fmla="*/ 1 w 34"/>
                <a:gd name="T25" fmla="*/ 71 h 71"/>
                <a:gd name="T26" fmla="*/ 34 w 34"/>
                <a:gd name="T27" fmla="*/ 71 h 71"/>
                <a:gd name="T28" fmla="*/ 34 w 34"/>
                <a:gd name="T29" fmla="*/ 66 h 71"/>
                <a:gd name="T30" fmla="*/ 34 w 34"/>
                <a:gd name="T31" fmla="*/ 66 h 71"/>
                <a:gd name="T32" fmla="*/ 24 w 34"/>
                <a:gd name="T33" fmla="*/ 5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39395" y="402590"/>
              <a:ext cx="42545" cy="61595"/>
            </a:xfrm>
            <a:custGeom>
              <a:avLst/>
              <a:gdLst>
                <a:gd name="T0" fmla="*/ 33 w 47"/>
                <a:gd name="T1" fmla="*/ 31 h 70"/>
                <a:gd name="T2" fmla="*/ 33 w 47"/>
                <a:gd name="T3" fmla="*/ 31 h 70"/>
                <a:gd name="T4" fmla="*/ 41 w 47"/>
                <a:gd name="T5" fmla="*/ 25 h 70"/>
                <a:gd name="T6" fmla="*/ 44 w 47"/>
                <a:gd name="T7" fmla="*/ 17 h 70"/>
                <a:gd name="T8" fmla="*/ 25 w 47"/>
                <a:gd name="T9" fmla="*/ 0 h 70"/>
                <a:gd name="T10" fmla="*/ 3 w 47"/>
                <a:gd name="T11" fmla="*/ 18 h 70"/>
                <a:gd name="T12" fmla="*/ 14 w 47"/>
                <a:gd name="T13" fmla="*/ 35 h 70"/>
                <a:gd name="T14" fmla="*/ 5 w 47"/>
                <a:gd name="T15" fmla="*/ 42 h 70"/>
                <a:gd name="T16" fmla="*/ 0 w 47"/>
                <a:gd name="T17" fmla="*/ 52 h 70"/>
                <a:gd name="T18" fmla="*/ 23 w 47"/>
                <a:gd name="T19" fmla="*/ 70 h 70"/>
                <a:gd name="T20" fmla="*/ 47 w 47"/>
                <a:gd name="T21" fmla="*/ 50 h 70"/>
                <a:gd name="T22" fmla="*/ 33 w 47"/>
                <a:gd name="T23" fmla="*/ 31 h 70"/>
                <a:gd name="T24" fmla="*/ 32 w 47"/>
                <a:gd name="T25" fmla="*/ 60 h 70"/>
                <a:gd name="T26" fmla="*/ 32 w 47"/>
                <a:gd name="T27" fmla="*/ 60 h 70"/>
                <a:gd name="T28" fmla="*/ 24 w 47"/>
                <a:gd name="T29" fmla="*/ 63 h 70"/>
                <a:gd name="T30" fmla="*/ 13 w 47"/>
                <a:gd name="T31" fmla="*/ 51 h 70"/>
                <a:gd name="T32" fmla="*/ 19 w 47"/>
                <a:gd name="T33" fmla="*/ 38 h 70"/>
                <a:gd name="T34" fmla="*/ 35 w 47"/>
                <a:gd name="T35" fmla="*/ 54 h 70"/>
                <a:gd name="T36" fmla="*/ 32 w 47"/>
                <a:gd name="T37" fmla="*/ 60 h 70"/>
                <a:gd name="T38" fmla="*/ 24 w 47"/>
                <a:gd name="T39" fmla="*/ 7 h 70"/>
                <a:gd name="T40" fmla="*/ 24 w 47"/>
                <a:gd name="T41" fmla="*/ 7 h 70"/>
                <a:gd name="T42" fmla="*/ 33 w 47"/>
                <a:gd name="T43" fmla="*/ 17 h 70"/>
                <a:gd name="T44" fmla="*/ 28 w 47"/>
                <a:gd name="T45" fmla="*/ 29 h 70"/>
                <a:gd name="T46" fmla="*/ 15 w 47"/>
                <a:gd name="T47" fmla="*/ 14 h 70"/>
                <a:gd name="T48" fmla="*/ 24 w 47"/>
                <a:gd name="T4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6230" y="402590"/>
              <a:ext cx="44450" cy="62230"/>
            </a:xfrm>
            <a:custGeom>
              <a:avLst/>
              <a:gdLst>
                <a:gd name="T0" fmla="*/ 24 w 49"/>
                <a:gd name="T1" fmla="*/ 26 h 71"/>
                <a:gd name="T2" fmla="*/ 24 w 49"/>
                <a:gd name="T3" fmla="*/ 26 h 71"/>
                <a:gd name="T4" fmla="*/ 12 w 49"/>
                <a:gd name="T5" fmla="*/ 29 h 71"/>
                <a:gd name="T6" fmla="*/ 12 w 49"/>
                <a:gd name="T7" fmla="*/ 10 h 71"/>
                <a:gd name="T8" fmla="*/ 46 w 49"/>
                <a:gd name="T9" fmla="*/ 10 h 71"/>
                <a:gd name="T10" fmla="*/ 46 w 49"/>
                <a:gd name="T11" fmla="*/ 0 h 71"/>
                <a:gd name="T12" fmla="*/ 2 w 49"/>
                <a:gd name="T13" fmla="*/ 0 h 71"/>
                <a:gd name="T14" fmla="*/ 2 w 49"/>
                <a:gd name="T15" fmla="*/ 40 h 71"/>
                <a:gd name="T16" fmla="*/ 3 w 49"/>
                <a:gd name="T17" fmla="*/ 39 h 71"/>
                <a:gd name="T18" fmla="*/ 17 w 49"/>
                <a:gd name="T19" fmla="*/ 35 h 71"/>
                <a:gd name="T20" fmla="*/ 18 w 49"/>
                <a:gd name="T21" fmla="*/ 35 h 71"/>
                <a:gd name="T22" fmla="*/ 34 w 49"/>
                <a:gd name="T23" fmla="*/ 50 h 71"/>
                <a:gd name="T24" fmla="*/ 18 w 49"/>
                <a:gd name="T25" fmla="*/ 63 h 71"/>
                <a:gd name="T26" fmla="*/ 6 w 49"/>
                <a:gd name="T27" fmla="*/ 57 h 71"/>
                <a:gd name="T28" fmla="*/ 5 w 49"/>
                <a:gd name="T29" fmla="*/ 55 h 71"/>
                <a:gd name="T30" fmla="*/ 5 w 49"/>
                <a:gd name="T31" fmla="*/ 54 h 71"/>
                <a:gd name="T32" fmla="*/ 0 w 49"/>
                <a:gd name="T33" fmla="*/ 54 h 71"/>
                <a:gd name="T34" fmla="*/ 0 w 49"/>
                <a:gd name="T35" fmla="*/ 65 h 71"/>
                <a:gd name="T36" fmla="*/ 2 w 49"/>
                <a:gd name="T37" fmla="*/ 68 h 71"/>
                <a:gd name="T38" fmla="*/ 17 w 49"/>
                <a:gd name="T39" fmla="*/ 71 h 71"/>
                <a:gd name="T40" fmla="*/ 43 w 49"/>
                <a:gd name="T41" fmla="*/ 61 h 71"/>
                <a:gd name="T42" fmla="*/ 49 w 49"/>
                <a:gd name="T43" fmla="*/ 47 h 71"/>
                <a:gd name="T44" fmla="*/ 24 w 49"/>
                <a:gd name="T45" fmla="*/ 2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94970" y="402590"/>
              <a:ext cx="45085" cy="62230"/>
            </a:xfrm>
            <a:custGeom>
              <a:avLst/>
              <a:gdLst>
                <a:gd name="T0" fmla="*/ 35 w 50"/>
                <a:gd name="T1" fmla="*/ 29 h 71"/>
                <a:gd name="T2" fmla="*/ 35 w 50"/>
                <a:gd name="T3" fmla="*/ 29 h 71"/>
                <a:gd name="T4" fmla="*/ 47 w 50"/>
                <a:gd name="T5" fmla="*/ 14 h 71"/>
                <a:gd name="T6" fmla="*/ 23 w 50"/>
                <a:gd name="T7" fmla="*/ 0 h 71"/>
                <a:gd name="T8" fmla="*/ 6 w 50"/>
                <a:gd name="T9" fmla="*/ 3 h 71"/>
                <a:gd name="T10" fmla="*/ 3 w 50"/>
                <a:gd name="T11" fmla="*/ 6 h 71"/>
                <a:gd name="T12" fmla="*/ 3 w 50"/>
                <a:gd name="T13" fmla="*/ 15 h 71"/>
                <a:gd name="T14" fmla="*/ 8 w 50"/>
                <a:gd name="T15" fmla="*/ 15 h 71"/>
                <a:gd name="T16" fmla="*/ 9 w 50"/>
                <a:gd name="T17" fmla="*/ 14 h 71"/>
                <a:gd name="T18" fmla="*/ 21 w 50"/>
                <a:gd name="T19" fmla="*/ 7 h 71"/>
                <a:gd name="T20" fmla="*/ 32 w 50"/>
                <a:gd name="T21" fmla="*/ 16 h 71"/>
                <a:gd name="T22" fmla="*/ 18 w 50"/>
                <a:gd name="T23" fmla="*/ 29 h 71"/>
                <a:gd name="T24" fmla="*/ 18 w 50"/>
                <a:gd name="T25" fmla="*/ 30 h 71"/>
                <a:gd name="T26" fmla="*/ 18 w 50"/>
                <a:gd name="T27" fmla="*/ 35 h 71"/>
                <a:gd name="T28" fmla="*/ 20 w 50"/>
                <a:gd name="T29" fmla="*/ 35 h 71"/>
                <a:gd name="T30" fmla="*/ 35 w 50"/>
                <a:gd name="T31" fmla="*/ 50 h 71"/>
                <a:gd name="T32" fmla="*/ 19 w 50"/>
                <a:gd name="T33" fmla="*/ 63 h 71"/>
                <a:gd name="T34" fmla="*/ 6 w 50"/>
                <a:gd name="T35" fmla="*/ 54 h 71"/>
                <a:gd name="T36" fmla="*/ 6 w 50"/>
                <a:gd name="T37" fmla="*/ 54 h 71"/>
                <a:gd name="T38" fmla="*/ 0 w 50"/>
                <a:gd name="T39" fmla="*/ 54 h 71"/>
                <a:gd name="T40" fmla="*/ 0 w 50"/>
                <a:gd name="T41" fmla="*/ 65 h 71"/>
                <a:gd name="T42" fmla="*/ 3 w 50"/>
                <a:gd name="T43" fmla="*/ 68 h 71"/>
                <a:gd name="T44" fmla="*/ 18 w 50"/>
                <a:gd name="T45" fmla="*/ 71 h 71"/>
                <a:gd name="T46" fmla="*/ 50 w 50"/>
                <a:gd name="T47" fmla="*/ 47 h 71"/>
                <a:gd name="T48" fmla="*/ 35 w 50"/>
                <a:gd name="T49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81355" y="226060"/>
              <a:ext cx="211455" cy="159385"/>
            </a:xfrm>
            <a:custGeom>
              <a:avLst/>
              <a:gdLst>
                <a:gd name="T0" fmla="*/ 155 w 234"/>
                <a:gd name="T1" fmla="*/ 182 h 182"/>
                <a:gd name="T2" fmla="*/ 155 w 234"/>
                <a:gd name="T3" fmla="*/ 182 h 182"/>
                <a:gd name="T4" fmla="*/ 155 w 234"/>
                <a:gd name="T5" fmla="*/ 173 h 182"/>
                <a:gd name="T6" fmla="*/ 178 w 234"/>
                <a:gd name="T7" fmla="*/ 141 h 182"/>
                <a:gd name="T8" fmla="*/ 177 w 234"/>
                <a:gd name="T9" fmla="*/ 32 h 182"/>
                <a:gd name="T10" fmla="*/ 176 w 234"/>
                <a:gd name="T11" fmla="*/ 32 h 182"/>
                <a:gd name="T12" fmla="*/ 112 w 234"/>
                <a:gd name="T13" fmla="*/ 180 h 182"/>
                <a:gd name="T14" fmla="*/ 105 w 234"/>
                <a:gd name="T15" fmla="*/ 180 h 182"/>
                <a:gd name="T16" fmla="*/ 46 w 234"/>
                <a:gd name="T17" fmla="*/ 35 h 182"/>
                <a:gd name="T18" fmla="*/ 45 w 234"/>
                <a:gd name="T19" fmla="*/ 35 h 182"/>
                <a:gd name="T20" fmla="*/ 41 w 234"/>
                <a:gd name="T21" fmla="*/ 110 h 182"/>
                <a:gd name="T22" fmla="*/ 41 w 234"/>
                <a:gd name="T23" fmla="*/ 156 h 182"/>
                <a:gd name="T24" fmla="*/ 66 w 234"/>
                <a:gd name="T25" fmla="*/ 172 h 182"/>
                <a:gd name="T26" fmla="*/ 66 w 234"/>
                <a:gd name="T27" fmla="*/ 182 h 182"/>
                <a:gd name="T28" fmla="*/ 0 w 234"/>
                <a:gd name="T29" fmla="*/ 182 h 182"/>
                <a:gd name="T30" fmla="*/ 0 w 234"/>
                <a:gd name="T31" fmla="*/ 172 h 182"/>
                <a:gd name="T32" fmla="*/ 23 w 234"/>
                <a:gd name="T33" fmla="*/ 156 h 182"/>
                <a:gd name="T34" fmla="*/ 28 w 234"/>
                <a:gd name="T35" fmla="*/ 104 h 182"/>
                <a:gd name="T36" fmla="*/ 33 w 234"/>
                <a:gd name="T37" fmla="*/ 48 h 182"/>
                <a:gd name="T38" fmla="*/ 9 w 234"/>
                <a:gd name="T39" fmla="*/ 9 h 182"/>
                <a:gd name="T40" fmla="*/ 9 w 234"/>
                <a:gd name="T41" fmla="*/ 0 h 182"/>
                <a:gd name="T42" fmla="*/ 62 w 234"/>
                <a:gd name="T43" fmla="*/ 0 h 182"/>
                <a:gd name="T44" fmla="*/ 120 w 234"/>
                <a:gd name="T45" fmla="*/ 129 h 182"/>
                <a:gd name="T46" fmla="*/ 178 w 234"/>
                <a:gd name="T47" fmla="*/ 0 h 182"/>
                <a:gd name="T48" fmla="*/ 231 w 234"/>
                <a:gd name="T49" fmla="*/ 0 h 182"/>
                <a:gd name="T50" fmla="*/ 231 w 234"/>
                <a:gd name="T51" fmla="*/ 9 h 182"/>
                <a:gd name="T52" fmla="*/ 207 w 234"/>
                <a:gd name="T53" fmla="*/ 38 h 182"/>
                <a:gd name="T54" fmla="*/ 210 w 234"/>
                <a:gd name="T55" fmla="*/ 141 h 182"/>
                <a:gd name="T56" fmla="*/ 234 w 234"/>
                <a:gd name="T57" fmla="*/ 173 h 182"/>
                <a:gd name="T58" fmla="*/ 234 w 234"/>
                <a:gd name="T59" fmla="*/ 182 h 182"/>
                <a:gd name="T60" fmla="*/ 155 w 234"/>
                <a:gd name="T61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906780" y="266065"/>
              <a:ext cx="137160" cy="119380"/>
            </a:xfrm>
            <a:custGeom>
              <a:avLst/>
              <a:gdLst>
                <a:gd name="T0" fmla="*/ 84 w 152"/>
                <a:gd name="T1" fmla="*/ 136 h 136"/>
                <a:gd name="T2" fmla="*/ 84 w 152"/>
                <a:gd name="T3" fmla="*/ 136 h 136"/>
                <a:gd name="T4" fmla="*/ 84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4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05664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218565" y="269875"/>
              <a:ext cx="143510" cy="115570"/>
            </a:xfrm>
            <a:custGeom>
              <a:avLst/>
              <a:gdLst>
                <a:gd name="T0" fmla="*/ 91 w 159"/>
                <a:gd name="T1" fmla="*/ 132 h 132"/>
                <a:gd name="T2" fmla="*/ 91 w 159"/>
                <a:gd name="T3" fmla="*/ 132 h 132"/>
                <a:gd name="T4" fmla="*/ 91 w 159"/>
                <a:gd name="T5" fmla="*/ 123 h 132"/>
                <a:gd name="T6" fmla="*/ 109 w 159"/>
                <a:gd name="T7" fmla="*/ 100 h 132"/>
                <a:gd name="T8" fmla="*/ 109 w 159"/>
                <a:gd name="T9" fmla="*/ 68 h 132"/>
                <a:gd name="T10" fmla="*/ 52 w 159"/>
                <a:gd name="T11" fmla="*/ 68 h 132"/>
                <a:gd name="T12" fmla="*/ 52 w 159"/>
                <a:gd name="T13" fmla="*/ 100 h 132"/>
                <a:gd name="T14" fmla="*/ 69 w 159"/>
                <a:gd name="T15" fmla="*/ 123 h 132"/>
                <a:gd name="T16" fmla="*/ 69 w 159"/>
                <a:gd name="T17" fmla="*/ 132 h 132"/>
                <a:gd name="T18" fmla="*/ 1 w 159"/>
                <a:gd name="T19" fmla="*/ 132 h 132"/>
                <a:gd name="T20" fmla="*/ 1 w 159"/>
                <a:gd name="T21" fmla="*/ 123 h 132"/>
                <a:gd name="T22" fmla="*/ 21 w 159"/>
                <a:gd name="T23" fmla="*/ 100 h 132"/>
                <a:gd name="T24" fmla="*/ 21 w 159"/>
                <a:gd name="T25" fmla="*/ 32 h 132"/>
                <a:gd name="T26" fmla="*/ 0 w 159"/>
                <a:gd name="T27" fmla="*/ 9 h 132"/>
                <a:gd name="T28" fmla="*/ 0 w 159"/>
                <a:gd name="T29" fmla="*/ 0 h 132"/>
                <a:gd name="T30" fmla="*/ 69 w 159"/>
                <a:gd name="T31" fmla="*/ 0 h 132"/>
                <a:gd name="T32" fmla="*/ 69 w 159"/>
                <a:gd name="T33" fmla="*/ 9 h 132"/>
                <a:gd name="T34" fmla="*/ 52 w 159"/>
                <a:gd name="T35" fmla="*/ 32 h 132"/>
                <a:gd name="T36" fmla="*/ 52 w 159"/>
                <a:gd name="T37" fmla="*/ 56 h 132"/>
                <a:gd name="T38" fmla="*/ 109 w 159"/>
                <a:gd name="T39" fmla="*/ 56 h 132"/>
                <a:gd name="T40" fmla="*/ 109 w 159"/>
                <a:gd name="T41" fmla="*/ 32 h 132"/>
                <a:gd name="T42" fmla="*/ 91 w 159"/>
                <a:gd name="T43" fmla="*/ 9 h 132"/>
                <a:gd name="T44" fmla="*/ 91 w 159"/>
                <a:gd name="T45" fmla="*/ 0 h 132"/>
                <a:gd name="T46" fmla="*/ 159 w 159"/>
                <a:gd name="T47" fmla="*/ 0 h 132"/>
                <a:gd name="T48" fmla="*/ 159 w 159"/>
                <a:gd name="T49" fmla="*/ 8 h 132"/>
                <a:gd name="T50" fmla="*/ 140 w 159"/>
                <a:gd name="T51" fmla="*/ 32 h 132"/>
                <a:gd name="T52" fmla="*/ 140 w 159"/>
                <a:gd name="T53" fmla="*/ 100 h 132"/>
                <a:gd name="T54" fmla="*/ 159 w 159"/>
                <a:gd name="T55" fmla="*/ 123 h 132"/>
                <a:gd name="T56" fmla="*/ 159 w 159"/>
                <a:gd name="T57" fmla="*/ 132 h 132"/>
                <a:gd name="T58" fmla="*/ 91 w 159"/>
                <a:gd name="T5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378585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6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6 w 152"/>
                <a:gd name="T17" fmla="*/ 126 h 136"/>
                <a:gd name="T18" fmla="*/ 53 w 152"/>
                <a:gd name="T19" fmla="*/ 127 h 136"/>
                <a:gd name="T20" fmla="*/ 53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70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9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517650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654175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1774190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92405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169795" y="219075"/>
              <a:ext cx="153670" cy="166370"/>
            </a:xfrm>
            <a:custGeom>
              <a:avLst/>
              <a:gdLst>
                <a:gd name="T0" fmla="*/ 170 w 170"/>
                <a:gd name="T1" fmla="*/ 138 h 190"/>
                <a:gd name="T2" fmla="*/ 170 w 170"/>
                <a:gd name="T3" fmla="*/ 138 h 190"/>
                <a:gd name="T4" fmla="*/ 155 w 170"/>
                <a:gd name="T5" fmla="*/ 182 h 190"/>
                <a:gd name="T6" fmla="*/ 103 w 170"/>
                <a:gd name="T7" fmla="*/ 190 h 190"/>
                <a:gd name="T8" fmla="*/ 0 w 170"/>
                <a:gd name="T9" fmla="*/ 97 h 190"/>
                <a:gd name="T10" fmla="*/ 109 w 170"/>
                <a:gd name="T11" fmla="*/ 0 h 190"/>
                <a:gd name="T12" fmla="*/ 159 w 170"/>
                <a:gd name="T13" fmla="*/ 7 h 190"/>
                <a:gd name="T14" fmla="*/ 166 w 170"/>
                <a:gd name="T15" fmla="*/ 52 h 190"/>
                <a:gd name="T16" fmla="*/ 156 w 170"/>
                <a:gd name="T17" fmla="*/ 54 h 190"/>
                <a:gd name="T18" fmla="*/ 103 w 170"/>
                <a:gd name="T19" fmla="*/ 11 h 190"/>
                <a:gd name="T20" fmla="*/ 37 w 170"/>
                <a:gd name="T21" fmla="*/ 91 h 190"/>
                <a:gd name="T22" fmla="*/ 106 w 170"/>
                <a:gd name="T23" fmla="*/ 178 h 190"/>
                <a:gd name="T24" fmla="*/ 161 w 170"/>
                <a:gd name="T25" fmla="*/ 135 h 190"/>
                <a:gd name="T26" fmla="*/ 170 w 170"/>
                <a:gd name="T27" fmla="*/ 13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2341880" y="262890"/>
              <a:ext cx="132080" cy="121285"/>
            </a:xfrm>
            <a:custGeom>
              <a:avLst/>
              <a:gdLst>
                <a:gd name="T0" fmla="*/ 146 w 146"/>
                <a:gd name="T1" fmla="*/ 68 h 139"/>
                <a:gd name="T2" fmla="*/ 146 w 146"/>
                <a:gd name="T3" fmla="*/ 68 h 139"/>
                <a:gd name="T4" fmla="*/ 73 w 146"/>
                <a:gd name="T5" fmla="*/ 139 h 139"/>
                <a:gd name="T6" fmla="*/ 0 w 146"/>
                <a:gd name="T7" fmla="*/ 72 h 139"/>
                <a:gd name="T8" fmla="*/ 73 w 146"/>
                <a:gd name="T9" fmla="*/ 0 h 139"/>
                <a:gd name="T10" fmla="*/ 146 w 146"/>
                <a:gd name="T11" fmla="*/ 68 h 139"/>
                <a:gd name="T12" fmla="*/ 35 w 146"/>
                <a:gd name="T13" fmla="*/ 66 h 139"/>
                <a:gd name="T14" fmla="*/ 35 w 146"/>
                <a:gd name="T15" fmla="*/ 66 h 139"/>
                <a:gd name="T16" fmla="*/ 76 w 146"/>
                <a:gd name="T17" fmla="*/ 129 h 139"/>
                <a:gd name="T18" fmla="*/ 111 w 146"/>
                <a:gd name="T19" fmla="*/ 74 h 139"/>
                <a:gd name="T20" fmla="*/ 71 w 146"/>
                <a:gd name="T21" fmla="*/ 10 h 139"/>
                <a:gd name="T22" fmla="*/ 35 w 146"/>
                <a:gd name="T23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487930" y="266065"/>
              <a:ext cx="108585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14930" y="266065"/>
              <a:ext cx="107950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736850" y="266065"/>
              <a:ext cx="109855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865755" y="262890"/>
              <a:ext cx="128270" cy="121285"/>
            </a:xfrm>
            <a:custGeom>
              <a:avLst/>
              <a:gdLst>
                <a:gd name="T0" fmla="*/ 142 w 142"/>
                <a:gd name="T1" fmla="*/ 79 h 139"/>
                <a:gd name="T2" fmla="*/ 142 w 142"/>
                <a:gd name="T3" fmla="*/ 79 h 139"/>
                <a:gd name="T4" fmla="*/ 130 w 142"/>
                <a:gd name="T5" fmla="*/ 96 h 139"/>
                <a:gd name="T6" fmla="*/ 130 w 142"/>
                <a:gd name="T7" fmla="*/ 113 h 139"/>
                <a:gd name="T8" fmla="*/ 131 w 142"/>
                <a:gd name="T9" fmla="*/ 131 h 139"/>
                <a:gd name="T10" fmla="*/ 80 w 142"/>
                <a:gd name="T11" fmla="*/ 139 h 139"/>
                <a:gd name="T12" fmla="*/ 0 w 142"/>
                <a:gd name="T13" fmla="*/ 72 h 139"/>
                <a:gd name="T14" fmla="*/ 85 w 142"/>
                <a:gd name="T15" fmla="*/ 0 h 139"/>
                <a:gd name="T16" fmla="*/ 127 w 142"/>
                <a:gd name="T17" fmla="*/ 7 h 139"/>
                <a:gd name="T18" fmla="*/ 130 w 142"/>
                <a:gd name="T19" fmla="*/ 44 h 139"/>
                <a:gd name="T20" fmla="*/ 121 w 142"/>
                <a:gd name="T21" fmla="*/ 44 h 139"/>
                <a:gd name="T22" fmla="*/ 80 w 142"/>
                <a:gd name="T23" fmla="*/ 10 h 139"/>
                <a:gd name="T24" fmla="*/ 35 w 142"/>
                <a:gd name="T25" fmla="*/ 67 h 139"/>
                <a:gd name="T26" fmla="*/ 83 w 142"/>
                <a:gd name="T27" fmla="*/ 129 h 139"/>
                <a:gd name="T28" fmla="*/ 98 w 142"/>
                <a:gd name="T29" fmla="*/ 115 h 139"/>
                <a:gd name="T30" fmla="*/ 98 w 142"/>
                <a:gd name="T31" fmla="*/ 96 h 139"/>
                <a:gd name="T32" fmla="*/ 76 w 142"/>
                <a:gd name="T33" fmla="*/ 79 h 139"/>
                <a:gd name="T34" fmla="*/ 76 w 142"/>
                <a:gd name="T35" fmla="*/ 71 h 139"/>
                <a:gd name="T36" fmla="*/ 142 w 142"/>
                <a:gd name="T37" fmla="*/ 71 h 139"/>
                <a:gd name="T38" fmla="*/ 142 w 142"/>
                <a:gd name="T39" fmla="*/ 7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012440" y="266065"/>
              <a:ext cx="110490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3709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FY 2018-20 Operating and Capital Budget Development 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FY 2018-20 Key Assumptions – Expense</a:t>
            </a:r>
          </a:p>
          <a:p>
            <a:r>
              <a:rPr lang="en-US" dirty="0" smtClean="0"/>
              <a:t>Compensation					$2,451,000</a:t>
            </a:r>
          </a:p>
          <a:p>
            <a:r>
              <a:rPr lang="en-US" dirty="0" smtClean="0"/>
              <a:t>Health Benefits					$1,847,000</a:t>
            </a:r>
          </a:p>
          <a:p>
            <a:r>
              <a:rPr lang="en-US" dirty="0" smtClean="0"/>
              <a:t>Debt Service					 flat budget</a:t>
            </a:r>
          </a:p>
          <a:p>
            <a:r>
              <a:rPr lang="en-US" dirty="0" smtClean="0"/>
              <a:t>Utilities					 flat budget</a:t>
            </a:r>
          </a:p>
          <a:p>
            <a:r>
              <a:rPr lang="en-US" dirty="0" smtClean="0"/>
              <a:t>Capital, Renewal and Replacements			 $1,000,000</a:t>
            </a:r>
          </a:p>
          <a:p>
            <a:r>
              <a:rPr lang="en-US" dirty="0" smtClean="0"/>
              <a:t>General Operating Expense			</a:t>
            </a:r>
            <a:r>
              <a:rPr lang="en-US" u="sng" dirty="0" smtClean="0"/>
              <a:t>    $422,000</a:t>
            </a:r>
          </a:p>
          <a:p>
            <a:r>
              <a:rPr lang="en-US" dirty="0" smtClean="0"/>
              <a:t>Total Projected Expense Increase			 $5,720,000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Notes</a:t>
            </a:r>
          </a:p>
          <a:p>
            <a:pPr lvl="1"/>
            <a:r>
              <a:rPr lang="en-US" dirty="0" smtClean="0"/>
              <a:t>Compensation – Projected Budget Pool</a:t>
            </a:r>
          </a:p>
          <a:p>
            <a:pPr lvl="1"/>
            <a:r>
              <a:rPr lang="en-US" dirty="0" smtClean="0"/>
              <a:t>Health Benefits – 8% - broker recommended</a:t>
            </a:r>
          </a:p>
          <a:p>
            <a:pPr lvl="1"/>
            <a:r>
              <a:rPr lang="en-US" dirty="0" smtClean="0"/>
              <a:t>Debt Service – Will be determined by Spring Debt Service  Project</a:t>
            </a:r>
          </a:p>
          <a:p>
            <a:pPr lvl="1"/>
            <a:r>
              <a:rPr lang="en-US" dirty="0" smtClean="0"/>
              <a:t>Utilities – 0%</a:t>
            </a:r>
          </a:p>
          <a:p>
            <a:pPr lvl="1"/>
            <a:r>
              <a:rPr lang="en-US" dirty="0" smtClean="0"/>
              <a:t>Operating Capital– 0%  +  $1 million increase</a:t>
            </a:r>
          </a:p>
          <a:p>
            <a:pPr lvl="1"/>
            <a:r>
              <a:rPr lang="en-US" dirty="0" smtClean="0"/>
              <a:t>General Operating Expense – 3%</a:t>
            </a:r>
            <a:endParaRPr lang="en-US" dirty="0"/>
          </a:p>
        </p:txBody>
      </p:sp>
      <p:grpSp>
        <p:nvGrpSpPr>
          <p:cNvPr id="4" name="Canvas 57"/>
          <p:cNvGrpSpPr/>
          <p:nvPr/>
        </p:nvGrpSpPr>
        <p:grpSpPr>
          <a:xfrm>
            <a:off x="4487227" y="5999162"/>
            <a:ext cx="3217545" cy="625475"/>
            <a:chOff x="0" y="-5080"/>
            <a:chExt cx="3217545" cy="625475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3217545" cy="61214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4450" y="36195"/>
              <a:ext cx="523875" cy="532765"/>
            </a:xfrm>
            <a:custGeom>
              <a:avLst/>
              <a:gdLst>
                <a:gd name="T0" fmla="*/ 420 w 580"/>
                <a:gd name="T1" fmla="*/ 0 h 609"/>
                <a:gd name="T2" fmla="*/ 420 w 580"/>
                <a:gd name="T3" fmla="*/ 0 h 609"/>
                <a:gd name="T4" fmla="*/ 151 w 580"/>
                <a:gd name="T5" fmla="*/ 0 h 609"/>
                <a:gd name="T6" fmla="*/ 0 w 580"/>
                <a:gd name="T7" fmla="*/ 0 h 609"/>
                <a:gd name="T8" fmla="*/ 68 w 580"/>
                <a:gd name="T9" fmla="*/ 350 h 609"/>
                <a:gd name="T10" fmla="*/ 160 w 580"/>
                <a:gd name="T11" fmla="*/ 494 h 609"/>
                <a:gd name="T12" fmla="*/ 287 w 580"/>
                <a:gd name="T13" fmla="*/ 609 h 609"/>
                <a:gd name="T14" fmla="*/ 401 w 580"/>
                <a:gd name="T15" fmla="*/ 517 h 609"/>
                <a:gd name="T16" fmla="*/ 506 w 580"/>
                <a:gd name="T17" fmla="*/ 358 h 609"/>
                <a:gd name="T18" fmla="*/ 571 w 580"/>
                <a:gd name="T19" fmla="*/ 0 h 609"/>
                <a:gd name="T20" fmla="*/ 420 w 580"/>
                <a:gd name="T2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0" y="-5080"/>
              <a:ext cx="619125" cy="625475"/>
            </a:xfrm>
            <a:custGeom>
              <a:avLst/>
              <a:gdLst>
                <a:gd name="T0" fmla="*/ 671 w 685"/>
                <a:gd name="T1" fmla="*/ 0 h 715"/>
                <a:gd name="T2" fmla="*/ 671 w 685"/>
                <a:gd name="T3" fmla="*/ 0 h 715"/>
                <a:gd name="T4" fmla="*/ 0 w 685"/>
                <a:gd name="T5" fmla="*/ 0 h 715"/>
                <a:gd name="T6" fmla="*/ 76 w 685"/>
                <a:gd name="T7" fmla="*/ 410 h 715"/>
                <a:gd name="T8" fmla="*/ 184 w 685"/>
                <a:gd name="T9" fmla="*/ 580 h 715"/>
                <a:gd name="T10" fmla="*/ 337 w 685"/>
                <a:gd name="T11" fmla="*/ 715 h 715"/>
                <a:gd name="T12" fmla="*/ 475 w 685"/>
                <a:gd name="T13" fmla="*/ 607 h 715"/>
                <a:gd name="T14" fmla="*/ 598 w 685"/>
                <a:gd name="T15" fmla="*/ 420 h 715"/>
                <a:gd name="T16" fmla="*/ 671 w 685"/>
                <a:gd name="T17" fmla="*/ 0 h 715"/>
                <a:gd name="T18" fmla="*/ 200 w 685"/>
                <a:gd name="T19" fmla="*/ 47 h 715"/>
                <a:gd name="T20" fmla="*/ 200 w 685"/>
                <a:gd name="T21" fmla="*/ 47 h 715"/>
                <a:gd name="T22" fmla="*/ 377 w 685"/>
                <a:gd name="T23" fmla="*/ 47 h 715"/>
                <a:gd name="T24" fmla="*/ 286 w 685"/>
                <a:gd name="T25" fmla="*/ 223 h 715"/>
                <a:gd name="T26" fmla="*/ 196 w 685"/>
                <a:gd name="T27" fmla="*/ 47 h 715"/>
                <a:gd name="T28" fmla="*/ 200 w 685"/>
                <a:gd name="T29" fmla="*/ 47 h 715"/>
                <a:gd name="T30" fmla="*/ 273 w 685"/>
                <a:gd name="T31" fmla="*/ 364 h 715"/>
                <a:gd name="T32" fmla="*/ 273 w 685"/>
                <a:gd name="T33" fmla="*/ 364 h 715"/>
                <a:gd name="T34" fmla="*/ 299 w 685"/>
                <a:gd name="T35" fmla="*/ 364 h 715"/>
                <a:gd name="T36" fmla="*/ 384 w 685"/>
                <a:gd name="T37" fmla="*/ 201 h 715"/>
                <a:gd name="T38" fmla="*/ 384 w 685"/>
                <a:gd name="T39" fmla="*/ 438 h 715"/>
                <a:gd name="T40" fmla="*/ 187 w 685"/>
                <a:gd name="T41" fmla="*/ 438 h 715"/>
                <a:gd name="T42" fmla="*/ 187 w 685"/>
                <a:gd name="T43" fmla="*/ 201 h 715"/>
                <a:gd name="T44" fmla="*/ 273 w 685"/>
                <a:gd name="T45" fmla="*/ 364 h 715"/>
                <a:gd name="T46" fmla="*/ 111 w 685"/>
                <a:gd name="T47" fmla="*/ 382 h 715"/>
                <a:gd name="T48" fmla="*/ 111 w 685"/>
                <a:gd name="T49" fmla="*/ 382 h 715"/>
                <a:gd name="T50" fmla="*/ 49 w 685"/>
                <a:gd name="T51" fmla="*/ 47 h 715"/>
                <a:gd name="T52" fmla="*/ 111 w 685"/>
                <a:gd name="T53" fmla="*/ 47 h 715"/>
                <a:gd name="T54" fmla="*/ 111 w 685"/>
                <a:gd name="T55" fmla="*/ 382 h 715"/>
                <a:gd name="T56" fmla="*/ 336 w 685"/>
                <a:gd name="T57" fmla="*/ 656 h 715"/>
                <a:gd name="T58" fmla="*/ 336 w 685"/>
                <a:gd name="T59" fmla="*/ 656 h 715"/>
                <a:gd name="T60" fmla="*/ 236 w 685"/>
                <a:gd name="T61" fmla="*/ 571 h 715"/>
                <a:gd name="T62" fmla="*/ 444 w 685"/>
                <a:gd name="T63" fmla="*/ 571 h 715"/>
                <a:gd name="T64" fmla="*/ 336 w 685"/>
                <a:gd name="T65" fmla="*/ 656 h 715"/>
                <a:gd name="T66" fmla="*/ 555 w 685"/>
                <a:gd name="T67" fmla="*/ 405 h 715"/>
                <a:gd name="T68" fmla="*/ 555 w 685"/>
                <a:gd name="T69" fmla="*/ 405 h 715"/>
                <a:gd name="T70" fmla="*/ 539 w 685"/>
                <a:gd name="T71" fmla="*/ 438 h 715"/>
                <a:gd name="T72" fmla="*/ 461 w 685"/>
                <a:gd name="T73" fmla="*/ 438 h 715"/>
                <a:gd name="T74" fmla="*/ 461 w 685"/>
                <a:gd name="T75" fmla="*/ 47 h 715"/>
                <a:gd name="T76" fmla="*/ 469 w 685"/>
                <a:gd name="T77" fmla="*/ 47 h 715"/>
                <a:gd name="T78" fmla="*/ 620 w 685"/>
                <a:gd name="T79" fmla="*/ 47 h 715"/>
                <a:gd name="T80" fmla="*/ 555 w 685"/>
                <a:gd name="T81" fmla="*/ 40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31165" y="71120"/>
              <a:ext cx="108585" cy="125095"/>
            </a:xfrm>
            <a:custGeom>
              <a:avLst/>
              <a:gdLst>
                <a:gd name="T0" fmla="*/ 60 w 120"/>
                <a:gd name="T1" fmla="*/ 0 h 143"/>
                <a:gd name="T2" fmla="*/ 60 w 120"/>
                <a:gd name="T3" fmla="*/ 0 h 143"/>
                <a:gd name="T4" fmla="*/ 75 w 120"/>
                <a:gd name="T5" fmla="*/ 59 h 143"/>
                <a:gd name="T6" fmla="*/ 120 w 120"/>
                <a:gd name="T7" fmla="*/ 59 h 143"/>
                <a:gd name="T8" fmla="*/ 83 w 120"/>
                <a:gd name="T9" fmla="*/ 81 h 143"/>
                <a:gd name="T10" fmla="*/ 104 w 120"/>
                <a:gd name="T11" fmla="*/ 143 h 143"/>
                <a:gd name="T12" fmla="*/ 60 w 120"/>
                <a:gd name="T13" fmla="*/ 106 h 143"/>
                <a:gd name="T14" fmla="*/ 16 w 120"/>
                <a:gd name="T15" fmla="*/ 143 h 143"/>
                <a:gd name="T16" fmla="*/ 37 w 120"/>
                <a:gd name="T17" fmla="*/ 81 h 143"/>
                <a:gd name="T18" fmla="*/ 0 w 120"/>
                <a:gd name="T19" fmla="*/ 59 h 143"/>
                <a:gd name="T20" fmla="*/ 46 w 120"/>
                <a:gd name="T21" fmla="*/ 59 h 143"/>
                <a:gd name="T22" fmla="*/ 60 w 120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77800" y="401955"/>
              <a:ext cx="31115" cy="62230"/>
            </a:xfrm>
            <a:custGeom>
              <a:avLst/>
              <a:gdLst>
                <a:gd name="T0" fmla="*/ 24 w 34"/>
                <a:gd name="T1" fmla="*/ 57 h 71"/>
                <a:gd name="T2" fmla="*/ 24 w 34"/>
                <a:gd name="T3" fmla="*/ 57 h 71"/>
                <a:gd name="T4" fmla="*/ 24 w 34"/>
                <a:gd name="T5" fmla="*/ 0 h 71"/>
                <a:gd name="T6" fmla="*/ 24 w 34"/>
                <a:gd name="T7" fmla="*/ 1 h 71"/>
                <a:gd name="T8" fmla="*/ 0 w 34"/>
                <a:gd name="T9" fmla="*/ 6 h 71"/>
                <a:gd name="T10" fmla="*/ 0 w 34"/>
                <a:gd name="T11" fmla="*/ 6 h 71"/>
                <a:gd name="T12" fmla="*/ 0 w 34"/>
                <a:gd name="T13" fmla="*/ 11 h 71"/>
                <a:gd name="T14" fmla="*/ 6 w 34"/>
                <a:gd name="T15" fmla="*/ 12 h 71"/>
                <a:gd name="T16" fmla="*/ 11 w 34"/>
                <a:gd name="T17" fmla="*/ 18 h 71"/>
                <a:gd name="T18" fmla="*/ 11 w 34"/>
                <a:gd name="T19" fmla="*/ 57 h 71"/>
                <a:gd name="T20" fmla="*/ 1 w 34"/>
                <a:gd name="T21" fmla="*/ 66 h 71"/>
                <a:gd name="T22" fmla="*/ 1 w 34"/>
                <a:gd name="T23" fmla="*/ 66 h 71"/>
                <a:gd name="T24" fmla="*/ 1 w 34"/>
                <a:gd name="T25" fmla="*/ 71 h 71"/>
                <a:gd name="T26" fmla="*/ 34 w 34"/>
                <a:gd name="T27" fmla="*/ 71 h 71"/>
                <a:gd name="T28" fmla="*/ 34 w 34"/>
                <a:gd name="T29" fmla="*/ 66 h 71"/>
                <a:gd name="T30" fmla="*/ 34 w 34"/>
                <a:gd name="T31" fmla="*/ 66 h 71"/>
                <a:gd name="T32" fmla="*/ 24 w 34"/>
                <a:gd name="T33" fmla="*/ 5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39395" y="402590"/>
              <a:ext cx="42545" cy="61595"/>
            </a:xfrm>
            <a:custGeom>
              <a:avLst/>
              <a:gdLst>
                <a:gd name="T0" fmla="*/ 33 w 47"/>
                <a:gd name="T1" fmla="*/ 31 h 70"/>
                <a:gd name="T2" fmla="*/ 33 w 47"/>
                <a:gd name="T3" fmla="*/ 31 h 70"/>
                <a:gd name="T4" fmla="*/ 41 w 47"/>
                <a:gd name="T5" fmla="*/ 25 h 70"/>
                <a:gd name="T6" fmla="*/ 44 w 47"/>
                <a:gd name="T7" fmla="*/ 17 h 70"/>
                <a:gd name="T8" fmla="*/ 25 w 47"/>
                <a:gd name="T9" fmla="*/ 0 h 70"/>
                <a:gd name="T10" fmla="*/ 3 w 47"/>
                <a:gd name="T11" fmla="*/ 18 h 70"/>
                <a:gd name="T12" fmla="*/ 14 w 47"/>
                <a:gd name="T13" fmla="*/ 35 h 70"/>
                <a:gd name="T14" fmla="*/ 5 w 47"/>
                <a:gd name="T15" fmla="*/ 42 h 70"/>
                <a:gd name="T16" fmla="*/ 0 w 47"/>
                <a:gd name="T17" fmla="*/ 52 h 70"/>
                <a:gd name="T18" fmla="*/ 23 w 47"/>
                <a:gd name="T19" fmla="*/ 70 h 70"/>
                <a:gd name="T20" fmla="*/ 47 w 47"/>
                <a:gd name="T21" fmla="*/ 50 h 70"/>
                <a:gd name="T22" fmla="*/ 33 w 47"/>
                <a:gd name="T23" fmla="*/ 31 h 70"/>
                <a:gd name="T24" fmla="*/ 32 w 47"/>
                <a:gd name="T25" fmla="*/ 60 h 70"/>
                <a:gd name="T26" fmla="*/ 32 w 47"/>
                <a:gd name="T27" fmla="*/ 60 h 70"/>
                <a:gd name="T28" fmla="*/ 24 w 47"/>
                <a:gd name="T29" fmla="*/ 63 h 70"/>
                <a:gd name="T30" fmla="*/ 13 w 47"/>
                <a:gd name="T31" fmla="*/ 51 h 70"/>
                <a:gd name="T32" fmla="*/ 19 w 47"/>
                <a:gd name="T33" fmla="*/ 38 h 70"/>
                <a:gd name="T34" fmla="*/ 35 w 47"/>
                <a:gd name="T35" fmla="*/ 54 h 70"/>
                <a:gd name="T36" fmla="*/ 32 w 47"/>
                <a:gd name="T37" fmla="*/ 60 h 70"/>
                <a:gd name="T38" fmla="*/ 24 w 47"/>
                <a:gd name="T39" fmla="*/ 7 h 70"/>
                <a:gd name="T40" fmla="*/ 24 w 47"/>
                <a:gd name="T41" fmla="*/ 7 h 70"/>
                <a:gd name="T42" fmla="*/ 33 w 47"/>
                <a:gd name="T43" fmla="*/ 17 h 70"/>
                <a:gd name="T44" fmla="*/ 28 w 47"/>
                <a:gd name="T45" fmla="*/ 29 h 70"/>
                <a:gd name="T46" fmla="*/ 15 w 47"/>
                <a:gd name="T47" fmla="*/ 14 h 70"/>
                <a:gd name="T48" fmla="*/ 24 w 47"/>
                <a:gd name="T4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6230" y="402590"/>
              <a:ext cx="44450" cy="62230"/>
            </a:xfrm>
            <a:custGeom>
              <a:avLst/>
              <a:gdLst>
                <a:gd name="T0" fmla="*/ 24 w 49"/>
                <a:gd name="T1" fmla="*/ 26 h 71"/>
                <a:gd name="T2" fmla="*/ 24 w 49"/>
                <a:gd name="T3" fmla="*/ 26 h 71"/>
                <a:gd name="T4" fmla="*/ 12 w 49"/>
                <a:gd name="T5" fmla="*/ 29 h 71"/>
                <a:gd name="T6" fmla="*/ 12 w 49"/>
                <a:gd name="T7" fmla="*/ 10 h 71"/>
                <a:gd name="T8" fmla="*/ 46 w 49"/>
                <a:gd name="T9" fmla="*/ 10 h 71"/>
                <a:gd name="T10" fmla="*/ 46 w 49"/>
                <a:gd name="T11" fmla="*/ 0 h 71"/>
                <a:gd name="T12" fmla="*/ 2 w 49"/>
                <a:gd name="T13" fmla="*/ 0 h 71"/>
                <a:gd name="T14" fmla="*/ 2 w 49"/>
                <a:gd name="T15" fmla="*/ 40 h 71"/>
                <a:gd name="T16" fmla="*/ 3 w 49"/>
                <a:gd name="T17" fmla="*/ 39 h 71"/>
                <a:gd name="T18" fmla="*/ 17 w 49"/>
                <a:gd name="T19" fmla="*/ 35 h 71"/>
                <a:gd name="T20" fmla="*/ 18 w 49"/>
                <a:gd name="T21" fmla="*/ 35 h 71"/>
                <a:gd name="T22" fmla="*/ 34 w 49"/>
                <a:gd name="T23" fmla="*/ 50 h 71"/>
                <a:gd name="T24" fmla="*/ 18 w 49"/>
                <a:gd name="T25" fmla="*/ 63 h 71"/>
                <a:gd name="T26" fmla="*/ 6 w 49"/>
                <a:gd name="T27" fmla="*/ 57 h 71"/>
                <a:gd name="T28" fmla="*/ 5 w 49"/>
                <a:gd name="T29" fmla="*/ 55 h 71"/>
                <a:gd name="T30" fmla="*/ 5 w 49"/>
                <a:gd name="T31" fmla="*/ 54 h 71"/>
                <a:gd name="T32" fmla="*/ 0 w 49"/>
                <a:gd name="T33" fmla="*/ 54 h 71"/>
                <a:gd name="T34" fmla="*/ 0 w 49"/>
                <a:gd name="T35" fmla="*/ 65 h 71"/>
                <a:gd name="T36" fmla="*/ 2 w 49"/>
                <a:gd name="T37" fmla="*/ 68 h 71"/>
                <a:gd name="T38" fmla="*/ 17 w 49"/>
                <a:gd name="T39" fmla="*/ 71 h 71"/>
                <a:gd name="T40" fmla="*/ 43 w 49"/>
                <a:gd name="T41" fmla="*/ 61 h 71"/>
                <a:gd name="T42" fmla="*/ 49 w 49"/>
                <a:gd name="T43" fmla="*/ 47 h 71"/>
                <a:gd name="T44" fmla="*/ 24 w 49"/>
                <a:gd name="T45" fmla="*/ 2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94970" y="402590"/>
              <a:ext cx="45085" cy="62230"/>
            </a:xfrm>
            <a:custGeom>
              <a:avLst/>
              <a:gdLst>
                <a:gd name="T0" fmla="*/ 35 w 50"/>
                <a:gd name="T1" fmla="*/ 29 h 71"/>
                <a:gd name="T2" fmla="*/ 35 w 50"/>
                <a:gd name="T3" fmla="*/ 29 h 71"/>
                <a:gd name="T4" fmla="*/ 47 w 50"/>
                <a:gd name="T5" fmla="*/ 14 h 71"/>
                <a:gd name="T6" fmla="*/ 23 w 50"/>
                <a:gd name="T7" fmla="*/ 0 h 71"/>
                <a:gd name="T8" fmla="*/ 6 w 50"/>
                <a:gd name="T9" fmla="*/ 3 h 71"/>
                <a:gd name="T10" fmla="*/ 3 w 50"/>
                <a:gd name="T11" fmla="*/ 6 h 71"/>
                <a:gd name="T12" fmla="*/ 3 w 50"/>
                <a:gd name="T13" fmla="*/ 15 h 71"/>
                <a:gd name="T14" fmla="*/ 8 w 50"/>
                <a:gd name="T15" fmla="*/ 15 h 71"/>
                <a:gd name="T16" fmla="*/ 9 w 50"/>
                <a:gd name="T17" fmla="*/ 14 h 71"/>
                <a:gd name="T18" fmla="*/ 21 w 50"/>
                <a:gd name="T19" fmla="*/ 7 h 71"/>
                <a:gd name="T20" fmla="*/ 32 w 50"/>
                <a:gd name="T21" fmla="*/ 16 h 71"/>
                <a:gd name="T22" fmla="*/ 18 w 50"/>
                <a:gd name="T23" fmla="*/ 29 h 71"/>
                <a:gd name="T24" fmla="*/ 18 w 50"/>
                <a:gd name="T25" fmla="*/ 30 h 71"/>
                <a:gd name="T26" fmla="*/ 18 w 50"/>
                <a:gd name="T27" fmla="*/ 35 h 71"/>
                <a:gd name="T28" fmla="*/ 20 w 50"/>
                <a:gd name="T29" fmla="*/ 35 h 71"/>
                <a:gd name="T30" fmla="*/ 35 w 50"/>
                <a:gd name="T31" fmla="*/ 50 h 71"/>
                <a:gd name="T32" fmla="*/ 19 w 50"/>
                <a:gd name="T33" fmla="*/ 63 h 71"/>
                <a:gd name="T34" fmla="*/ 6 w 50"/>
                <a:gd name="T35" fmla="*/ 54 h 71"/>
                <a:gd name="T36" fmla="*/ 6 w 50"/>
                <a:gd name="T37" fmla="*/ 54 h 71"/>
                <a:gd name="T38" fmla="*/ 0 w 50"/>
                <a:gd name="T39" fmla="*/ 54 h 71"/>
                <a:gd name="T40" fmla="*/ 0 w 50"/>
                <a:gd name="T41" fmla="*/ 65 h 71"/>
                <a:gd name="T42" fmla="*/ 3 w 50"/>
                <a:gd name="T43" fmla="*/ 68 h 71"/>
                <a:gd name="T44" fmla="*/ 18 w 50"/>
                <a:gd name="T45" fmla="*/ 71 h 71"/>
                <a:gd name="T46" fmla="*/ 50 w 50"/>
                <a:gd name="T47" fmla="*/ 47 h 71"/>
                <a:gd name="T48" fmla="*/ 35 w 50"/>
                <a:gd name="T49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81355" y="226060"/>
              <a:ext cx="211455" cy="159385"/>
            </a:xfrm>
            <a:custGeom>
              <a:avLst/>
              <a:gdLst>
                <a:gd name="T0" fmla="*/ 155 w 234"/>
                <a:gd name="T1" fmla="*/ 182 h 182"/>
                <a:gd name="T2" fmla="*/ 155 w 234"/>
                <a:gd name="T3" fmla="*/ 182 h 182"/>
                <a:gd name="T4" fmla="*/ 155 w 234"/>
                <a:gd name="T5" fmla="*/ 173 h 182"/>
                <a:gd name="T6" fmla="*/ 178 w 234"/>
                <a:gd name="T7" fmla="*/ 141 h 182"/>
                <a:gd name="T8" fmla="*/ 177 w 234"/>
                <a:gd name="T9" fmla="*/ 32 h 182"/>
                <a:gd name="T10" fmla="*/ 176 w 234"/>
                <a:gd name="T11" fmla="*/ 32 h 182"/>
                <a:gd name="T12" fmla="*/ 112 w 234"/>
                <a:gd name="T13" fmla="*/ 180 h 182"/>
                <a:gd name="T14" fmla="*/ 105 w 234"/>
                <a:gd name="T15" fmla="*/ 180 h 182"/>
                <a:gd name="T16" fmla="*/ 46 w 234"/>
                <a:gd name="T17" fmla="*/ 35 h 182"/>
                <a:gd name="T18" fmla="*/ 45 w 234"/>
                <a:gd name="T19" fmla="*/ 35 h 182"/>
                <a:gd name="T20" fmla="*/ 41 w 234"/>
                <a:gd name="T21" fmla="*/ 110 h 182"/>
                <a:gd name="T22" fmla="*/ 41 w 234"/>
                <a:gd name="T23" fmla="*/ 156 h 182"/>
                <a:gd name="T24" fmla="*/ 66 w 234"/>
                <a:gd name="T25" fmla="*/ 172 h 182"/>
                <a:gd name="T26" fmla="*/ 66 w 234"/>
                <a:gd name="T27" fmla="*/ 182 h 182"/>
                <a:gd name="T28" fmla="*/ 0 w 234"/>
                <a:gd name="T29" fmla="*/ 182 h 182"/>
                <a:gd name="T30" fmla="*/ 0 w 234"/>
                <a:gd name="T31" fmla="*/ 172 h 182"/>
                <a:gd name="T32" fmla="*/ 23 w 234"/>
                <a:gd name="T33" fmla="*/ 156 h 182"/>
                <a:gd name="T34" fmla="*/ 28 w 234"/>
                <a:gd name="T35" fmla="*/ 104 h 182"/>
                <a:gd name="T36" fmla="*/ 33 w 234"/>
                <a:gd name="T37" fmla="*/ 48 h 182"/>
                <a:gd name="T38" fmla="*/ 9 w 234"/>
                <a:gd name="T39" fmla="*/ 9 h 182"/>
                <a:gd name="T40" fmla="*/ 9 w 234"/>
                <a:gd name="T41" fmla="*/ 0 h 182"/>
                <a:gd name="T42" fmla="*/ 62 w 234"/>
                <a:gd name="T43" fmla="*/ 0 h 182"/>
                <a:gd name="T44" fmla="*/ 120 w 234"/>
                <a:gd name="T45" fmla="*/ 129 h 182"/>
                <a:gd name="T46" fmla="*/ 178 w 234"/>
                <a:gd name="T47" fmla="*/ 0 h 182"/>
                <a:gd name="T48" fmla="*/ 231 w 234"/>
                <a:gd name="T49" fmla="*/ 0 h 182"/>
                <a:gd name="T50" fmla="*/ 231 w 234"/>
                <a:gd name="T51" fmla="*/ 9 h 182"/>
                <a:gd name="T52" fmla="*/ 207 w 234"/>
                <a:gd name="T53" fmla="*/ 38 h 182"/>
                <a:gd name="T54" fmla="*/ 210 w 234"/>
                <a:gd name="T55" fmla="*/ 141 h 182"/>
                <a:gd name="T56" fmla="*/ 234 w 234"/>
                <a:gd name="T57" fmla="*/ 173 h 182"/>
                <a:gd name="T58" fmla="*/ 234 w 234"/>
                <a:gd name="T59" fmla="*/ 182 h 182"/>
                <a:gd name="T60" fmla="*/ 155 w 234"/>
                <a:gd name="T61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906780" y="266065"/>
              <a:ext cx="137160" cy="119380"/>
            </a:xfrm>
            <a:custGeom>
              <a:avLst/>
              <a:gdLst>
                <a:gd name="T0" fmla="*/ 84 w 152"/>
                <a:gd name="T1" fmla="*/ 136 h 136"/>
                <a:gd name="T2" fmla="*/ 84 w 152"/>
                <a:gd name="T3" fmla="*/ 136 h 136"/>
                <a:gd name="T4" fmla="*/ 84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4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05664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218565" y="269875"/>
              <a:ext cx="143510" cy="115570"/>
            </a:xfrm>
            <a:custGeom>
              <a:avLst/>
              <a:gdLst>
                <a:gd name="T0" fmla="*/ 91 w 159"/>
                <a:gd name="T1" fmla="*/ 132 h 132"/>
                <a:gd name="T2" fmla="*/ 91 w 159"/>
                <a:gd name="T3" fmla="*/ 132 h 132"/>
                <a:gd name="T4" fmla="*/ 91 w 159"/>
                <a:gd name="T5" fmla="*/ 123 h 132"/>
                <a:gd name="T6" fmla="*/ 109 w 159"/>
                <a:gd name="T7" fmla="*/ 100 h 132"/>
                <a:gd name="T8" fmla="*/ 109 w 159"/>
                <a:gd name="T9" fmla="*/ 68 h 132"/>
                <a:gd name="T10" fmla="*/ 52 w 159"/>
                <a:gd name="T11" fmla="*/ 68 h 132"/>
                <a:gd name="T12" fmla="*/ 52 w 159"/>
                <a:gd name="T13" fmla="*/ 100 h 132"/>
                <a:gd name="T14" fmla="*/ 69 w 159"/>
                <a:gd name="T15" fmla="*/ 123 h 132"/>
                <a:gd name="T16" fmla="*/ 69 w 159"/>
                <a:gd name="T17" fmla="*/ 132 h 132"/>
                <a:gd name="T18" fmla="*/ 1 w 159"/>
                <a:gd name="T19" fmla="*/ 132 h 132"/>
                <a:gd name="T20" fmla="*/ 1 w 159"/>
                <a:gd name="T21" fmla="*/ 123 h 132"/>
                <a:gd name="T22" fmla="*/ 21 w 159"/>
                <a:gd name="T23" fmla="*/ 100 h 132"/>
                <a:gd name="T24" fmla="*/ 21 w 159"/>
                <a:gd name="T25" fmla="*/ 32 h 132"/>
                <a:gd name="T26" fmla="*/ 0 w 159"/>
                <a:gd name="T27" fmla="*/ 9 h 132"/>
                <a:gd name="T28" fmla="*/ 0 w 159"/>
                <a:gd name="T29" fmla="*/ 0 h 132"/>
                <a:gd name="T30" fmla="*/ 69 w 159"/>
                <a:gd name="T31" fmla="*/ 0 h 132"/>
                <a:gd name="T32" fmla="*/ 69 w 159"/>
                <a:gd name="T33" fmla="*/ 9 h 132"/>
                <a:gd name="T34" fmla="*/ 52 w 159"/>
                <a:gd name="T35" fmla="*/ 32 h 132"/>
                <a:gd name="T36" fmla="*/ 52 w 159"/>
                <a:gd name="T37" fmla="*/ 56 h 132"/>
                <a:gd name="T38" fmla="*/ 109 w 159"/>
                <a:gd name="T39" fmla="*/ 56 h 132"/>
                <a:gd name="T40" fmla="*/ 109 w 159"/>
                <a:gd name="T41" fmla="*/ 32 h 132"/>
                <a:gd name="T42" fmla="*/ 91 w 159"/>
                <a:gd name="T43" fmla="*/ 9 h 132"/>
                <a:gd name="T44" fmla="*/ 91 w 159"/>
                <a:gd name="T45" fmla="*/ 0 h 132"/>
                <a:gd name="T46" fmla="*/ 159 w 159"/>
                <a:gd name="T47" fmla="*/ 0 h 132"/>
                <a:gd name="T48" fmla="*/ 159 w 159"/>
                <a:gd name="T49" fmla="*/ 8 h 132"/>
                <a:gd name="T50" fmla="*/ 140 w 159"/>
                <a:gd name="T51" fmla="*/ 32 h 132"/>
                <a:gd name="T52" fmla="*/ 140 w 159"/>
                <a:gd name="T53" fmla="*/ 100 h 132"/>
                <a:gd name="T54" fmla="*/ 159 w 159"/>
                <a:gd name="T55" fmla="*/ 123 h 132"/>
                <a:gd name="T56" fmla="*/ 159 w 159"/>
                <a:gd name="T57" fmla="*/ 132 h 132"/>
                <a:gd name="T58" fmla="*/ 91 w 159"/>
                <a:gd name="T5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378585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6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6 w 152"/>
                <a:gd name="T17" fmla="*/ 126 h 136"/>
                <a:gd name="T18" fmla="*/ 53 w 152"/>
                <a:gd name="T19" fmla="*/ 127 h 136"/>
                <a:gd name="T20" fmla="*/ 53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70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9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517650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654175" y="265430"/>
              <a:ext cx="115570" cy="120015"/>
            </a:xfrm>
            <a:custGeom>
              <a:avLst/>
              <a:gdLst>
                <a:gd name="T0" fmla="*/ 119 w 128"/>
                <a:gd name="T1" fmla="*/ 43 h 137"/>
                <a:gd name="T2" fmla="*/ 119 w 128"/>
                <a:gd name="T3" fmla="*/ 43 h 137"/>
                <a:gd name="T4" fmla="*/ 110 w 128"/>
                <a:gd name="T5" fmla="*/ 21 h 137"/>
                <a:gd name="T6" fmla="*/ 90 w 128"/>
                <a:gd name="T7" fmla="*/ 16 h 137"/>
                <a:gd name="T8" fmla="*/ 79 w 128"/>
                <a:gd name="T9" fmla="*/ 16 h 137"/>
                <a:gd name="T10" fmla="*/ 79 w 128"/>
                <a:gd name="T11" fmla="*/ 105 h 137"/>
                <a:gd name="T12" fmla="*/ 101 w 128"/>
                <a:gd name="T13" fmla="*/ 128 h 137"/>
                <a:gd name="T14" fmla="*/ 101 w 128"/>
                <a:gd name="T15" fmla="*/ 137 h 137"/>
                <a:gd name="T16" fmla="*/ 27 w 128"/>
                <a:gd name="T17" fmla="*/ 137 h 137"/>
                <a:gd name="T18" fmla="*/ 27 w 128"/>
                <a:gd name="T19" fmla="*/ 128 h 137"/>
                <a:gd name="T20" fmla="*/ 48 w 128"/>
                <a:gd name="T21" fmla="*/ 105 h 137"/>
                <a:gd name="T22" fmla="*/ 48 w 128"/>
                <a:gd name="T23" fmla="*/ 16 h 137"/>
                <a:gd name="T24" fmla="*/ 40 w 128"/>
                <a:gd name="T25" fmla="*/ 16 h 137"/>
                <a:gd name="T26" fmla="*/ 17 w 128"/>
                <a:gd name="T27" fmla="*/ 22 h 137"/>
                <a:gd name="T28" fmla="*/ 9 w 128"/>
                <a:gd name="T29" fmla="*/ 42 h 137"/>
                <a:gd name="T30" fmla="*/ 0 w 128"/>
                <a:gd name="T31" fmla="*/ 42 h 137"/>
                <a:gd name="T32" fmla="*/ 2 w 128"/>
                <a:gd name="T33" fmla="*/ 0 h 137"/>
                <a:gd name="T34" fmla="*/ 9 w 128"/>
                <a:gd name="T35" fmla="*/ 0 h 137"/>
                <a:gd name="T36" fmla="*/ 21 w 128"/>
                <a:gd name="T37" fmla="*/ 5 h 137"/>
                <a:gd name="T38" fmla="*/ 108 w 128"/>
                <a:gd name="T39" fmla="*/ 5 h 137"/>
                <a:gd name="T40" fmla="*/ 119 w 128"/>
                <a:gd name="T41" fmla="*/ 0 h 137"/>
                <a:gd name="T42" fmla="*/ 125 w 128"/>
                <a:gd name="T43" fmla="*/ 0 h 137"/>
                <a:gd name="T44" fmla="*/ 128 w 128"/>
                <a:gd name="T45" fmla="*/ 42 h 137"/>
                <a:gd name="T46" fmla="*/ 119 w 128"/>
                <a:gd name="T47" fmla="*/ 4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1774190" y="266065"/>
              <a:ext cx="137160" cy="119380"/>
            </a:xfrm>
            <a:custGeom>
              <a:avLst/>
              <a:gdLst>
                <a:gd name="T0" fmla="*/ 85 w 152"/>
                <a:gd name="T1" fmla="*/ 136 h 136"/>
                <a:gd name="T2" fmla="*/ 85 w 152"/>
                <a:gd name="T3" fmla="*/ 136 h 136"/>
                <a:gd name="T4" fmla="*/ 85 w 152"/>
                <a:gd name="T5" fmla="*/ 127 h 136"/>
                <a:gd name="T6" fmla="*/ 90 w 152"/>
                <a:gd name="T7" fmla="*/ 126 h 136"/>
                <a:gd name="T8" fmla="*/ 95 w 152"/>
                <a:gd name="T9" fmla="*/ 113 h 136"/>
                <a:gd name="T10" fmla="*/ 89 w 152"/>
                <a:gd name="T11" fmla="*/ 95 h 136"/>
                <a:gd name="T12" fmla="*/ 44 w 152"/>
                <a:gd name="T13" fmla="*/ 95 h 136"/>
                <a:gd name="T14" fmla="*/ 38 w 152"/>
                <a:gd name="T15" fmla="*/ 113 h 136"/>
                <a:gd name="T16" fmla="*/ 45 w 152"/>
                <a:gd name="T17" fmla="*/ 126 h 136"/>
                <a:gd name="T18" fmla="*/ 52 w 152"/>
                <a:gd name="T19" fmla="*/ 127 h 136"/>
                <a:gd name="T20" fmla="*/ 52 w 152"/>
                <a:gd name="T21" fmla="*/ 136 h 136"/>
                <a:gd name="T22" fmla="*/ 0 w 152"/>
                <a:gd name="T23" fmla="*/ 136 h 136"/>
                <a:gd name="T24" fmla="*/ 0 w 152"/>
                <a:gd name="T25" fmla="*/ 127 h 136"/>
                <a:gd name="T26" fmla="*/ 26 w 152"/>
                <a:gd name="T27" fmla="*/ 105 h 136"/>
                <a:gd name="T28" fmla="*/ 69 w 152"/>
                <a:gd name="T29" fmla="*/ 3 h 136"/>
                <a:gd name="T30" fmla="*/ 83 w 152"/>
                <a:gd name="T31" fmla="*/ 0 h 136"/>
                <a:gd name="T32" fmla="*/ 128 w 152"/>
                <a:gd name="T33" fmla="*/ 109 h 136"/>
                <a:gd name="T34" fmla="*/ 152 w 152"/>
                <a:gd name="T35" fmla="*/ 127 h 136"/>
                <a:gd name="T36" fmla="*/ 152 w 152"/>
                <a:gd name="T37" fmla="*/ 136 h 136"/>
                <a:gd name="T38" fmla="*/ 85 w 152"/>
                <a:gd name="T39" fmla="*/ 136 h 136"/>
                <a:gd name="T40" fmla="*/ 67 w 152"/>
                <a:gd name="T41" fmla="*/ 36 h 136"/>
                <a:gd name="T42" fmla="*/ 67 w 152"/>
                <a:gd name="T43" fmla="*/ 36 h 136"/>
                <a:gd name="T44" fmla="*/ 66 w 152"/>
                <a:gd name="T45" fmla="*/ 36 h 136"/>
                <a:gd name="T46" fmla="*/ 48 w 152"/>
                <a:gd name="T47" fmla="*/ 83 h 136"/>
                <a:gd name="T48" fmla="*/ 84 w 152"/>
                <a:gd name="T49" fmla="*/ 83 h 136"/>
                <a:gd name="T50" fmla="*/ 67 w 152"/>
                <a:gd name="T51" fmla="*/ 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924050" y="269875"/>
              <a:ext cx="139065" cy="116205"/>
            </a:xfrm>
            <a:custGeom>
              <a:avLst/>
              <a:gdLst>
                <a:gd name="T0" fmla="*/ 154 w 154"/>
                <a:gd name="T1" fmla="*/ 9 h 133"/>
                <a:gd name="T2" fmla="*/ 154 w 154"/>
                <a:gd name="T3" fmla="*/ 9 h 133"/>
                <a:gd name="T4" fmla="*/ 135 w 154"/>
                <a:gd name="T5" fmla="*/ 21 h 133"/>
                <a:gd name="T6" fmla="*/ 133 w 154"/>
                <a:gd name="T7" fmla="*/ 56 h 133"/>
                <a:gd name="T8" fmla="*/ 133 w 154"/>
                <a:gd name="T9" fmla="*/ 133 h 133"/>
                <a:gd name="T10" fmla="*/ 120 w 154"/>
                <a:gd name="T11" fmla="*/ 133 h 133"/>
                <a:gd name="T12" fmla="*/ 36 w 154"/>
                <a:gd name="T13" fmla="*/ 33 h 133"/>
                <a:gd name="T14" fmla="*/ 35 w 154"/>
                <a:gd name="T15" fmla="*/ 33 h 133"/>
                <a:gd name="T16" fmla="*/ 35 w 154"/>
                <a:gd name="T17" fmla="*/ 75 h 133"/>
                <a:gd name="T18" fmla="*/ 37 w 154"/>
                <a:gd name="T19" fmla="*/ 110 h 133"/>
                <a:gd name="T20" fmla="*/ 59 w 154"/>
                <a:gd name="T21" fmla="*/ 123 h 133"/>
                <a:gd name="T22" fmla="*/ 59 w 154"/>
                <a:gd name="T23" fmla="*/ 132 h 133"/>
                <a:gd name="T24" fmla="*/ 3 w 154"/>
                <a:gd name="T25" fmla="*/ 132 h 133"/>
                <a:gd name="T26" fmla="*/ 3 w 154"/>
                <a:gd name="T27" fmla="*/ 123 h 133"/>
                <a:gd name="T28" fmla="*/ 22 w 154"/>
                <a:gd name="T29" fmla="*/ 111 h 133"/>
                <a:gd name="T30" fmla="*/ 24 w 154"/>
                <a:gd name="T31" fmla="*/ 75 h 133"/>
                <a:gd name="T32" fmla="*/ 24 w 154"/>
                <a:gd name="T33" fmla="*/ 37 h 133"/>
                <a:gd name="T34" fmla="*/ 0 w 154"/>
                <a:gd name="T35" fmla="*/ 9 h 133"/>
                <a:gd name="T36" fmla="*/ 0 w 154"/>
                <a:gd name="T37" fmla="*/ 0 h 133"/>
                <a:gd name="T38" fmla="*/ 46 w 154"/>
                <a:gd name="T39" fmla="*/ 0 h 133"/>
                <a:gd name="T40" fmla="*/ 121 w 154"/>
                <a:gd name="T41" fmla="*/ 86 h 133"/>
                <a:gd name="T42" fmla="*/ 122 w 154"/>
                <a:gd name="T43" fmla="*/ 86 h 133"/>
                <a:gd name="T44" fmla="*/ 122 w 154"/>
                <a:gd name="T45" fmla="*/ 57 h 133"/>
                <a:gd name="T46" fmla="*/ 120 w 154"/>
                <a:gd name="T47" fmla="*/ 21 h 133"/>
                <a:gd name="T48" fmla="*/ 98 w 154"/>
                <a:gd name="T49" fmla="*/ 9 h 133"/>
                <a:gd name="T50" fmla="*/ 98 w 154"/>
                <a:gd name="T51" fmla="*/ 0 h 133"/>
                <a:gd name="T52" fmla="*/ 154 w 154"/>
                <a:gd name="T53" fmla="*/ 0 h 133"/>
                <a:gd name="T54" fmla="*/ 154 w 154"/>
                <a:gd name="T55" fmla="*/ 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169795" y="219075"/>
              <a:ext cx="153670" cy="166370"/>
            </a:xfrm>
            <a:custGeom>
              <a:avLst/>
              <a:gdLst>
                <a:gd name="T0" fmla="*/ 170 w 170"/>
                <a:gd name="T1" fmla="*/ 138 h 190"/>
                <a:gd name="T2" fmla="*/ 170 w 170"/>
                <a:gd name="T3" fmla="*/ 138 h 190"/>
                <a:gd name="T4" fmla="*/ 155 w 170"/>
                <a:gd name="T5" fmla="*/ 182 h 190"/>
                <a:gd name="T6" fmla="*/ 103 w 170"/>
                <a:gd name="T7" fmla="*/ 190 h 190"/>
                <a:gd name="T8" fmla="*/ 0 w 170"/>
                <a:gd name="T9" fmla="*/ 97 h 190"/>
                <a:gd name="T10" fmla="*/ 109 w 170"/>
                <a:gd name="T11" fmla="*/ 0 h 190"/>
                <a:gd name="T12" fmla="*/ 159 w 170"/>
                <a:gd name="T13" fmla="*/ 7 h 190"/>
                <a:gd name="T14" fmla="*/ 166 w 170"/>
                <a:gd name="T15" fmla="*/ 52 h 190"/>
                <a:gd name="T16" fmla="*/ 156 w 170"/>
                <a:gd name="T17" fmla="*/ 54 h 190"/>
                <a:gd name="T18" fmla="*/ 103 w 170"/>
                <a:gd name="T19" fmla="*/ 11 h 190"/>
                <a:gd name="T20" fmla="*/ 37 w 170"/>
                <a:gd name="T21" fmla="*/ 91 h 190"/>
                <a:gd name="T22" fmla="*/ 106 w 170"/>
                <a:gd name="T23" fmla="*/ 178 h 190"/>
                <a:gd name="T24" fmla="*/ 161 w 170"/>
                <a:gd name="T25" fmla="*/ 135 h 190"/>
                <a:gd name="T26" fmla="*/ 170 w 170"/>
                <a:gd name="T27" fmla="*/ 13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2341880" y="262890"/>
              <a:ext cx="132080" cy="121285"/>
            </a:xfrm>
            <a:custGeom>
              <a:avLst/>
              <a:gdLst>
                <a:gd name="T0" fmla="*/ 146 w 146"/>
                <a:gd name="T1" fmla="*/ 68 h 139"/>
                <a:gd name="T2" fmla="*/ 146 w 146"/>
                <a:gd name="T3" fmla="*/ 68 h 139"/>
                <a:gd name="T4" fmla="*/ 73 w 146"/>
                <a:gd name="T5" fmla="*/ 139 h 139"/>
                <a:gd name="T6" fmla="*/ 0 w 146"/>
                <a:gd name="T7" fmla="*/ 72 h 139"/>
                <a:gd name="T8" fmla="*/ 73 w 146"/>
                <a:gd name="T9" fmla="*/ 0 h 139"/>
                <a:gd name="T10" fmla="*/ 146 w 146"/>
                <a:gd name="T11" fmla="*/ 68 h 139"/>
                <a:gd name="T12" fmla="*/ 35 w 146"/>
                <a:gd name="T13" fmla="*/ 66 h 139"/>
                <a:gd name="T14" fmla="*/ 35 w 146"/>
                <a:gd name="T15" fmla="*/ 66 h 139"/>
                <a:gd name="T16" fmla="*/ 76 w 146"/>
                <a:gd name="T17" fmla="*/ 129 h 139"/>
                <a:gd name="T18" fmla="*/ 111 w 146"/>
                <a:gd name="T19" fmla="*/ 74 h 139"/>
                <a:gd name="T20" fmla="*/ 71 w 146"/>
                <a:gd name="T21" fmla="*/ 10 h 139"/>
                <a:gd name="T22" fmla="*/ 35 w 146"/>
                <a:gd name="T23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487930" y="266065"/>
              <a:ext cx="108585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14930" y="266065"/>
              <a:ext cx="107950" cy="114935"/>
            </a:xfrm>
            <a:custGeom>
              <a:avLst/>
              <a:gdLst>
                <a:gd name="T0" fmla="*/ 120 w 120"/>
                <a:gd name="T1" fmla="*/ 93 h 131"/>
                <a:gd name="T2" fmla="*/ 120 w 120"/>
                <a:gd name="T3" fmla="*/ 93 h 131"/>
                <a:gd name="T4" fmla="*/ 112 w 120"/>
                <a:gd name="T5" fmla="*/ 131 h 131"/>
                <a:gd name="T6" fmla="*/ 0 w 120"/>
                <a:gd name="T7" fmla="*/ 131 h 131"/>
                <a:gd name="T8" fmla="*/ 0 w 120"/>
                <a:gd name="T9" fmla="*/ 123 h 131"/>
                <a:gd name="T10" fmla="*/ 21 w 120"/>
                <a:gd name="T11" fmla="*/ 100 h 131"/>
                <a:gd name="T12" fmla="*/ 21 w 120"/>
                <a:gd name="T13" fmla="*/ 30 h 131"/>
                <a:gd name="T14" fmla="*/ 2 w 120"/>
                <a:gd name="T15" fmla="*/ 9 h 131"/>
                <a:gd name="T16" fmla="*/ 2 w 120"/>
                <a:gd name="T17" fmla="*/ 0 h 131"/>
                <a:gd name="T18" fmla="*/ 73 w 120"/>
                <a:gd name="T19" fmla="*/ 0 h 131"/>
                <a:gd name="T20" fmla="*/ 73 w 120"/>
                <a:gd name="T21" fmla="*/ 9 h 131"/>
                <a:gd name="T22" fmla="*/ 52 w 120"/>
                <a:gd name="T23" fmla="*/ 31 h 131"/>
                <a:gd name="T24" fmla="*/ 52 w 120"/>
                <a:gd name="T25" fmla="*/ 102 h 131"/>
                <a:gd name="T26" fmla="*/ 57 w 120"/>
                <a:gd name="T27" fmla="*/ 119 h 131"/>
                <a:gd name="T28" fmla="*/ 77 w 120"/>
                <a:gd name="T29" fmla="*/ 121 h 131"/>
                <a:gd name="T30" fmla="*/ 100 w 120"/>
                <a:gd name="T31" fmla="*/ 114 h 131"/>
                <a:gd name="T32" fmla="*/ 111 w 120"/>
                <a:gd name="T33" fmla="*/ 91 h 131"/>
                <a:gd name="T34" fmla="*/ 120 w 120"/>
                <a:gd name="T35" fmla="*/ 9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736850" y="266065"/>
              <a:ext cx="109855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865755" y="262890"/>
              <a:ext cx="128270" cy="121285"/>
            </a:xfrm>
            <a:custGeom>
              <a:avLst/>
              <a:gdLst>
                <a:gd name="T0" fmla="*/ 142 w 142"/>
                <a:gd name="T1" fmla="*/ 79 h 139"/>
                <a:gd name="T2" fmla="*/ 142 w 142"/>
                <a:gd name="T3" fmla="*/ 79 h 139"/>
                <a:gd name="T4" fmla="*/ 130 w 142"/>
                <a:gd name="T5" fmla="*/ 96 h 139"/>
                <a:gd name="T6" fmla="*/ 130 w 142"/>
                <a:gd name="T7" fmla="*/ 113 h 139"/>
                <a:gd name="T8" fmla="*/ 131 w 142"/>
                <a:gd name="T9" fmla="*/ 131 h 139"/>
                <a:gd name="T10" fmla="*/ 80 w 142"/>
                <a:gd name="T11" fmla="*/ 139 h 139"/>
                <a:gd name="T12" fmla="*/ 0 w 142"/>
                <a:gd name="T13" fmla="*/ 72 h 139"/>
                <a:gd name="T14" fmla="*/ 85 w 142"/>
                <a:gd name="T15" fmla="*/ 0 h 139"/>
                <a:gd name="T16" fmla="*/ 127 w 142"/>
                <a:gd name="T17" fmla="*/ 7 h 139"/>
                <a:gd name="T18" fmla="*/ 130 w 142"/>
                <a:gd name="T19" fmla="*/ 44 h 139"/>
                <a:gd name="T20" fmla="*/ 121 w 142"/>
                <a:gd name="T21" fmla="*/ 44 h 139"/>
                <a:gd name="T22" fmla="*/ 80 w 142"/>
                <a:gd name="T23" fmla="*/ 10 h 139"/>
                <a:gd name="T24" fmla="*/ 35 w 142"/>
                <a:gd name="T25" fmla="*/ 67 h 139"/>
                <a:gd name="T26" fmla="*/ 83 w 142"/>
                <a:gd name="T27" fmla="*/ 129 h 139"/>
                <a:gd name="T28" fmla="*/ 98 w 142"/>
                <a:gd name="T29" fmla="*/ 115 h 139"/>
                <a:gd name="T30" fmla="*/ 98 w 142"/>
                <a:gd name="T31" fmla="*/ 96 h 139"/>
                <a:gd name="T32" fmla="*/ 76 w 142"/>
                <a:gd name="T33" fmla="*/ 79 h 139"/>
                <a:gd name="T34" fmla="*/ 76 w 142"/>
                <a:gd name="T35" fmla="*/ 71 h 139"/>
                <a:gd name="T36" fmla="*/ 142 w 142"/>
                <a:gd name="T37" fmla="*/ 71 h 139"/>
                <a:gd name="T38" fmla="*/ 142 w 142"/>
                <a:gd name="T39" fmla="*/ 7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012440" y="266065"/>
              <a:ext cx="110490" cy="115570"/>
            </a:xfrm>
            <a:custGeom>
              <a:avLst/>
              <a:gdLst>
                <a:gd name="T0" fmla="*/ 122 w 122"/>
                <a:gd name="T1" fmla="*/ 95 h 132"/>
                <a:gd name="T2" fmla="*/ 122 w 122"/>
                <a:gd name="T3" fmla="*/ 95 h 132"/>
                <a:gd name="T4" fmla="*/ 115 w 122"/>
                <a:gd name="T5" fmla="*/ 132 h 132"/>
                <a:gd name="T6" fmla="*/ 0 w 122"/>
                <a:gd name="T7" fmla="*/ 132 h 132"/>
                <a:gd name="T8" fmla="*/ 0 w 122"/>
                <a:gd name="T9" fmla="*/ 123 h 132"/>
                <a:gd name="T10" fmla="*/ 21 w 122"/>
                <a:gd name="T11" fmla="*/ 100 h 132"/>
                <a:gd name="T12" fmla="*/ 21 w 122"/>
                <a:gd name="T13" fmla="*/ 31 h 132"/>
                <a:gd name="T14" fmla="*/ 2 w 122"/>
                <a:gd name="T15" fmla="*/ 9 h 132"/>
                <a:gd name="T16" fmla="*/ 2 w 122"/>
                <a:gd name="T17" fmla="*/ 0 h 132"/>
                <a:gd name="T18" fmla="*/ 110 w 122"/>
                <a:gd name="T19" fmla="*/ 0 h 132"/>
                <a:gd name="T20" fmla="*/ 112 w 122"/>
                <a:gd name="T21" fmla="*/ 33 h 132"/>
                <a:gd name="T22" fmla="*/ 103 w 122"/>
                <a:gd name="T23" fmla="*/ 33 h 132"/>
                <a:gd name="T24" fmla="*/ 95 w 122"/>
                <a:gd name="T25" fmla="*/ 17 h 132"/>
                <a:gd name="T26" fmla="*/ 72 w 122"/>
                <a:gd name="T27" fmla="*/ 11 h 132"/>
                <a:gd name="T28" fmla="*/ 60 w 122"/>
                <a:gd name="T29" fmla="*/ 11 h 132"/>
                <a:gd name="T30" fmla="*/ 52 w 122"/>
                <a:gd name="T31" fmla="*/ 19 h 132"/>
                <a:gd name="T32" fmla="*/ 52 w 122"/>
                <a:gd name="T33" fmla="*/ 57 h 132"/>
                <a:gd name="T34" fmla="*/ 70 w 122"/>
                <a:gd name="T35" fmla="*/ 57 h 132"/>
                <a:gd name="T36" fmla="*/ 90 w 122"/>
                <a:gd name="T37" fmla="*/ 42 h 132"/>
                <a:gd name="T38" fmla="*/ 99 w 122"/>
                <a:gd name="T39" fmla="*/ 42 h 132"/>
                <a:gd name="T40" fmla="*/ 99 w 122"/>
                <a:gd name="T41" fmla="*/ 85 h 132"/>
                <a:gd name="T42" fmla="*/ 90 w 122"/>
                <a:gd name="T43" fmla="*/ 85 h 132"/>
                <a:gd name="T44" fmla="*/ 70 w 122"/>
                <a:gd name="T45" fmla="*/ 69 h 132"/>
                <a:gd name="T46" fmla="*/ 52 w 122"/>
                <a:gd name="T47" fmla="*/ 69 h 132"/>
                <a:gd name="T48" fmla="*/ 52 w 122"/>
                <a:gd name="T49" fmla="*/ 99 h 132"/>
                <a:gd name="T50" fmla="*/ 57 w 122"/>
                <a:gd name="T51" fmla="*/ 118 h 132"/>
                <a:gd name="T52" fmla="*/ 78 w 122"/>
                <a:gd name="T53" fmla="*/ 121 h 132"/>
                <a:gd name="T54" fmla="*/ 102 w 122"/>
                <a:gd name="T55" fmla="*/ 114 h 132"/>
                <a:gd name="T56" fmla="*/ 114 w 122"/>
                <a:gd name="T57" fmla="*/ 94 h 132"/>
                <a:gd name="T58" fmla="*/ 122 w 122"/>
                <a:gd name="T59" fmla="*/ 95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97401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583</Words>
  <Application>Microsoft Office PowerPoint</Application>
  <PresentationFormat>Widescreen</PresentationFormat>
  <Paragraphs>238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 Manhattan College Senate</vt:lpstr>
      <vt:lpstr>FY 2017 Operating and Capital Budget Forecast </vt:lpstr>
      <vt:lpstr>FY 2017 Operating and Capital Budget Forecast</vt:lpstr>
      <vt:lpstr>PowerPoint Presentation</vt:lpstr>
      <vt:lpstr>PowerPoint Presentation</vt:lpstr>
      <vt:lpstr>PowerPoint Presentation</vt:lpstr>
      <vt:lpstr>PowerPoint Presentation</vt:lpstr>
    </vt:vector>
  </TitlesOfParts>
  <Company>Manhattan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to_be_default</dc:creator>
  <cp:lastModifiedBy>to_be_default</cp:lastModifiedBy>
  <cp:revision>9</cp:revision>
  <cp:lastPrinted>2017-03-21T13:26:25Z</cp:lastPrinted>
  <dcterms:created xsi:type="dcterms:W3CDTF">2017-03-21T13:20:11Z</dcterms:created>
  <dcterms:modified xsi:type="dcterms:W3CDTF">2017-03-21T18:52:56Z</dcterms:modified>
</cp:coreProperties>
</file>