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9144000" cy="5143500" type="screen16x9"/>
  <p:notesSz cx="6858000" cy="9144000"/>
  <p:embeddedFontLst>
    <p:embeddedFont>
      <p:font typeface="Montserrat" panose="020B060402020202020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27272"/>
              <a:buChar char="●"/>
              <a:defRPr sz="1100"/>
            </a:lvl1pPr>
            <a:lvl2pPr lvl="1">
              <a:spcBef>
                <a:spcPts val="0"/>
              </a:spcBef>
              <a:buSzPct val="127272"/>
              <a:buChar char="○"/>
              <a:defRPr sz="1100"/>
            </a:lvl2pPr>
            <a:lvl3pPr lvl="2">
              <a:spcBef>
                <a:spcPts val="0"/>
              </a:spcBef>
              <a:buSzPct val="127272"/>
              <a:buChar char="■"/>
              <a:defRPr sz="1100"/>
            </a:lvl3pPr>
            <a:lvl4pPr lvl="3">
              <a:spcBef>
                <a:spcPts val="0"/>
              </a:spcBef>
              <a:buSzPct val="127272"/>
              <a:buChar char="●"/>
              <a:defRPr sz="1100"/>
            </a:lvl4pPr>
            <a:lvl5pPr lvl="4">
              <a:spcBef>
                <a:spcPts val="0"/>
              </a:spcBef>
              <a:buSzPct val="127272"/>
              <a:buChar char="○"/>
              <a:defRPr sz="1100"/>
            </a:lvl5pPr>
            <a:lvl6pPr lvl="5">
              <a:spcBef>
                <a:spcPts val="0"/>
              </a:spcBef>
              <a:buSzPct val="127272"/>
              <a:buChar char="■"/>
              <a:defRPr sz="1100"/>
            </a:lvl6pPr>
            <a:lvl7pPr lvl="6">
              <a:spcBef>
                <a:spcPts val="0"/>
              </a:spcBef>
              <a:buSzPct val="127272"/>
              <a:buChar char="●"/>
              <a:defRPr sz="1100"/>
            </a:lvl7pPr>
            <a:lvl8pPr lvl="7">
              <a:spcBef>
                <a:spcPts val="0"/>
              </a:spcBef>
              <a:buSzPct val="127272"/>
              <a:buChar char="○"/>
              <a:defRPr sz="1100"/>
            </a:lvl8pPr>
            <a:lvl9pPr lvl="8">
              <a:spcBef>
                <a:spcPts val="0"/>
              </a:spcBef>
              <a:buSzPct val="127272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6FA8DC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 descr="aemelia_icons.png"/>
          <p:cNvPicPr preferRelativeResize="0"/>
          <p:nvPr/>
        </p:nvPicPr>
        <p:blipFill rotWithShape="1">
          <a:blip r:embed="rId2">
            <a:alphaModFix amt="40000"/>
          </a:blip>
          <a:srcRect t="30860" b="30860"/>
          <a:stretch/>
        </p:blipFill>
        <p:spPr>
          <a:xfrm>
            <a:off x="0" y="-2"/>
            <a:ext cx="9144000" cy="19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786525" y="1968875"/>
            <a:ext cx="5859600" cy="2766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hape 17" descr="aemelia_icons.png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1784250" y="222075"/>
            <a:ext cx="6549300" cy="2607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4000" b="1" i="1"/>
            </a:lvl1pPr>
            <a:lvl2pPr lvl="1" rtl="0">
              <a:spcBef>
                <a:spcPts val="0"/>
              </a:spcBef>
              <a:buSzPct val="100000"/>
              <a:defRPr sz="4000" b="1" i="1"/>
            </a:lvl2pPr>
            <a:lvl3pPr lvl="2" rtl="0">
              <a:spcBef>
                <a:spcPts val="0"/>
              </a:spcBef>
              <a:buSzPct val="100000"/>
              <a:defRPr sz="4000" b="1" i="1"/>
            </a:lvl3pPr>
            <a:lvl4pPr lvl="3" rtl="0">
              <a:spcBef>
                <a:spcPts val="0"/>
              </a:spcBef>
              <a:buSzPct val="100000"/>
              <a:defRPr sz="4000" b="1" i="1"/>
            </a:lvl4pPr>
            <a:lvl5pPr lvl="4" rtl="0">
              <a:spcBef>
                <a:spcPts val="0"/>
              </a:spcBef>
              <a:buSzPct val="100000"/>
              <a:defRPr sz="4000" b="1" i="1"/>
            </a:lvl5pPr>
            <a:lvl6pPr lvl="5" rtl="0">
              <a:spcBef>
                <a:spcPts val="0"/>
              </a:spcBef>
              <a:buSzPct val="100000"/>
              <a:defRPr sz="4000" b="1" i="1"/>
            </a:lvl6pPr>
            <a:lvl7pPr lvl="6" rtl="0">
              <a:spcBef>
                <a:spcPts val="0"/>
              </a:spcBef>
              <a:buSzPct val="100000"/>
              <a:defRPr sz="4000" b="1" i="1"/>
            </a:lvl7pPr>
            <a:lvl8pPr lvl="7" rtl="0">
              <a:spcBef>
                <a:spcPts val="0"/>
              </a:spcBef>
              <a:buSzPct val="100000"/>
              <a:defRPr sz="4000" b="1" i="1"/>
            </a:lvl8pPr>
            <a:lvl9pPr lvl="8">
              <a:spcBef>
                <a:spcPts val="0"/>
              </a:spcBef>
              <a:buSzPct val="100000"/>
              <a:defRPr sz="4000" b="1" i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bg>
      <p:bgPr>
        <a:solidFill>
          <a:srgbClr val="6FA8DC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hape 20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1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rgbClr val="6FA8DC"/>
              </a:buClr>
              <a:buChar char="▸"/>
              <a:defRPr/>
            </a:lvl1pPr>
            <a:lvl2pPr lvl="1">
              <a:spcBef>
                <a:spcPts val="0"/>
              </a:spcBef>
              <a:buClr>
                <a:srgbClr val="6FA8DC"/>
              </a:buClr>
              <a:defRPr/>
            </a:lvl2pPr>
            <a:lvl3pPr lvl="2">
              <a:spcBef>
                <a:spcPts val="0"/>
              </a:spcBef>
              <a:buClr>
                <a:srgbClr val="6FA8DC"/>
              </a:buClr>
              <a:defRPr/>
            </a:lvl3pPr>
            <a:lvl4pPr lvl="3">
              <a:spcBef>
                <a:spcPts val="0"/>
              </a:spcBef>
              <a:buClr>
                <a:srgbClr val="6FA8DC"/>
              </a:buClr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solidFill>
          <a:srgbClr val="6FA8DC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Shape 38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164145" y="4406300"/>
            <a:ext cx="2346900" cy="519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ig imag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/>
        </p:nvSpPr>
        <p:spPr>
          <a:xfrm>
            <a:off x="0" y="0"/>
            <a:ext cx="2095200" cy="5143200"/>
          </a:xfrm>
          <a:prstGeom prst="rect">
            <a:avLst/>
          </a:prstGeom>
          <a:solidFill>
            <a:srgbClr val="073763">
              <a:alpha val="1923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2874625" y="484600"/>
            <a:ext cx="5562000" cy="42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6FA8DC"/>
              </a:buClr>
              <a:buSzPct val="100000"/>
              <a:buFont typeface="Roboto"/>
              <a:buChar char="▸"/>
              <a:defRPr sz="30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480"/>
              </a:spcBef>
              <a:buClr>
                <a:srgbClr val="6FA8DC"/>
              </a:buClr>
              <a:buSzPct val="100000"/>
              <a:buFont typeface="Roboto"/>
              <a:buChar char="▹"/>
              <a:defRPr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480"/>
              </a:spcBef>
              <a:buClr>
                <a:srgbClr val="6FA8DC"/>
              </a:buClr>
              <a:buSzPct val="100000"/>
              <a:buFont typeface="Roboto"/>
              <a:buChar char="■"/>
              <a:defRPr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360"/>
              </a:spcBef>
              <a:buClr>
                <a:srgbClr val="6FA8DC"/>
              </a:buClr>
              <a:buSzPct val="100000"/>
              <a:buFont typeface="Roboto"/>
              <a:buChar char="●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360"/>
              </a:spcBef>
              <a:buClr>
                <a:srgbClr val="073763"/>
              </a:buClr>
              <a:buSzPct val="100000"/>
              <a:buFont typeface="Roboto"/>
              <a:buChar char="○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360"/>
              </a:spcBef>
              <a:buClr>
                <a:srgbClr val="073763"/>
              </a:buClr>
              <a:buSzPct val="100000"/>
              <a:buFont typeface="Roboto"/>
              <a:buChar char="■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360"/>
              </a:spcBef>
              <a:buClr>
                <a:srgbClr val="073763"/>
              </a:buClr>
              <a:buSzPct val="100000"/>
              <a:buFont typeface="Roboto"/>
              <a:buChar char="●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360"/>
              </a:spcBef>
              <a:buClr>
                <a:srgbClr val="073763"/>
              </a:buClr>
              <a:buSzPct val="100000"/>
              <a:buFont typeface="Roboto"/>
              <a:buChar char="○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360"/>
              </a:spcBef>
              <a:buClr>
                <a:srgbClr val="073763"/>
              </a:buClr>
              <a:buSzPct val="100000"/>
              <a:buFont typeface="Roboto"/>
              <a:buChar char="■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</p:sldLayoutIdLst>
  <p:transition spd="slow"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ctrTitle"/>
          </p:nvPr>
        </p:nvSpPr>
        <p:spPr>
          <a:xfrm>
            <a:off x="2779475" y="2540000"/>
            <a:ext cx="5859600" cy="17085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Library News &amp; Updates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Liaison Program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78156" y="1437861"/>
            <a:ext cx="61225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Librarians assigned to </a:t>
            </a: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dirty="0" smtClean="0">
                <a:solidFill>
                  <a:schemeClr val="tx1"/>
                </a:solidFill>
              </a:rPr>
              <a:t>ifferent departments based on their subject specialties.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Liaison Librarian acts as the point person for a particular department’s reference and instruction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Liaison Librarian works with faculty to built the library’s collection </a:t>
            </a:r>
            <a:r>
              <a:rPr lang="en-US" smtClean="0">
                <a:solidFill>
                  <a:schemeClr val="tx1"/>
                </a:solidFill>
              </a:rPr>
              <a:t>with specific subject </a:t>
            </a:r>
            <a:r>
              <a:rPr lang="en-US" dirty="0" smtClean="0">
                <a:solidFill>
                  <a:schemeClr val="tx1"/>
                </a:solidFill>
              </a:rPr>
              <a:t>areas.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71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/>
              <a:t>New Web Site</a:t>
            </a:r>
          </a:p>
        </p:txBody>
      </p:sp>
      <p:pic>
        <p:nvPicPr>
          <p:cNvPr id="129" name="Shape 129" descr="libh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4625" y="142213"/>
            <a:ext cx="5503974" cy="48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 txBox="1"/>
          <p:nvPr/>
        </p:nvSpPr>
        <p:spPr>
          <a:xfrm>
            <a:off x="1675" y="3712325"/>
            <a:ext cx="2116800" cy="37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http://lib.manhattan.edu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/>
              <a:t>New Discovery Search Tool</a:t>
            </a:r>
          </a:p>
        </p:txBody>
      </p:sp>
      <p:pic>
        <p:nvPicPr>
          <p:cNvPr id="136" name="Shape 136" descr="eds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4975" y="140775"/>
            <a:ext cx="5478926" cy="334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 descr="eds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850" y="2280700"/>
            <a:ext cx="3897600" cy="268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>
            <a:off x="2124075" y="3676550"/>
            <a:ext cx="2956800" cy="129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>
                <a:solidFill>
                  <a:srgbClr val="6A6A6A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EBSCO Discovery Service</a:t>
            </a:r>
            <a:r>
              <a:rPr lang="en">
                <a:solidFill>
                  <a:srgbClr val="54545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" b="1">
                <a:solidFill>
                  <a:srgbClr val="6A6A6A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EDS</a:t>
            </a:r>
            <a:r>
              <a:rPr lang="en">
                <a:solidFill>
                  <a:srgbClr val="54545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 is an online research tool that “pulls together” almost all of our Library resources so that they can be explored using a single search box.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Research by Subject</a:t>
            </a:r>
          </a:p>
        </p:txBody>
      </p:sp>
      <p:pic>
        <p:nvPicPr>
          <p:cNvPr id="144" name="Shape 144" descr="subject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750" y="230000"/>
            <a:ext cx="2237800" cy="163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Shape 145" descr="subject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9925" y="173575"/>
            <a:ext cx="3440575" cy="3177825"/>
          </a:xfrm>
          <a:prstGeom prst="rect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6" name="Shape 146" descr="subject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27125" y="2545875"/>
            <a:ext cx="4059375" cy="2385950"/>
          </a:xfrm>
          <a:prstGeom prst="rect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7" name="Shape 147" descr="subject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8000" y="3710150"/>
            <a:ext cx="1991425" cy="80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/>
          <p:nvPr/>
        </p:nvSpPr>
        <p:spPr>
          <a:xfrm>
            <a:off x="4819638" y="903125"/>
            <a:ext cx="409200" cy="204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49" name="Shape 149"/>
          <p:cNvCxnSpPr/>
          <p:nvPr/>
        </p:nvCxnSpPr>
        <p:spPr>
          <a:xfrm flipH="1">
            <a:off x="4437975" y="2017900"/>
            <a:ext cx="790200" cy="43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/>
              <a:t>New Interlibrary Loan Portal</a:t>
            </a:r>
          </a:p>
        </p:txBody>
      </p:sp>
      <p:pic>
        <p:nvPicPr>
          <p:cNvPr id="155" name="Shape 155" descr="ill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1525" y="2119150"/>
            <a:ext cx="4130952" cy="28408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6" name="Shape 156" descr="ill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0775" y="108650"/>
            <a:ext cx="4259076" cy="3083025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7" name="Shape 157" descr="ill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0075" y="3579975"/>
            <a:ext cx="4181476" cy="1379975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58" name="Shape 158"/>
          <p:cNvSpPr txBox="1"/>
          <p:nvPr/>
        </p:nvSpPr>
        <p:spPr>
          <a:xfrm>
            <a:off x="6524625" y="104775"/>
            <a:ext cx="2437800" cy="1819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If the database does not have the full text, click on the “</a:t>
            </a:r>
            <a:r>
              <a:rPr lang="en" b="1">
                <a:latin typeface="Roboto"/>
                <a:ea typeface="Roboto"/>
                <a:cs typeface="Roboto"/>
                <a:sym typeface="Roboto"/>
              </a:rPr>
              <a:t>Find Full Text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” button. If no other (subscribed) databases have the full text, use the Request It! link to submit an interlibrary loan request.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/>
              <a:t>New Request Forms</a:t>
            </a:r>
          </a:p>
        </p:txBody>
      </p:sp>
      <p:pic>
        <p:nvPicPr>
          <p:cNvPr id="164" name="Shape 164" descr="reserv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2074" y="381000"/>
            <a:ext cx="6311776" cy="4467225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/>
              <a:t>New Databases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2194275" y="357600"/>
            <a:ext cx="6611100" cy="4428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ct val="166666"/>
            </a:pPr>
            <a:r>
              <a:rPr lang="en" sz="1800"/>
              <a:t>AccessEngineering</a:t>
            </a:r>
            <a:r>
              <a:rPr lang="en"/>
              <a:t/>
            </a:r>
            <a:br>
              <a:rPr lang="en"/>
            </a:br>
            <a:r>
              <a:rPr lang="en" sz="1100"/>
              <a:t>An engineering reference tool for professionals, academics, and students that provides seamless access to the world's best-known, most-used collection of authoritative, regularly updated engineering reference information.</a:t>
            </a: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ct val="166666"/>
            </a:pPr>
            <a:r>
              <a:rPr lang="en" sz="1800"/>
              <a:t>Kanopy</a:t>
            </a:r>
            <a:r>
              <a:rPr lang="en"/>
              <a:t/>
            </a:r>
            <a:br>
              <a:rPr lang="en"/>
            </a:br>
            <a:r>
              <a:rPr lang="en" sz="1100"/>
              <a:t>A video streaming solution for colleges offering a “Netflix-like” user experience and a broad selection of documentaries, feature films, foreign language films and training videos from thousands of producers.</a:t>
            </a: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ct val="166666"/>
            </a:pPr>
            <a:r>
              <a:rPr lang="en" sz="1800"/>
              <a:t>Slavery in America and the World: History, Culture, &amp; Law</a:t>
            </a:r>
            <a:r>
              <a:rPr lang="en"/>
              <a:t/>
            </a:r>
            <a:br>
              <a:rPr lang="en"/>
            </a:br>
            <a:r>
              <a:rPr lang="en" sz="1100"/>
              <a:t>Brings together a multitude of essential legal materials on slavery in the United States and the English-speaking world. This includes every statute passed by every colony and state on slavery, every federal statute dealing with slavery, and all reported state and federal cases on slavery. </a:t>
            </a:r>
          </a:p>
          <a:p>
            <a:pPr marL="457200" lvl="0" indent="-419100">
              <a:spcBef>
                <a:spcPts val="0"/>
              </a:spcBef>
              <a:buSzPct val="166666"/>
            </a:pPr>
            <a:r>
              <a:rPr lang="en" sz="1800"/>
              <a:t>Testing &amp; Education Resource Center</a:t>
            </a:r>
            <a:r>
              <a:rPr lang="en" sz="2400"/>
              <a:t/>
            </a:r>
            <a:br>
              <a:rPr lang="en" sz="2400"/>
            </a:br>
            <a:r>
              <a:rPr lang="en" sz="1100">
                <a:solidFill>
                  <a:srgbClr val="333333"/>
                </a:solidFill>
                <a:highlight>
                  <a:srgbClr val="FFFFFF"/>
                </a:highlight>
              </a:rPr>
              <a:t>Contains over 300 practice tests and courses for high school, college, graduate school, and international students.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/>
              <a:t>NYPL Visit - Access to additional resources</a:t>
            </a:r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2187225" y="275350"/>
            <a:ext cx="6890100" cy="3795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400"/>
              <a:t>African American Experience</a:t>
            </a: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400"/>
              <a:t>American Indian Experience</a:t>
            </a: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400"/>
              <a:t>The American Israelite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400"/>
              <a:t>Chinese Newspapers Collection</a:t>
            </a: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400"/>
              <a:t>Historic Newspapers (</a:t>
            </a:r>
            <a:r>
              <a:rPr lang="en" sz="1400" i="1"/>
              <a:t>Boston Globe, Christian Science Monitor, Globe &amp; Mail,  Irish Times, Los Angeles Times, New York Herald</a:t>
            </a:r>
            <a:r>
              <a:rPr lang="en" sz="1400"/>
              <a:t>, and many more... )</a:t>
            </a: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400"/>
              <a:t>Dead Sea Scrolls Electronic Library</a:t>
            </a: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400"/>
              <a:t>Eighteenth Century Collections Online (ECCO)</a:t>
            </a:r>
          </a:p>
          <a:p>
            <a:pPr marL="457200" lvl="0" indent="-330200" rtl="0">
              <a:spcBef>
                <a:spcPts val="0"/>
              </a:spcBef>
              <a:spcAft>
                <a:spcPts val="0"/>
              </a:spcAft>
              <a:buSzPct val="114285"/>
            </a:pPr>
            <a:r>
              <a:rPr lang="en" sz="1400"/>
              <a:t>Ethnic News Watch</a:t>
            </a:r>
            <a:r>
              <a:rPr lang="en" sz="1600"/>
              <a:t/>
            </a:r>
            <a:br>
              <a:rPr lang="en" sz="1600"/>
            </a:br>
            <a:r>
              <a:rPr lang="en" sz="1600"/>
              <a:t>___________________________________________________________________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800"/>
              <a:t>Freegal Music </a:t>
            </a:r>
            <a:r>
              <a:rPr lang="en" sz="1100"/>
              <a:t>A </a:t>
            </a:r>
            <a:r>
              <a:rPr lang="en" sz="1100">
                <a:solidFill>
                  <a:srgbClr val="36322D"/>
                </a:solidFill>
                <a:highlight>
                  <a:srgbClr val="FFFFFF"/>
                </a:highlight>
              </a:rPr>
              <a:t>downloadable music service which provides access to the catalog of artists in Sony Music Entertainment. Library cardholders can download three songs a week.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800"/>
              <a:t>Lynda.com </a:t>
            </a:r>
            <a:r>
              <a:rPr lang="en" sz="1100">
                <a:solidFill>
                  <a:srgbClr val="36322D"/>
                </a:solidFill>
                <a:highlight>
                  <a:srgbClr val="FFFFFF"/>
                </a:highlight>
              </a:rPr>
              <a:t>Includes over 5,700 courses (and over 180,000 videos) in fields like web design, web development, IT, education/instruction, media production, and business. 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/>
              <a:t>Mango Languages </a:t>
            </a:r>
            <a:r>
              <a:rPr lang="en" sz="1100">
                <a:solidFill>
                  <a:srgbClr val="36322D"/>
                </a:solidFill>
                <a:highlight>
                  <a:srgbClr val="FFFFFF"/>
                </a:highlight>
              </a:rPr>
              <a:t>Learn a new language with this interactive database that provides step by step lesson plans for 71 different languages. 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5843050" y="435675"/>
            <a:ext cx="28956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https://www.nypl.org/collections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2165175" y="4620200"/>
            <a:ext cx="6934200" cy="408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Get a New York Public Library card to access more resources: </a:t>
            </a:r>
            <a:r>
              <a:rPr lang="en" sz="12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https://www.nypl.org/library-card</a:t>
            </a:r>
          </a:p>
        </p:txBody>
      </p:sp>
      <p:sp>
        <p:nvSpPr>
          <p:cNvPr id="179" name="Shape 179"/>
          <p:cNvSpPr txBox="1"/>
          <p:nvPr/>
        </p:nvSpPr>
        <p:spPr>
          <a:xfrm>
            <a:off x="2532950" y="4134550"/>
            <a:ext cx="6244200" cy="40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>
                <a:solidFill>
                  <a:srgbClr val="0B5394"/>
                </a:solidFill>
              </a:rPr>
              <a:t>Mark your calendars! NYPL’s visit: </a:t>
            </a:r>
            <a:r>
              <a:rPr lang="en" b="1">
                <a:solidFill>
                  <a:srgbClr val="0B5394"/>
                </a:solidFill>
              </a:rPr>
              <a:t>Tuesday, September 12, 11am - 2pm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/>
              <a:t>Contact Us!</a:t>
            </a:r>
          </a:p>
        </p:txBody>
      </p:sp>
      <p:pic>
        <p:nvPicPr>
          <p:cNvPr id="185" name="Shape 185" descr="ask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1350" y="514350"/>
            <a:ext cx="6885749" cy="412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m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251</Words>
  <Application>Microsoft Office PowerPoint</Application>
  <PresentationFormat>On-screen Show (16:9)</PresentationFormat>
  <Paragraphs>36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Montserrat</vt:lpstr>
      <vt:lpstr>Roboto</vt:lpstr>
      <vt:lpstr>Aemelia template</vt:lpstr>
      <vt:lpstr>Library News &amp; Updates</vt:lpstr>
      <vt:lpstr>New Web Site</vt:lpstr>
      <vt:lpstr>New Discovery Search Tool</vt:lpstr>
      <vt:lpstr>Research by Subject</vt:lpstr>
      <vt:lpstr>New Interlibrary Loan Portal</vt:lpstr>
      <vt:lpstr>New Request Forms</vt:lpstr>
      <vt:lpstr>New Databases</vt:lpstr>
      <vt:lpstr>NYPL Visit - Access to additional resources</vt:lpstr>
      <vt:lpstr>Contact Us!</vt:lpstr>
      <vt:lpstr>Library Liaison Program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Library News &amp; Updates</dc:title>
  <dc:creator>OMAL LIB</dc:creator>
  <cp:lastModifiedBy>to_be_default</cp:lastModifiedBy>
  <cp:revision>2</cp:revision>
  <dcterms:modified xsi:type="dcterms:W3CDTF">2017-11-21T19:37:53Z</dcterms:modified>
</cp:coreProperties>
</file>