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embeddings/oleObject1.bin" ContentType="application/vnd.openxmlformats-officedocument.oleObject"/>
  <Override PartName="/ppt/notesSlides/notesSlide1.xml" ContentType="application/vnd.openxmlformats-officedocument.presentationml.notesSlide+xml"/>
  <Override PartName="/ppt/embeddings/oleObject2.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0" r:id="rId1"/>
    <p:sldMasterId id="2147483653" r:id="rId2"/>
    <p:sldMasterId id="2147483654" r:id="rId3"/>
    <p:sldMasterId id="2147483655" r:id="rId4"/>
    <p:sldMasterId id="2147483657" r:id="rId5"/>
    <p:sldMasterId id="2147483658" r:id="rId6"/>
    <p:sldMasterId id="2147483659" r:id="rId7"/>
    <p:sldMasterId id="2147483660" r:id="rId8"/>
    <p:sldMasterId id="2147483661" r:id="rId9"/>
    <p:sldMasterId id="2147483662" r:id="rId10"/>
    <p:sldMasterId id="2147483663" r:id="rId11"/>
    <p:sldMasterId id="2147483664" r:id="rId12"/>
    <p:sldMasterId id="2147483665" r:id="rId13"/>
    <p:sldMasterId id="2147483666" r:id="rId14"/>
    <p:sldMasterId id="2147483667" r:id="rId15"/>
    <p:sldMasterId id="2147483668" r:id="rId16"/>
  </p:sldMasterIdLst>
  <p:notesMasterIdLst>
    <p:notesMasterId r:id="rId51"/>
  </p:notesMasterIdLst>
  <p:handoutMasterIdLst>
    <p:handoutMasterId r:id="rId52"/>
  </p:handoutMasterIdLst>
  <p:sldIdLst>
    <p:sldId id="339" r:id="rId17"/>
    <p:sldId id="367" r:id="rId18"/>
    <p:sldId id="365" r:id="rId19"/>
    <p:sldId id="366" r:id="rId20"/>
    <p:sldId id="357" r:id="rId21"/>
    <p:sldId id="355" r:id="rId22"/>
    <p:sldId id="358" r:id="rId23"/>
    <p:sldId id="361" r:id="rId24"/>
    <p:sldId id="363" r:id="rId25"/>
    <p:sldId id="362" r:id="rId26"/>
    <p:sldId id="359" r:id="rId27"/>
    <p:sldId id="360" r:id="rId28"/>
    <p:sldId id="364" r:id="rId29"/>
    <p:sldId id="343" r:id="rId30"/>
    <p:sldId id="354" r:id="rId31"/>
    <p:sldId id="340" r:id="rId32"/>
    <p:sldId id="369" r:id="rId33"/>
    <p:sldId id="327" r:id="rId34"/>
    <p:sldId id="301" r:id="rId35"/>
    <p:sldId id="257" r:id="rId36"/>
    <p:sldId id="261" r:id="rId37"/>
    <p:sldId id="262" r:id="rId38"/>
    <p:sldId id="263" r:id="rId39"/>
    <p:sldId id="332" r:id="rId40"/>
    <p:sldId id="352" r:id="rId41"/>
    <p:sldId id="351" r:id="rId42"/>
    <p:sldId id="372" r:id="rId43"/>
    <p:sldId id="374" r:id="rId44"/>
    <p:sldId id="368" r:id="rId45"/>
    <p:sldId id="371" r:id="rId46"/>
    <p:sldId id="335" r:id="rId47"/>
    <p:sldId id="373" r:id="rId48"/>
    <p:sldId id="370" r:id="rId49"/>
    <p:sldId id="336" r:id="rId50"/>
  </p:sldIdLst>
  <p:sldSz cx="13004800" cy="9753600"/>
  <p:notesSz cx="7010400" cy="9296400"/>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4F4F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320" y="-200"/>
      </p:cViewPr>
      <p:guideLst>
        <p:guide orient="horz" pos="3072"/>
        <p:guide pos="4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 Target="slides/slide1.xml"/><Relationship Id="rId18" Type="http://schemas.openxmlformats.org/officeDocument/2006/relationships/slide" Target="slides/slide2.xml"/><Relationship Id="rId19" Type="http://schemas.openxmlformats.org/officeDocument/2006/relationships/slide" Target="slides/slide3.xml"/><Relationship Id="rId50" Type="http://schemas.openxmlformats.org/officeDocument/2006/relationships/slide" Target="slides/slide34.xml"/><Relationship Id="rId51" Type="http://schemas.openxmlformats.org/officeDocument/2006/relationships/notesMaster" Target="notesMasters/notesMaster1.xml"/><Relationship Id="rId52" Type="http://schemas.openxmlformats.org/officeDocument/2006/relationships/handoutMaster" Target="handoutMasters/handoutMaster1.xml"/><Relationship Id="rId53" Type="http://schemas.openxmlformats.org/officeDocument/2006/relationships/printerSettings" Target="printerSettings/printerSettings1.bin"/><Relationship Id="rId54" Type="http://schemas.openxmlformats.org/officeDocument/2006/relationships/presProps" Target="presProps.xml"/><Relationship Id="rId55" Type="http://schemas.openxmlformats.org/officeDocument/2006/relationships/viewProps" Target="viewProps.xml"/><Relationship Id="rId56" Type="http://schemas.openxmlformats.org/officeDocument/2006/relationships/theme" Target="theme/theme1.xml"/><Relationship Id="rId57" Type="http://schemas.openxmlformats.org/officeDocument/2006/relationships/tableStyles" Target="tableStyles.xml"/><Relationship Id="rId40" Type="http://schemas.openxmlformats.org/officeDocument/2006/relationships/slide" Target="slides/slide24.xml"/><Relationship Id="rId41" Type="http://schemas.openxmlformats.org/officeDocument/2006/relationships/slide" Target="slides/slide25.xml"/><Relationship Id="rId42" Type="http://schemas.openxmlformats.org/officeDocument/2006/relationships/slide" Target="slides/slide26.xml"/><Relationship Id="rId43" Type="http://schemas.openxmlformats.org/officeDocument/2006/relationships/slide" Target="slides/slide27.xml"/><Relationship Id="rId44" Type="http://schemas.openxmlformats.org/officeDocument/2006/relationships/slide" Target="slides/slide28.xml"/><Relationship Id="rId45" Type="http://schemas.openxmlformats.org/officeDocument/2006/relationships/slide" Target="slides/slide29.xml"/><Relationship Id="rId46" Type="http://schemas.openxmlformats.org/officeDocument/2006/relationships/slide" Target="slides/slide30.xml"/><Relationship Id="rId47" Type="http://schemas.openxmlformats.org/officeDocument/2006/relationships/slide" Target="slides/slide31.xml"/><Relationship Id="rId48" Type="http://schemas.openxmlformats.org/officeDocument/2006/relationships/slide" Target="slides/slide32.xml"/><Relationship Id="rId49" Type="http://schemas.openxmlformats.org/officeDocument/2006/relationships/slide" Target="slides/slide3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4.xml"/><Relationship Id="rId31" Type="http://schemas.openxmlformats.org/officeDocument/2006/relationships/slide" Target="slides/slide15.xml"/><Relationship Id="rId32" Type="http://schemas.openxmlformats.org/officeDocument/2006/relationships/slide" Target="slides/slide16.xml"/><Relationship Id="rId33" Type="http://schemas.openxmlformats.org/officeDocument/2006/relationships/slide" Target="slides/slide17.xml"/><Relationship Id="rId34" Type="http://schemas.openxmlformats.org/officeDocument/2006/relationships/slide" Target="slides/slide18.xml"/><Relationship Id="rId35" Type="http://schemas.openxmlformats.org/officeDocument/2006/relationships/slide" Target="slides/slide19.xml"/><Relationship Id="rId36" Type="http://schemas.openxmlformats.org/officeDocument/2006/relationships/slide" Target="slides/slide20.xml"/><Relationship Id="rId37" Type="http://schemas.openxmlformats.org/officeDocument/2006/relationships/slide" Target="slides/slide21.xml"/><Relationship Id="rId38" Type="http://schemas.openxmlformats.org/officeDocument/2006/relationships/slide" Target="slides/slide22.xml"/><Relationship Id="rId39" Type="http://schemas.openxmlformats.org/officeDocument/2006/relationships/slide" Target="slides/slide23.xml"/><Relationship Id="rId20" Type="http://schemas.openxmlformats.org/officeDocument/2006/relationships/slide" Target="slides/slide4.xml"/><Relationship Id="rId21" Type="http://schemas.openxmlformats.org/officeDocument/2006/relationships/slide" Target="slides/slide5.xml"/><Relationship Id="rId22" Type="http://schemas.openxmlformats.org/officeDocument/2006/relationships/slide" Target="slides/slide6.xml"/><Relationship Id="rId23" Type="http://schemas.openxmlformats.org/officeDocument/2006/relationships/slide" Target="slides/slide7.xml"/><Relationship Id="rId24" Type="http://schemas.openxmlformats.org/officeDocument/2006/relationships/slide" Target="slides/slide8.xml"/><Relationship Id="rId25" Type="http://schemas.openxmlformats.org/officeDocument/2006/relationships/slide" Target="slides/slide9.xml"/><Relationship Id="rId26" Type="http://schemas.openxmlformats.org/officeDocument/2006/relationships/slide" Target="slides/slide10.xml"/><Relationship Id="rId27" Type="http://schemas.openxmlformats.org/officeDocument/2006/relationships/slide" Target="slides/slide11.xml"/><Relationship Id="rId28" Type="http://schemas.openxmlformats.org/officeDocument/2006/relationships/slide" Target="slides/slide12.xml"/><Relationship Id="rId29" Type="http://schemas.openxmlformats.org/officeDocument/2006/relationships/slide" Target="slides/slide13.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atin typeface="Gill Sans" pitchFamily="-84" charset="0"/>
                <a:ea typeface="ヒラギノ角ゴ ProN W3" pitchFamily="-84" charset="-128"/>
                <a:cs typeface="+mn-cs"/>
                <a:sym typeface="Gill Sans" pitchFamily="-84"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smtClean="0">
                <a:latin typeface="Gill Sans" pitchFamily="-84" charset="0"/>
                <a:ea typeface="ヒラギノ角ゴ ProN W3" pitchFamily="-84" charset="-128"/>
                <a:cs typeface="+mn-cs"/>
                <a:sym typeface="Gill Sans" pitchFamily="-84" charset="0"/>
              </a:defRPr>
            </a:lvl1pPr>
          </a:lstStyle>
          <a:p>
            <a:pPr>
              <a:defRPr/>
            </a:pPr>
            <a:fld id="{6CF768C0-16C8-43DD-88A6-93F85EABBA08}" type="datetimeFigureOut">
              <a:rPr lang="en-US"/>
              <a:pPr>
                <a:defRPr/>
              </a:pPr>
              <a:t>11/17/16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atin typeface="Gill Sans" pitchFamily="-84" charset="0"/>
                <a:ea typeface="ヒラギノ角ゴ ProN W3" pitchFamily="-84" charset="-128"/>
                <a:cs typeface="+mn-cs"/>
                <a:sym typeface="Gill Sans" pitchFamily="-84"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smtClean="0">
                <a:latin typeface="Gill Sans" pitchFamily="-84" charset="0"/>
                <a:ea typeface="ヒラギノ角ゴ ProN W3" pitchFamily="-84" charset="-128"/>
                <a:cs typeface="+mn-cs"/>
                <a:sym typeface="Gill Sans" pitchFamily="-84" charset="0"/>
              </a:defRPr>
            </a:lvl1pPr>
          </a:lstStyle>
          <a:p>
            <a:pPr>
              <a:defRPr/>
            </a:pPr>
            <a:fld id="{B6604E2B-1FA8-4546-AA8B-C58421863BF8}" type="slidenum">
              <a:rPr lang="en-US"/>
              <a:pPr>
                <a:defRPr/>
              </a:pPr>
              <a:t>‹#›</a:t>
            </a:fld>
            <a:endParaRPr lang="en-US"/>
          </a:p>
        </p:txBody>
      </p:sp>
    </p:spTree>
    <p:extLst>
      <p:ext uri="{BB962C8B-B14F-4D97-AF65-F5344CB8AC3E}">
        <p14:creationId xmlns:p14="http://schemas.microsoft.com/office/powerpoint/2010/main" val="31211599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2" tIns="46587" rIns="93172" bIns="46587" rtlCol="0"/>
          <a:lstStyle>
            <a:lvl1pPr algn="l">
              <a:defRPr sz="1200">
                <a:latin typeface="Gill Sans" pitchFamily="-84" charset="0"/>
                <a:ea typeface="ヒラギノ角ゴ ProN W3" pitchFamily="-84" charset="-128"/>
                <a:cs typeface="+mn-cs"/>
                <a:sym typeface="Gill Sans" pitchFamily="-84"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2" tIns="46587" rIns="93172" bIns="46587" rtlCol="0"/>
          <a:lstStyle>
            <a:lvl1pPr algn="r">
              <a:defRPr sz="1200" smtClean="0">
                <a:latin typeface="Gill Sans" pitchFamily="-84" charset="0"/>
                <a:ea typeface="ヒラギノ角ゴ ProN W3" pitchFamily="-84" charset="-128"/>
                <a:cs typeface="+mn-cs"/>
                <a:sym typeface="Gill Sans" pitchFamily="-84" charset="0"/>
              </a:defRPr>
            </a:lvl1pPr>
          </a:lstStyle>
          <a:p>
            <a:pPr>
              <a:defRPr/>
            </a:pPr>
            <a:fld id="{9142A1CF-8282-4D29-833D-32F7E5374ACF}" type="datetimeFigureOut">
              <a:rPr lang="en-US"/>
              <a:pPr>
                <a:defRPr/>
              </a:pPr>
              <a:t>11/17/16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2" tIns="46587" rIns="93172" bIns="46587"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2" tIns="46587" rIns="93172" bIns="46587"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3172" tIns="46587" rIns="93172" bIns="46587" rtlCol="0" anchor="b"/>
          <a:lstStyle>
            <a:lvl1pPr algn="l">
              <a:defRPr sz="1200">
                <a:latin typeface="Gill Sans" pitchFamily="-84" charset="0"/>
                <a:ea typeface="ヒラギノ角ゴ ProN W3" pitchFamily="-84" charset="-128"/>
                <a:cs typeface="+mn-cs"/>
                <a:sym typeface="Gill Sans" pitchFamily="-84"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2" tIns="46587" rIns="93172" bIns="46587" rtlCol="0" anchor="b"/>
          <a:lstStyle>
            <a:lvl1pPr algn="r">
              <a:defRPr sz="1200" smtClean="0">
                <a:latin typeface="Gill Sans" pitchFamily="-84" charset="0"/>
                <a:ea typeface="ヒラギノ角ゴ ProN W3" pitchFamily="-84" charset="-128"/>
                <a:cs typeface="+mn-cs"/>
                <a:sym typeface="Gill Sans" pitchFamily="-84" charset="0"/>
              </a:defRPr>
            </a:lvl1pPr>
          </a:lstStyle>
          <a:p>
            <a:pPr>
              <a:defRPr/>
            </a:pPr>
            <a:fld id="{D173CE67-BC8B-4F2A-94E5-61471487A31D}" type="slidenum">
              <a:rPr lang="en-US"/>
              <a:pPr>
                <a:defRPr/>
              </a:pPr>
              <a:t>‹#›</a:t>
            </a:fld>
            <a:endParaRPr lang="en-US"/>
          </a:p>
        </p:txBody>
      </p:sp>
    </p:spTree>
    <p:extLst>
      <p:ext uri="{BB962C8B-B14F-4D97-AF65-F5344CB8AC3E}">
        <p14:creationId xmlns:p14="http://schemas.microsoft.com/office/powerpoint/2010/main" val="7452220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r" eaLnBrk="1" hangingPunct="1"/>
            <a:fld id="{BF963F23-5002-4747-B35B-3074D6DB6E60}" type="slidenum">
              <a:rPr lang="en-US" altLang="en-US" sz="1200"/>
              <a:pPr algn="r" eaLnBrk="1" hangingPunct="1"/>
              <a:t>19</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This is another opportunity for professional development – networking with colleagues from other Lasallian colleges and universities – and presenting research findings.</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r" eaLnBrk="1" hangingPunct="1"/>
            <a:fld id="{65F24FC4-51E2-4912-B081-C783C44F4620}" type="slidenum">
              <a:rPr lang="en-US" altLang="en-US" sz="1200"/>
              <a:pPr algn="r" eaLnBrk="1" hangingPunct="1"/>
              <a:t>27</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r" eaLnBrk="1" hangingPunct="1"/>
            <a:fld id="{AF7BBD6A-0374-49D7-9F35-176F8E8164BA}" type="slidenum">
              <a:rPr lang="en-US" altLang="en-US" sz="1200"/>
              <a:pPr algn="r" eaLnBrk="1" hangingPunct="1"/>
              <a:t>28</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This past January we gathered with colleagues from La Salle University – and in June with colleagues from Saint Mary’s University of MN – to focus on how our “common core identity” as Lasallian Catholic colleges is brought to life in our contemporary diverse and inclusive setting</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r" eaLnBrk="1" hangingPunct="1"/>
            <a:fld id="{386A978C-FD36-4281-A6B1-A0197C6C43E2}" type="slidenum">
              <a:rPr lang="en-US" altLang="en-US" sz="1200"/>
              <a:pPr algn="r" eaLnBrk="1" hangingPunct="1"/>
              <a:t>30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86847928"/>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95636849"/>
      </p:ext>
    </p:extLst>
  </p:cSld>
  <p:clrMapOvr>
    <a:masterClrMapping/>
  </p:clrMapOvr>
  <p:transition xmlns:p14="http://schemas.microsoft.com/office/powerpoint/2010/mai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438133310"/>
      </p:ext>
    </p:extLst>
  </p:cSld>
  <p:clrMapOvr>
    <a:masterClrMapping/>
  </p:clrMapOvr>
  <p:transition xmlns:p14="http://schemas.microsoft.com/office/powerpoint/2010/mai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6141614"/>
      </p:ext>
    </p:extLst>
  </p:cSld>
  <p:clrMapOvr>
    <a:masterClrMapping/>
  </p:clrMapOvr>
  <p:transition xmlns:p14="http://schemas.microsoft.com/office/powerpoint/2010/mai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61789476"/>
      </p:ext>
    </p:extLst>
  </p:cSld>
  <p:clrMapOvr>
    <a:masterClrMapping/>
  </p:clrMapOvr>
  <p:transition xmlns:p14="http://schemas.microsoft.com/office/powerpoint/2010/mai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1057513"/>
      </p:ext>
    </p:extLst>
  </p:cSld>
  <p:clrMapOvr>
    <a:masterClrMapping/>
  </p:clrMapOvr>
  <p:transition xmlns:p14="http://schemas.microsoft.com/office/powerpoint/2010/mai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59543662"/>
      </p:ext>
    </p:extLst>
  </p:cSld>
  <p:clrMapOvr>
    <a:masterClrMapping/>
  </p:clrMapOvr>
  <p:transition xmlns:p14="http://schemas.microsoft.com/office/powerpoint/2010/mai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4011460476"/>
      </p:ext>
    </p:extLst>
  </p:cSld>
  <p:clrMapOvr>
    <a:masterClrMapping/>
  </p:clrMapOvr>
  <p:transition xmlns:p14="http://schemas.microsoft.com/office/powerpoint/2010/mai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069838"/>
      </p:ext>
    </p:extLst>
  </p:cSld>
  <p:clrMapOvr>
    <a:masterClrMapping/>
  </p:clrMapOvr>
  <p:transition xmlns:p14="http://schemas.microsoft.com/office/powerpoint/2010/mai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12799196"/>
      </p:ext>
    </p:extLst>
  </p:cSld>
  <p:clrMapOvr>
    <a:masterClrMapping/>
  </p:clrMapOvr>
  <p:transition xmlns:p14="http://schemas.microsoft.com/office/powerpoint/2010/mai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22225110"/>
      </p:ext>
    </p:extLst>
  </p:cSld>
  <p:clrMapOvr>
    <a:masterClrMapping/>
  </p:clrMapOvr>
  <p:transition xmlns:p14="http://schemas.microsoft.com/office/powerpoint/2010/mai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51425907"/>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23300" y="254000"/>
            <a:ext cx="2616200" cy="848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74700" y="254000"/>
            <a:ext cx="7696200" cy="848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2016121"/>
      </p:ext>
    </p:extLst>
  </p:cSld>
  <p:clrMapOvr>
    <a:masterClrMapping/>
  </p:clrMapOvr>
  <p:transition xmlns:p14="http://schemas.microsoft.com/office/powerpoint/2010/mai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82577287"/>
      </p:ext>
    </p:extLst>
  </p:cSld>
  <p:clrMapOvr>
    <a:masterClrMapping/>
  </p:clrMapOvr>
  <p:transition xmlns:p14="http://schemas.microsoft.com/office/powerpoint/2010/mai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84575144"/>
      </p:ext>
    </p:extLst>
  </p:cSld>
  <p:clrMapOvr>
    <a:masterClrMapping/>
  </p:clrMapOvr>
  <p:transition xmlns:p14="http://schemas.microsoft.com/office/powerpoint/2010/mai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78668149"/>
      </p:ext>
    </p:extLst>
  </p:cSld>
  <p:clrMapOvr>
    <a:masterClrMapping/>
  </p:clrMapOvr>
  <p:transition xmlns:p14="http://schemas.microsoft.com/office/powerpoint/2010/mai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06219697"/>
      </p:ext>
    </p:extLst>
  </p:cSld>
  <p:clrMapOvr>
    <a:masterClrMapping/>
  </p:clrMapOvr>
  <p:transition xmlns:p14="http://schemas.microsoft.com/office/powerpoint/2010/mai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07076578"/>
      </p:ext>
    </p:extLst>
  </p:cSld>
  <p:clrMapOvr>
    <a:masterClrMapping/>
  </p:clrMapOvr>
  <p:transition xmlns:p14="http://schemas.microsoft.com/office/powerpoint/2010/mai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3545838"/>
      </p:ext>
    </p:extLst>
  </p:cSld>
  <p:clrMapOvr>
    <a:masterClrMapping/>
  </p:clrMapOvr>
  <p:transition xmlns:p14="http://schemas.microsoft.com/office/powerpoint/2010/mai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5451140"/>
      </p:ext>
    </p:extLst>
  </p:cSld>
  <p:clrMapOvr>
    <a:masterClrMapping/>
  </p:clrMapOvr>
  <p:transition xmlns:p14="http://schemas.microsoft.com/office/powerpoint/2010/mai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9784864"/>
      </p:ext>
    </p:extLst>
  </p:cSld>
  <p:clrMapOvr>
    <a:masterClrMapping/>
  </p:clrMapOvr>
  <p:transition xmlns:p14="http://schemas.microsoft.com/office/powerpoint/2010/mai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96983557"/>
      </p:ext>
    </p:extLst>
  </p:cSld>
  <p:clrMapOvr>
    <a:masterClrMapping/>
  </p:clrMapOvr>
  <p:transition xmlns:p14="http://schemas.microsoft.com/office/powerpoint/2010/mai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7936436"/>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4475863"/>
      </p:ext>
    </p:extLst>
  </p:cSld>
  <p:clrMapOvr>
    <a:masterClrMapping/>
  </p:clrMapOvr>
  <p:transition xmlns:p14="http://schemas.microsoft.com/office/powerpoint/2010/mai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8208425"/>
      </p:ext>
    </p:extLst>
  </p:cSld>
  <p:clrMapOvr>
    <a:masterClrMapping/>
  </p:clrMapOvr>
  <p:transition xmlns:p14="http://schemas.microsoft.com/office/powerpoint/2010/mai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435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7997652"/>
      </p:ext>
    </p:extLst>
  </p:cSld>
  <p:clrMapOvr>
    <a:masterClrMapping/>
  </p:clrMapOvr>
  <p:transition xmlns:p14="http://schemas.microsoft.com/office/powerpoint/2010/mai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492035221"/>
      </p:ext>
    </p:extLst>
  </p:cSld>
  <p:clrMapOvr>
    <a:masterClrMapping/>
  </p:clrMapOvr>
  <p:transition xmlns:p14="http://schemas.microsoft.com/office/powerpoint/2010/mai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16415176"/>
      </p:ext>
    </p:extLst>
  </p:cSld>
  <p:clrMapOvr>
    <a:masterClrMapping/>
  </p:clrMapOvr>
  <p:transition xmlns:p14="http://schemas.microsoft.com/office/powerpoint/2010/mai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02962190"/>
      </p:ext>
    </p:extLst>
  </p:cSld>
  <p:clrMapOvr>
    <a:masterClrMapping/>
  </p:clrMapOvr>
  <p:transition xmlns:p14="http://schemas.microsoft.com/office/powerpoint/2010/mai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33837167"/>
      </p:ext>
    </p:extLst>
  </p:cSld>
  <p:clrMapOvr>
    <a:masterClrMapping/>
  </p:clrMapOvr>
  <p:transition xmlns:p14="http://schemas.microsoft.com/office/powerpoint/2010/mai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5440670"/>
      </p:ext>
    </p:extLst>
  </p:cSld>
  <p:clrMapOvr>
    <a:masterClrMapping/>
  </p:clrMapOvr>
  <p:transition xmlns:p14="http://schemas.microsoft.com/office/powerpoint/2010/mai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57774342"/>
      </p:ext>
    </p:extLst>
  </p:cSld>
  <p:clrMapOvr>
    <a:masterClrMapping/>
  </p:clrMapOvr>
  <p:transition xmlns:p14="http://schemas.microsoft.com/office/powerpoint/2010/mai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2053293"/>
      </p:ext>
    </p:extLst>
  </p:cSld>
  <p:clrMapOvr>
    <a:masterClrMapping/>
  </p:clrMapOvr>
  <p:transition xmlns:p14="http://schemas.microsoft.com/office/powerpoint/2010/mai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23529512"/>
      </p:ext>
    </p:extLst>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53995562"/>
      </p:ext>
    </p:extLst>
  </p:cSld>
  <p:clrMapOvr>
    <a:masterClrMapping/>
  </p:clrMapOvr>
  <p:transition xmlns:p14="http://schemas.microsoft.com/office/powerpoint/2010/mai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82023490"/>
      </p:ext>
    </p:extLst>
  </p:cSld>
  <p:clrMapOvr>
    <a:masterClrMapping/>
  </p:clrMapOvr>
  <p:transition xmlns:p14="http://schemas.microsoft.com/office/powerpoint/2010/mai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20401276"/>
      </p:ext>
    </p:extLst>
  </p:cSld>
  <p:clrMapOvr>
    <a:masterClrMapping/>
  </p:clrMapOvr>
  <p:transition xmlns:p14="http://schemas.microsoft.com/office/powerpoint/2010/mai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25058908"/>
      </p:ext>
    </p:extLst>
  </p:cSld>
  <p:clrMapOvr>
    <a:masterClrMapping/>
  </p:clrMapOvr>
  <p:transition xmlns:p14="http://schemas.microsoft.com/office/powerpoint/2010/mai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825112386"/>
      </p:ext>
    </p:extLst>
  </p:cSld>
  <p:clrMapOvr>
    <a:masterClrMapping/>
  </p:clrMapOvr>
  <p:transition xmlns:p14="http://schemas.microsoft.com/office/powerpoint/2010/mai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3853766"/>
      </p:ext>
    </p:extLst>
  </p:cSld>
  <p:clrMapOvr>
    <a:masterClrMapping/>
  </p:clrMapOvr>
  <p:transition xmlns:p14="http://schemas.microsoft.com/office/powerpoint/2010/mai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007187930"/>
      </p:ext>
    </p:extLst>
  </p:cSld>
  <p:clrMapOvr>
    <a:masterClrMapping/>
  </p:clrMapOvr>
  <p:transition xmlns:p14="http://schemas.microsoft.com/office/powerpoint/2010/mai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91066579"/>
      </p:ext>
    </p:extLst>
  </p:cSld>
  <p:clrMapOvr>
    <a:masterClrMapping/>
  </p:clrMapOvr>
  <p:transition xmlns:p14="http://schemas.microsoft.com/office/powerpoint/2010/mai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21425283"/>
      </p:ext>
    </p:extLst>
  </p:cSld>
  <p:clrMapOvr>
    <a:masterClrMapping/>
  </p:clrMapOvr>
  <p:transition xmlns:p14="http://schemas.microsoft.com/office/powerpoint/2010/mai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96382035"/>
      </p:ext>
    </p:extLst>
  </p:cSld>
  <p:clrMapOvr>
    <a:masterClrMapping/>
  </p:clrMapOvr>
  <p:transition xmlns:p14="http://schemas.microsoft.com/office/powerpoint/2010/mai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608131"/>
      </p:ext>
    </p:extLst>
  </p:cSld>
  <p:clrMapOvr>
    <a:masterClrMapping/>
  </p:clrMapOvr>
  <p:transition xmlns:p14="http://schemas.microsoft.com/office/powerpoint/2010/mai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683581385"/>
      </p:ext>
    </p:extLst>
  </p:cSld>
  <p:clrMapOvr>
    <a:masterClrMapping/>
  </p:clrMapOvr>
  <p:transition xmlns:p14="http://schemas.microsoft.com/office/powerpoint/2010/mai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44211362"/>
      </p:ext>
    </p:extLst>
  </p:cSld>
  <p:clrMapOvr>
    <a:masterClrMapping/>
  </p:clrMapOvr>
  <p:transition xmlns:p14="http://schemas.microsoft.com/office/powerpoint/2010/mai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40258670"/>
      </p:ext>
    </p:extLst>
  </p:cSld>
  <p:clrMapOvr>
    <a:masterClrMapping/>
  </p:clrMapOvr>
  <p:transition xmlns:p14="http://schemas.microsoft.com/office/powerpoint/2010/mai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4819317"/>
      </p:ext>
    </p:extLst>
  </p:cSld>
  <p:clrMapOvr>
    <a:masterClrMapping/>
  </p:clrMapOvr>
  <p:transition xmlns:p14="http://schemas.microsoft.com/office/powerpoint/2010/mai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84731699"/>
      </p:ext>
    </p:extLst>
  </p:cSld>
  <p:clrMapOvr>
    <a:masterClrMapping/>
  </p:clrMapOvr>
  <p:transition xmlns:p14="http://schemas.microsoft.com/office/powerpoint/2010/mai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68647692"/>
      </p:ext>
    </p:extLst>
  </p:cSld>
  <p:clrMapOvr>
    <a:masterClrMapping/>
  </p:clrMapOvr>
  <p:transition xmlns:p14="http://schemas.microsoft.com/office/powerpoint/2010/mai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9571285"/>
      </p:ext>
    </p:extLst>
  </p:cSld>
  <p:clrMapOvr>
    <a:masterClrMapping/>
  </p:clrMapOvr>
  <p:transition xmlns:p14="http://schemas.microsoft.com/office/powerpoint/2010/mai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55949382"/>
      </p:ext>
    </p:extLst>
  </p:cSld>
  <p:clrMapOvr>
    <a:masterClrMapping/>
  </p:clrMapOvr>
  <p:transition xmlns:p14="http://schemas.microsoft.com/office/powerpoint/2010/mai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724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829800" y="2768600"/>
            <a:ext cx="1905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61113567"/>
      </p:ext>
    </p:extLst>
  </p:cSld>
  <p:clrMapOvr>
    <a:masterClrMapping/>
  </p:clrMapOvr>
  <p:transition xmlns:p14="http://schemas.microsoft.com/office/powerpoint/2010/mai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78825990"/>
      </p:ext>
    </p:extLst>
  </p:cSld>
  <p:clrMapOvr>
    <a:masterClrMapping/>
  </p:clrMapOvr>
  <p:transition xmlns:p14="http://schemas.microsoft.com/office/powerpoint/2010/mai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46056053"/>
      </p:ext>
    </p:extLst>
  </p:cSld>
  <p:clrMapOvr>
    <a:masterClrMapping/>
  </p:clrMapOvr>
  <p:transition xmlns:p14="http://schemas.microsoft.com/office/powerpoint/2010/mai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47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833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9729157"/>
      </p:ext>
    </p:extLst>
  </p:cSld>
  <p:clrMapOvr>
    <a:masterClrMapping/>
  </p:clrMapOvr>
  <p:transition xmlns:p14="http://schemas.microsoft.com/office/powerpoint/2010/mai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80274"/>
      </p:ext>
    </p:extLst>
  </p:cSld>
  <p:clrMapOvr>
    <a:masterClrMapping/>
  </p:clrMapOvr>
  <p:transition xmlns:p14="http://schemas.microsoft.com/office/powerpoint/2010/mai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71039602"/>
      </p:ext>
    </p:extLst>
  </p:cSld>
  <p:clrMapOvr>
    <a:masterClrMapping/>
  </p:clrMapOvr>
  <p:transition xmlns:p14="http://schemas.microsoft.com/office/powerpoint/2010/mai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68147673"/>
      </p:ext>
    </p:extLst>
  </p:cSld>
  <p:clrMapOvr>
    <a:masterClrMapping/>
  </p:clrMapOvr>
  <p:transition xmlns:p14="http://schemas.microsoft.com/office/powerpoint/2010/mai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13984175"/>
      </p:ext>
    </p:extLst>
  </p:cSld>
  <p:clrMapOvr>
    <a:masterClrMapping/>
  </p:clrMapOvr>
  <p:transition xmlns:p14="http://schemas.microsoft.com/office/powerpoint/2010/mai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52514054"/>
      </p:ext>
    </p:extLst>
  </p:cSld>
  <p:clrMapOvr>
    <a:masterClrMapping/>
  </p:clrMapOvr>
  <p:transition xmlns:p14="http://schemas.microsoft.com/office/powerpoint/2010/mai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43127251"/>
      </p:ext>
    </p:extLst>
  </p:cSld>
  <p:clrMapOvr>
    <a:masterClrMapping/>
  </p:clrMapOvr>
  <p:transition xmlns:p14="http://schemas.microsoft.com/office/powerpoint/2010/mai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8560573"/>
      </p:ext>
    </p:extLst>
  </p:cSld>
  <p:clrMapOvr>
    <a:masterClrMapping/>
  </p:clrMapOvr>
  <p:transition xmlns:p14="http://schemas.microsoft.com/office/powerpoint/2010/mai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5183718"/>
      </p:ext>
    </p:extLst>
  </p:cSld>
  <p:clrMapOvr>
    <a:masterClrMapping/>
  </p:clrMapOvr>
  <p:transition xmlns:p14="http://schemas.microsoft.com/office/powerpoint/2010/mai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67150" y="2768600"/>
            <a:ext cx="2444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66631425"/>
      </p:ext>
    </p:extLst>
  </p:cSld>
  <p:clrMapOvr>
    <a:masterClrMapping/>
  </p:clrMapOvr>
  <p:transition xmlns:p14="http://schemas.microsoft.com/office/powerpoint/2010/mai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9618777"/>
      </p:ext>
    </p:extLst>
  </p:cSld>
  <p:clrMapOvr>
    <a:masterClrMapping/>
  </p:clrMapOvr>
  <p:transition xmlns:p14="http://schemas.microsoft.com/office/powerpoint/2010/mai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4796798"/>
      </p:ext>
    </p:extLst>
  </p:cSld>
  <p:clrMapOvr>
    <a:masterClrMapping/>
  </p:clrMapOvr>
  <p:transition xmlns:p14="http://schemas.microsoft.com/office/powerpoint/2010/main"/>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3751204"/>
      </p:ext>
    </p:extLst>
  </p:cSld>
  <p:clrMapOvr>
    <a:masterClrMapping/>
  </p:clrMapOvr>
  <p:transition xmlns:p14="http://schemas.microsoft.com/office/powerpoint/2010/mai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849357"/>
      </p:ext>
    </p:extLst>
  </p:cSld>
  <p:clrMapOvr>
    <a:masterClrMapping/>
  </p:clrMapOvr>
  <p:transition xmlns:p14="http://schemas.microsoft.com/office/powerpoint/2010/mai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51969018"/>
      </p:ext>
    </p:extLst>
  </p:cSld>
  <p:clrMapOvr>
    <a:masterClrMapping/>
  </p:clrMapOvr>
  <p:transition xmlns:p14="http://schemas.microsoft.com/office/powerpoint/2010/mai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24037839"/>
      </p:ext>
    </p:extLst>
  </p:cSld>
  <p:clrMapOvr>
    <a:masterClrMapping/>
  </p:clrMapOvr>
  <p:transition xmlns:p14="http://schemas.microsoft.com/office/powerpoint/2010/mai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0136582"/>
      </p:ext>
    </p:extLst>
  </p:cSld>
  <p:clrMapOvr>
    <a:masterClrMapping/>
  </p:clrMapOvr>
  <p:transition xmlns:p14="http://schemas.microsoft.com/office/powerpoint/2010/mai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93772286"/>
      </p:ext>
    </p:extLst>
  </p:cSld>
  <p:clrMapOvr>
    <a:masterClrMapping/>
  </p:clrMapOvr>
  <p:transition xmlns:p14="http://schemas.microsoft.com/office/powerpoint/2010/mai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185153013"/>
      </p:ext>
    </p:extLst>
  </p:cSld>
  <p:clrMapOvr>
    <a:masterClrMapping/>
  </p:clrMapOvr>
  <p:transition xmlns:p14="http://schemas.microsoft.com/office/powerpoint/2010/mai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1357211"/>
      </p:ext>
    </p:extLst>
  </p:cSld>
  <p:clrMapOvr>
    <a:masterClrMapping/>
  </p:clrMapOvr>
  <p:transition xmlns:p14="http://schemas.microsoft.com/office/powerpoint/2010/main"/>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26354122"/>
      </p:ext>
    </p:extLst>
  </p:cSld>
  <p:clrMapOvr>
    <a:masterClrMapping/>
  </p:clrMapOvr>
  <p:transition xmlns:p14="http://schemas.microsoft.com/office/powerpoint/2010/main"/>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22814739"/>
      </p:ext>
    </p:extLst>
  </p:cSld>
  <p:clrMapOvr>
    <a:masterClrMapping/>
  </p:clrMapOvr>
  <p:transition xmlns:p14="http://schemas.microsoft.com/office/powerpoint/2010/mai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598530424"/>
      </p:ext>
    </p:extLst>
  </p:cSld>
  <p:clrMapOvr>
    <a:masterClrMapping/>
  </p:clrMapOvr>
  <p:transition xmlns:p14="http://schemas.microsoft.com/office/powerpoint/2010/main"/>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09949243"/>
      </p:ext>
    </p:extLst>
  </p:cSld>
  <p:clrMapOvr>
    <a:masterClrMapping/>
  </p:clrMapOvr>
  <p:transition xmlns:p14="http://schemas.microsoft.com/office/powerpoint/2010/main"/>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829947694"/>
      </p:ext>
    </p:extLst>
  </p:cSld>
  <p:clrMapOvr>
    <a:masterClrMapping/>
  </p:clrMapOvr>
  <p:transition xmlns:p14="http://schemas.microsoft.com/office/powerpoint/2010/main"/>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2434502"/>
      </p:ext>
    </p:extLst>
  </p:cSld>
  <p:clrMapOvr>
    <a:masterClrMapping/>
  </p:clrMapOvr>
  <p:transition xmlns:p14="http://schemas.microsoft.com/office/powerpoint/2010/main"/>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636207574"/>
      </p:ext>
    </p:extLst>
  </p:cSld>
  <p:clrMapOvr>
    <a:masterClrMapping/>
  </p:clrMapOvr>
  <p:transition xmlns:p14="http://schemas.microsoft.com/office/powerpoint/2010/main"/>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10908786"/>
      </p:ext>
    </p:extLst>
  </p:cSld>
  <p:clrMapOvr>
    <a:masterClrMapping/>
  </p:clrMapOvr>
  <p:transition xmlns:p14="http://schemas.microsoft.com/office/powerpoint/2010/mai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5564821"/>
      </p:ext>
    </p:extLst>
  </p:cSld>
  <p:clrMapOvr>
    <a:masterClrMapping/>
  </p:clrMapOvr>
  <p:transition xmlns:p14="http://schemas.microsoft.com/office/powerpoint/2010/main"/>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95991393"/>
      </p:ext>
    </p:extLst>
  </p:cSld>
  <p:clrMapOvr>
    <a:masterClrMapping/>
  </p:clrMapOvr>
  <p:transition xmlns:p14="http://schemas.microsoft.com/office/powerpoint/2010/mai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523944"/>
      </p:ext>
    </p:extLst>
  </p:cSld>
  <p:clrMapOvr>
    <a:masterClrMapping/>
  </p:clrMapOvr>
  <p:transition xmlns:p14="http://schemas.microsoft.com/office/powerpoint/2010/mai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5966640"/>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43726079"/>
      </p:ext>
    </p:extLst>
  </p:cSld>
  <p:clrMapOvr>
    <a:masterClrMapping/>
  </p:clrMapOvr>
  <p:transition xmlns:p14="http://schemas.microsoft.com/office/powerpoint/2010/mai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67426678"/>
      </p:ext>
    </p:extLst>
  </p:cSld>
  <p:clrMapOvr>
    <a:masterClrMapping/>
  </p:clrMapOvr>
  <p:transition xmlns:p14="http://schemas.microsoft.com/office/powerpoint/2010/mai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57258490"/>
      </p:ext>
    </p:extLst>
  </p:cSld>
  <p:clrMapOvr>
    <a:masterClrMapping/>
  </p:clrMapOvr>
  <p:transition xmlns:p14="http://schemas.microsoft.com/office/powerpoint/2010/mai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23300" y="254000"/>
            <a:ext cx="2616200"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74700" y="254000"/>
            <a:ext cx="7696200"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2008333"/>
      </p:ext>
    </p:extLst>
  </p:cSld>
  <p:clrMapOvr>
    <a:masterClrMapping/>
  </p:clrMapOvr>
  <p:transition xmlns:p14="http://schemas.microsoft.com/office/powerpoint/2010/mai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53168204"/>
      </p:ext>
    </p:extLst>
  </p:cSld>
  <p:clrMapOvr>
    <a:masterClrMapping/>
  </p:clrMapOvr>
  <p:transition xmlns:p14="http://schemas.microsoft.com/office/powerpoint/2010/mai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8941671"/>
      </p:ext>
    </p:extLst>
  </p:cSld>
  <p:clrMapOvr>
    <a:masterClrMapping/>
  </p:clrMapOvr>
  <p:transition xmlns:p14="http://schemas.microsoft.com/office/powerpoint/2010/mai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03886991"/>
      </p:ext>
    </p:extLst>
  </p:cSld>
  <p:clrMapOvr>
    <a:masterClrMapping/>
  </p:clrMapOvr>
  <p:transition xmlns:p14="http://schemas.microsoft.com/office/powerpoint/2010/mai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774700" y="254000"/>
            <a:ext cx="5270500" cy="9105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254000"/>
            <a:ext cx="5270500" cy="9105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5230588"/>
      </p:ext>
    </p:extLst>
  </p:cSld>
  <p:clrMapOvr>
    <a:masterClrMapping/>
  </p:clrMapOvr>
  <p:transition xmlns:p14="http://schemas.microsoft.com/office/powerpoint/2010/mai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3317684"/>
      </p:ext>
    </p:extLst>
  </p:cSld>
  <p:clrMapOvr>
    <a:masterClrMapping/>
  </p:clrMapOvr>
  <p:transition xmlns:p14="http://schemas.microsoft.com/office/powerpoint/2010/mai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3382663452"/>
      </p:ext>
    </p:extLst>
  </p:cSld>
  <p:clrMapOvr>
    <a:masterClrMapping/>
  </p:clrMapOvr>
  <p:transition xmlns:p14="http://schemas.microsoft.com/office/powerpoint/2010/mai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2587424"/>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562560253"/>
      </p:ext>
    </p:extLst>
  </p:cSld>
  <p:clrMapOvr>
    <a:masterClrMapping/>
  </p:clrMapOvr>
  <p:transition xmlns:p14="http://schemas.microsoft.com/office/powerpoint/2010/mai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47836272"/>
      </p:ext>
    </p:extLst>
  </p:cSld>
  <p:clrMapOvr>
    <a:masterClrMapping/>
  </p:clrMapOvr>
  <p:transition xmlns:p14="http://schemas.microsoft.com/office/powerpoint/2010/mai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1605309"/>
      </p:ext>
    </p:extLst>
  </p:cSld>
  <p:clrMapOvr>
    <a:masterClrMapping/>
  </p:clrMapOvr>
  <p:transition xmlns:p14="http://schemas.microsoft.com/office/powerpoint/2010/mai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67419325"/>
      </p:ext>
    </p:extLst>
  </p:cSld>
  <p:clrMapOvr>
    <a:masterClrMapping/>
  </p:clrMapOvr>
  <p:transition xmlns:p14="http://schemas.microsoft.com/office/powerpoint/2010/mai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91059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54000"/>
            <a:ext cx="8624888" cy="9105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25532920"/>
      </p:ext>
    </p:extLst>
  </p:cSld>
  <p:clrMapOvr>
    <a:masterClrMapping/>
  </p:clrMapOvr>
  <p:transition xmlns:p14="http://schemas.microsoft.com/office/powerpoint/2010/mai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0100376"/>
      </p:ext>
    </p:extLst>
  </p:cSld>
  <p:clrMapOvr>
    <a:masterClrMapping/>
  </p:clrMapOvr>
  <p:transition xmlns:p14="http://schemas.microsoft.com/office/powerpoint/2010/mai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47480607"/>
      </p:ext>
    </p:extLst>
  </p:cSld>
  <p:clrMapOvr>
    <a:masterClrMapping/>
  </p:clrMapOvr>
  <p:transition xmlns:p14="http://schemas.microsoft.com/office/powerpoint/2010/mai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791498122"/>
      </p:ext>
    </p:extLst>
  </p:cSld>
  <p:clrMapOvr>
    <a:masterClrMapping/>
  </p:clrMapOvr>
  <p:transition xmlns:p14="http://schemas.microsoft.com/office/powerpoint/2010/mai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30480760"/>
      </p:ext>
    </p:extLst>
  </p:cSld>
  <p:clrMapOvr>
    <a:masterClrMapping/>
  </p:clrMapOvr>
  <p:transition xmlns:p14="http://schemas.microsoft.com/office/powerpoint/2010/mai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15629953"/>
      </p:ext>
    </p:extLst>
  </p:cSld>
  <p:clrMapOvr>
    <a:masterClrMapping/>
  </p:clrMapOvr>
  <p:transition xmlns:p14="http://schemas.microsoft.com/office/powerpoint/2010/mai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2758737427"/>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4700" y="1714500"/>
            <a:ext cx="5156200" cy="702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083300" y="1714500"/>
            <a:ext cx="5156200" cy="702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53136164"/>
      </p:ext>
    </p:extLst>
  </p:cSld>
  <p:clrMapOvr>
    <a:masterClrMapping/>
  </p:clrMapOvr>
  <p:transition xmlns:p14="http://schemas.microsoft.com/office/powerpoint/2010/mai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91612"/>
      </p:ext>
    </p:extLst>
  </p:cSld>
  <p:clrMapOvr>
    <a:masterClrMapping/>
  </p:clrMapOvr>
  <p:transition xmlns:p14="http://schemas.microsoft.com/office/powerpoint/2010/mai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67159407"/>
      </p:ext>
    </p:extLst>
  </p:cSld>
  <p:clrMapOvr>
    <a:masterClrMapping/>
  </p:clrMapOvr>
  <p:transition xmlns:p14="http://schemas.microsoft.com/office/powerpoint/2010/mai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47367852"/>
      </p:ext>
    </p:extLst>
  </p:cSld>
  <p:clrMapOvr>
    <a:masterClrMapping/>
  </p:clrMapOvr>
  <p:transition xmlns:p14="http://schemas.microsoft.com/office/powerpoint/2010/mai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61700000"/>
      </p:ext>
    </p:extLst>
  </p:cSld>
  <p:clrMapOvr>
    <a:masterClrMapping/>
  </p:clrMapOvr>
  <p:transition xmlns:p14="http://schemas.microsoft.com/office/powerpoint/2010/mai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7431004"/>
      </p:ext>
    </p:extLst>
  </p:cSld>
  <p:clrMapOvr>
    <a:masterClrMapping/>
  </p:clrMapOvr>
  <p:transition xmlns:p14="http://schemas.microsoft.com/office/powerpoint/2010/mai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14662089"/>
      </p:ext>
    </p:extLst>
  </p:cSld>
  <p:clrMapOvr>
    <a:masterClrMapping/>
  </p:clrMapOvr>
  <p:transition xmlns:p14="http://schemas.microsoft.com/office/powerpoint/2010/mai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66370181"/>
      </p:ext>
    </p:extLst>
  </p:cSld>
  <p:clrMapOvr>
    <a:masterClrMapping/>
  </p:clrMapOvr>
  <p:transition xmlns:p14="http://schemas.microsoft.com/office/powerpoint/2010/mai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17700603"/>
      </p:ext>
    </p:extLst>
  </p:cSld>
  <p:clrMapOvr>
    <a:masterClrMapping/>
  </p:clrMapOvr>
  <p:transition xmlns:p14="http://schemas.microsoft.com/office/powerpoint/2010/mai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90391951"/>
      </p:ext>
    </p:extLst>
  </p:cSld>
  <p:clrMapOvr>
    <a:masterClrMapping/>
  </p:clrMapOvr>
  <p:transition xmlns:p14="http://schemas.microsoft.com/office/powerpoint/2010/mai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3572787"/>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6879436"/>
      </p:ext>
    </p:extLst>
  </p:cSld>
  <p:clrMapOvr>
    <a:masterClrMapping/>
  </p:clrMapOvr>
  <p:transition xmlns:p14="http://schemas.microsoft.com/office/powerpoint/2010/mai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84802371"/>
      </p:ext>
    </p:extLst>
  </p:cSld>
  <p:clrMapOvr>
    <a:masterClrMapping/>
  </p:clrMapOvr>
  <p:transition xmlns:p14="http://schemas.microsoft.com/office/powerpoint/2010/mai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657825"/>
      </p:ext>
    </p:extLst>
  </p:cSld>
  <p:clrMapOvr>
    <a:masterClrMapping/>
  </p:clrMapOvr>
  <p:transition xmlns:p14="http://schemas.microsoft.com/office/powerpoint/2010/mai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62418364"/>
      </p:ext>
    </p:extLst>
  </p:cSld>
  <p:clrMapOvr>
    <a:masterClrMapping/>
  </p:clrMapOvr>
  <p:transition xmlns:p14="http://schemas.microsoft.com/office/powerpoint/2010/mai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05243202"/>
      </p:ext>
    </p:extLst>
  </p:cSld>
  <p:clrMapOvr>
    <a:masterClrMapping/>
  </p:clrMapOvr>
  <p:transition xmlns:p14="http://schemas.microsoft.com/office/powerpoint/2010/mai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4423062"/>
      </p:ext>
    </p:extLst>
  </p:cSld>
  <p:clrMapOvr>
    <a:masterClrMapping/>
  </p:clrMapOvr>
  <p:transition xmlns:p14="http://schemas.microsoft.com/office/powerpoint/2010/mai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276475"/>
            <a:ext cx="2925762" cy="6791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8624888" cy="67913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6084339"/>
      </p:ext>
    </p:extLst>
  </p:cSld>
  <p:clrMapOvr>
    <a:masterClrMapping/>
  </p:clrMapOvr>
  <p:transition xmlns:p14="http://schemas.microsoft.com/office/powerpoint/2010/mai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12744398"/>
      </p:ext>
    </p:extLst>
  </p:cSld>
  <p:clrMapOvr>
    <a:masterClrMapping/>
  </p:clrMapOvr>
  <p:transition xmlns:p14="http://schemas.microsoft.com/office/powerpoint/2010/mai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7815303"/>
      </p:ext>
    </p:extLst>
  </p:cSld>
  <p:clrMapOvr>
    <a:masterClrMapping/>
  </p:clrMapOvr>
  <p:transition xmlns:p14="http://schemas.microsoft.com/office/powerpoint/2010/mai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578201821"/>
      </p:ext>
    </p:extLst>
  </p:cSld>
  <p:clrMapOvr>
    <a:masterClrMapping/>
  </p:clrMapOvr>
  <p:transition xmlns:p14="http://schemas.microsoft.com/office/powerpoint/2010/mai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18746474"/>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57223272"/>
      </p:ext>
    </p:extLst>
  </p:cSld>
  <p:clrMapOvr>
    <a:masterClrMapping/>
  </p:clrMapOvr>
  <p:transition xmlns:p14="http://schemas.microsoft.com/office/powerpoint/2010/mai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54831002"/>
      </p:ext>
    </p:extLst>
  </p:cSld>
  <p:clrMapOvr>
    <a:masterClrMapping/>
  </p:clrMapOvr>
  <p:transition xmlns:p14="http://schemas.microsoft.com/office/powerpoint/2010/mai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52039100"/>
      </p:ext>
    </p:extLst>
  </p:cSld>
  <p:clrMapOvr>
    <a:masterClrMapping/>
  </p:clrMapOvr>
  <p:transition xmlns:p14="http://schemas.microsoft.com/office/powerpoint/2010/mai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6259459"/>
      </p:ext>
    </p:extLst>
  </p:cSld>
  <p:clrMapOvr>
    <a:masterClrMapping/>
  </p:clrMapOvr>
  <p:transition xmlns:p14="http://schemas.microsoft.com/office/powerpoint/2010/mai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74658054"/>
      </p:ext>
    </p:extLst>
  </p:cSld>
  <p:clrMapOvr>
    <a:masterClrMapping/>
  </p:clrMapOvr>
  <p:transition xmlns:p14="http://schemas.microsoft.com/office/powerpoint/2010/mai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96518648"/>
      </p:ext>
    </p:extLst>
  </p:cSld>
  <p:clrMapOvr>
    <a:masterClrMapping/>
  </p:clrMapOvr>
  <p:transition xmlns:p14="http://schemas.microsoft.com/office/powerpoint/2010/mai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0650457"/>
      </p:ext>
    </p:extLst>
  </p:cSld>
  <p:clrMapOvr>
    <a:masterClrMapping/>
  </p:clrMapOvr>
  <p:transition xmlns:p14="http://schemas.microsoft.com/office/powerpoint/2010/mai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30656295"/>
      </p:ext>
    </p:extLst>
  </p:cSld>
  <p:clrMapOvr>
    <a:masterClrMapping/>
  </p:clrMapOvr>
  <p:transition xmlns:p14="http://schemas.microsoft.com/office/powerpoint/2010/mai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190618273"/>
      </p:ext>
    </p:extLst>
  </p:cSld>
  <p:clrMapOvr>
    <a:masterClrMapping/>
  </p:clrMapOvr>
  <p:transition xmlns:p14="http://schemas.microsoft.com/office/powerpoint/2010/mai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6732470"/>
      </p:ext>
    </p:extLst>
  </p:cSld>
  <p:clrMapOvr>
    <a:masterClrMapping/>
  </p:clrMapOvr>
  <p:transition xmlns:p14="http://schemas.microsoft.com/office/powerpoint/2010/mai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719336546"/>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06599"/>
      </p:ext>
    </p:extLst>
  </p:cSld>
  <p:clrMapOvr>
    <a:masterClrMapping/>
  </p:clrMapOvr>
  <p:transition xmlns:p14="http://schemas.microsoft.com/office/powerpoint/2010/mai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50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44900" y="4787900"/>
            <a:ext cx="2857500"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0711798"/>
      </p:ext>
    </p:extLst>
  </p:cSld>
  <p:clrMapOvr>
    <a:masterClrMapping/>
  </p:clrMapOvr>
  <p:transition xmlns:p14="http://schemas.microsoft.com/office/powerpoint/2010/mai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8366730"/>
      </p:ext>
    </p:extLst>
  </p:cSld>
  <p:clrMapOvr>
    <a:masterClrMapping/>
  </p:clrMapOvr>
  <p:transition xmlns:p14="http://schemas.microsoft.com/office/powerpoint/2010/mai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86323614"/>
      </p:ext>
    </p:extLst>
  </p:cSld>
  <p:clrMapOvr>
    <a:masterClrMapping/>
  </p:clrMapOvr>
  <p:transition xmlns:p14="http://schemas.microsoft.com/office/powerpoint/2010/mai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119596"/>
      </p:ext>
    </p:extLst>
  </p:cSld>
  <p:clrMapOvr>
    <a:masterClrMapping/>
  </p:clrMapOvr>
  <p:transition xmlns:p14="http://schemas.microsoft.com/office/powerpoint/2010/mai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97383022"/>
      </p:ext>
    </p:extLst>
  </p:cSld>
  <p:clrMapOvr>
    <a:masterClrMapping/>
  </p:clrMapOvr>
  <p:transition xmlns:p14="http://schemas.microsoft.com/office/powerpoint/2010/mai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433199464"/>
      </p:ext>
    </p:extLst>
  </p:cSld>
  <p:clrMapOvr>
    <a:masterClrMapping/>
  </p:clrMapOvr>
  <p:transition xmlns:p14="http://schemas.microsoft.com/office/powerpoint/2010/mai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6679836"/>
      </p:ext>
    </p:extLst>
  </p:cSld>
  <p:clrMapOvr>
    <a:masterClrMapping/>
  </p:clrMapOvr>
  <p:transition xmlns:p14="http://schemas.microsoft.com/office/powerpoint/2010/mai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1409700"/>
            <a:ext cx="1466850" cy="668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5000" y="1409700"/>
            <a:ext cx="4248150" cy="668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36118911"/>
      </p:ext>
    </p:extLst>
  </p:cSld>
  <p:clrMapOvr>
    <a:masterClrMapping/>
  </p:clrMapOvr>
  <p:transition xmlns:p14="http://schemas.microsoft.com/office/powerpoint/2010/mai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35600757"/>
      </p:ext>
    </p:extLst>
  </p:cSld>
  <p:clrMapOvr>
    <a:masterClrMapping/>
  </p:clrMapOvr>
  <p:transition xmlns:p14="http://schemas.microsoft.com/office/powerpoint/2010/mai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91057549"/>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02277311"/>
      </p:ext>
    </p:extLst>
  </p:cSld>
  <p:clrMapOvr>
    <a:masterClrMapping/>
  </p:clrMapOvr>
  <p:transition xmlns:p14="http://schemas.microsoft.com/office/powerpoint/2010/mai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88145793"/>
      </p:ext>
    </p:extLst>
  </p:cSld>
  <p:clrMapOvr>
    <a:masterClrMapping/>
  </p:clrMapOvr>
  <p:transition xmlns:p14="http://schemas.microsoft.com/office/powerpoint/2010/mai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5542800"/>
      </p:ext>
    </p:extLst>
  </p:cSld>
  <p:clrMapOvr>
    <a:masterClrMapping/>
  </p:clrMapOvr>
  <p:transition xmlns:p14="http://schemas.microsoft.com/office/powerpoint/2010/mai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48586535"/>
      </p:ext>
    </p:extLst>
  </p:cSld>
  <p:clrMapOvr>
    <a:masterClrMapping/>
  </p:clrMapOvr>
  <p:transition xmlns:p14="http://schemas.microsoft.com/office/powerpoint/2010/mai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78636172"/>
      </p:ext>
    </p:extLst>
  </p:cSld>
  <p:clrMapOvr>
    <a:masterClrMapping/>
  </p:clrMapOvr>
  <p:transition xmlns:p14="http://schemas.microsoft.com/office/powerpoint/2010/mai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8767365"/>
      </p:ext>
    </p:extLst>
  </p:cSld>
  <p:clrMapOvr>
    <a:masterClrMapping/>
  </p:clrMapOvr>
  <p:transition xmlns:p14="http://schemas.microsoft.com/office/powerpoint/2010/mai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67963450"/>
      </p:ext>
    </p:extLst>
  </p:cSld>
  <p:clrMapOvr>
    <a:masterClrMapping/>
  </p:clrMapOvr>
  <p:transition xmlns:p14="http://schemas.microsoft.com/office/powerpoint/2010/mai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047205372"/>
      </p:ext>
    </p:extLst>
  </p:cSld>
  <p:clrMapOvr>
    <a:masterClrMapping/>
  </p:clrMapOvr>
  <p:transition xmlns:p14="http://schemas.microsoft.com/office/powerpoint/2010/mai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4681315"/>
      </p:ext>
    </p:extLst>
  </p:cSld>
  <p:clrMapOvr>
    <a:masterClrMapping/>
  </p:clrMapOvr>
  <p:transition xmlns:p14="http://schemas.microsoft.com/office/powerpoint/2010/mai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27456243"/>
      </p:ext>
    </p:extLst>
  </p:cSld>
  <p:clrMapOvr>
    <a:masterClrMapping/>
  </p:clrMapOvr>
  <p:transition xmlns:p14="http://schemas.microsoft.com/office/powerpoint/2010/mai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35054497"/>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62972052"/>
      </p:ext>
    </p:extLst>
  </p:cSld>
  <p:clrMapOvr>
    <a:masterClrMapping/>
  </p:clrMapOvr>
  <p:transition xmlns:p14="http://schemas.microsoft.com/office/powerpoint/2010/mai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4704975"/>
      </p:ext>
    </p:extLst>
  </p:cSld>
  <p:clrMapOvr>
    <a:masterClrMapping/>
  </p:clrMapOvr>
  <p:transition xmlns:p14="http://schemas.microsoft.com/office/powerpoint/2010/mai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99145645"/>
      </p:ext>
    </p:extLst>
  </p:cSld>
  <p:clrMapOvr>
    <a:masterClrMapping/>
  </p:clrMapOvr>
  <p:transition xmlns:p14="http://schemas.microsoft.com/office/powerpoint/2010/mai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4700" y="2768600"/>
            <a:ext cx="5365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92850" y="2768600"/>
            <a:ext cx="536575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4199291"/>
      </p:ext>
    </p:extLst>
  </p:cSld>
  <p:clrMapOvr>
    <a:masterClrMapping/>
  </p:clrMapOvr>
  <p:transition xmlns:p14="http://schemas.microsoft.com/office/powerpoint/2010/mai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521643"/>
      </p:ext>
    </p:extLst>
  </p:cSld>
  <p:clrMapOvr>
    <a:masterClrMapping/>
  </p:clrMapOvr>
  <p:transition xmlns:p14="http://schemas.microsoft.com/office/powerpoint/2010/mai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29918276"/>
      </p:ext>
    </p:extLst>
  </p:cSld>
  <p:clrMapOvr>
    <a:masterClrMapping/>
  </p:clrMapOvr>
  <p:transition xmlns:p14="http://schemas.microsoft.com/office/powerpoint/2010/mai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721744"/>
      </p:ext>
    </p:extLst>
  </p:cSld>
  <p:clrMapOvr>
    <a:masterClrMapping/>
  </p:clrMapOvr>
  <p:transition xmlns:p14="http://schemas.microsoft.com/office/powerpoint/2010/mai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218891868"/>
      </p:ext>
    </p:extLst>
  </p:cSld>
  <p:clrMapOvr>
    <a:masterClrMapping/>
  </p:clrMapOvr>
  <p:transition xmlns:p14="http://schemas.microsoft.com/office/powerpoint/2010/mai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486094095"/>
      </p:ext>
    </p:extLst>
  </p:cSld>
  <p:clrMapOvr>
    <a:masterClrMapping/>
  </p:clrMapOvr>
  <p:transition xmlns:p14="http://schemas.microsoft.com/office/powerpoint/2010/mai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61310943"/>
      </p:ext>
    </p:extLst>
  </p:cSld>
  <p:clrMapOvr>
    <a:masterClrMapping/>
  </p:clrMapOvr>
  <p:transition xmlns:p14="http://schemas.microsoft.com/office/powerpoint/2010/mai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37625" y="254000"/>
            <a:ext cx="2720975" cy="8229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74700" y="254000"/>
            <a:ext cx="8010525" cy="8229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08717211"/>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theme" Target="../theme/theme10.xml"/><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1.xml"/><Relationship Id="rId12" Type="http://schemas.openxmlformats.org/officeDocument/2006/relationships/theme" Target="../theme/theme11.xml"/><Relationship Id="rId13" Type="http://schemas.openxmlformats.org/officeDocument/2006/relationships/image" Target="../media/image2.jpeg"/><Relationship Id="rId1" Type="http://schemas.openxmlformats.org/officeDocument/2006/relationships/slideLayout" Target="../slideLayouts/slideLayout111.xml"/><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9" Type="http://schemas.openxmlformats.org/officeDocument/2006/relationships/slideLayout" Target="../slideLayouts/slideLayout119.xml"/><Relationship Id="rId10"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2.xml"/><Relationship Id="rId12" Type="http://schemas.openxmlformats.org/officeDocument/2006/relationships/theme" Target="../theme/theme12.xml"/><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3.xml"/><Relationship Id="rId12" Type="http://schemas.openxmlformats.org/officeDocument/2006/relationships/theme" Target="../theme/theme13.xml"/><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9" Type="http://schemas.openxmlformats.org/officeDocument/2006/relationships/slideLayout" Target="../slideLayouts/slideLayout141.xml"/><Relationship Id="rId10"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4.xml"/><Relationship Id="rId12" Type="http://schemas.openxmlformats.org/officeDocument/2006/relationships/theme" Target="../theme/theme14.xml"/><Relationship Id="rId1" Type="http://schemas.openxmlformats.org/officeDocument/2006/relationships/slideLayout" Target="../slideLayouts/slideLayout144.xml"/><Relationship Id="rId2" Type="http://schemas.openxmlformats.org/officeDocument/2006/relationships/slideLayout" Target="../slideLayouts/slideLayout145.xml"/><Relationship Id="rId3" Type="http://schemas.openxmlformats.org/officeDocument/2006/relationships/slideLayout" Target="../slideLayouts/slideLayout146.xml"/><Relationship Id="rId4" Type="http://schemas.openxmlformats.org/officeDocument/2006/relationships/slideLayout" Target="../slideLayouts/slideLayout147.xml"/><Relationship Id="rId5" Type="http://schemas.openxmlformats.org/officeDocument/2006/relationships/slideLayout" Target="../slideLayouts/slideLayout148.xml"/><Relationship Id="rId6" Type="http://schemas.openxmlformats.org/officeDocument/2006/relationships/slideLayout" Target="../slideLayouts/slideLayout149.xml"/><Relationship Id="rId7" Type="http://schemas.openxmlformats.org/officeDocument/2006/relationships/slideLayout" Target="../slideLayouts/slideLayout150.xml"/><Relationship Id="rId8" Type="http://schemas.openxmlformats.org/officeDocument/2006/relationships/slideLayout" Target="../slideLayouts/slideLayout151.xml"/><Relationship Id="rId9" Type="http://schemas.openxmlformats.org/officeDocument/2006/relationships/slideLayout" Target="../slideLayouts/slideLayout152.xml"/><Relationship Id="rId10"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11" Type="http://schemas.openxmlformats.org/officeDocument/2006/relationships/slideLayout" Target="../slideLayouts/slideLayout165.xml"/><Relationship Id="rId12" Type="http://schemas.openxmlformats.org/officeDocument/2006/relationships/theme" Target="../theme/theme15.xml"/><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9" Type="http://schemas.openxmlformats.org/officeDocument/2006/relationships/slideLayout" Target="../slideLayouts/slideLayout163.xml"/><Relationship Id="rId10"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76.xml"/><Relationship Id="rId12" Type="http://schemas.openxmlformats.org/officeDocument/2006/relationships/theme" Target="../theme/theme16.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9" Type="http://schemas.openxmlformats.org/officeDocument/2006/relationships/slideLayout" Target="../slideLayouts/slideLayout174.xml"/><Relationship Id="rId10" Type="http://schemas.openxmlformats.org/officeDocument/2006/relationships/slideLayout" Target="../slideLayouts/slideLayout175.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2.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2.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2.jpe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3" Type="http://schemas.openxmlformats.org/officeDocument/2006/relationships/image" Target="../media/image2.jpeg"/><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sp>
        <p:nvSpPr>
          <p:cNvPr id="2" name="Rectangle 2"/>
          <p:cNvSpPr>
            <a:spLocks noGrp="1" noChangeArrowheads="1"/>
          </p:cNvSpPr>
          <p:nvPr>
            <p:ph type="title"/>
          </p:nvPr>
        </p:nvSpPr>
        <p:spPr bwMode="auto">
          <a:xfrm>
            <a:off x="774700" y="254000"/>
            <a:ext cx="104648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Lucida Grande" charset="0"/>
              </a:rPr>
              <a:t>Click to edit Master title style</a:t>
            </a:r>
          </a:p>
        </p:txBody>
      </p:sp>
      <p:sp>
        <p:nvSpPr>
          <p:cNvPr id="3075" name="Rectangle 3"/>
          <p:cNvSpPr>
            <a:spLocks noGrp="1" noChangeArrowheads="1"/>
          </p:cNvSpPr>
          <p:nvPr>
            <p:ph type="body" idx="1"/>
          </p:nvPr>
        </p:nvSpPr>
        <p:spPr bwMode="auto">
          <a:xfrm>
            <a:off x="774700" y="1714500"/>
            <a:ext cx="10464800" cy="702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pic>
        <p:nvPicPr>
          <p:cNvPr id="1029"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ransition xmlns:p14="http://schemas.microsoft.com/office/powerpoint/2010/main"/>
  <p:hf hdr="0" dt="0"/>
  <p:txStyles>
    <p:titleStyle>
      <a:lvl1pPr algn="l" rtl="0" eaLnBrk="0" fontAlgn="base" hangingPunct="0">
        <a:spcBef>
          <a:spcPct val="0"/>
        </a:spcBef>
        <a:spcAft>
          <a:spcPct val="0"/>
        </a:spcAft>
        <a:defRPr sz="5200">
          <a:solidFill>
            <a:srgbClr val="0C5F32"/>
          </a:solidFill>
          <a:latin typeface="+mj-lt"/>
          <a:ea typeface="+mj-ea"/>
          <a:cs typeface="+mj-cs"/>
          <a:sym typeface="Lucida Grande"/>
        </a:defRPr>
      </a:lvl1pPr>
      <a:lvl2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2pPr>
      <a:lvl3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3pPr>
      <a:lvl4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4pPr>
      <a:lvl5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5pPr>
      <a:lvl6pPr marL="4572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9pPr>
    </p:titleStyle>
    <p:bodyStyle>
      <a:lvl1pPr marL="838200" indent="-571500" algn="l" rtl="0" eaLnBrk="0" fontAlgn="base" hangingPunct="0">
        <a:spcBef>
          <a:spcPts val="2400"/>
        </a:spcBef>
        <a:spcAft>
          <a:spcPct val="0"/>
        </a:spcAft>
        <a:buClr>
          <a:srgbClr val="0C5F32"/>
        </a:buClr>
        <a:buSzPct val="165000"/>
        <a:buFont typeface="Lucida Grande"/>
        <a:buChar char="•"/>
        <a:defRPr sz="3000">
          <a:solidFill>
            <a:srgbClr val="1C2635"/>
          </a:solidFill>
          <a:latin typeface="+mn-lt"/>
          <a:ea typeface="+mn-ea"/>
          <a:cs typeface="+mn-cs"/>
          <a:sym typeface="Lucida Grande"/>
        </a:defRPr>
      </a:lvl1pPr>
      <a:lvl2pPr marL="1282700" indent="-571500" algn="l" rtl="0" eaLnBrk="0" fontAlgn="base" hangingPunct="0">
        <a:spcBef>
          <a:spcPts val="2400"/>
        </a:spcBef>
        <a:spcAft>
          <a:spcPct val="0"/>
        </a:spcAft>
        <a:buClr>
          <a:srgbClr val="0C5F32"/>
        </a:buClr>
        <a:buSzPct val="165000"/>
        <a:buFont typeface="Lucida Grande"/>
        <a:buChar char="•"/>
        <a:defRPr sz="2800">
          <a:solidFill>
            <a:srgbClr val="1C2635"/>
          </a:solidFill>
          <a:latin typeface="+mn-lt"/>
          <a:ea typeface="+mn-ea"/>
          <a:cs typeface="+mn-cs"/>
          <a:sym typeface="Lucida Grande"/>
        </a:defRPr>
      </a:lvl2pPr>
      <a:lvl3pPr marL="1727200" indent="-571500" algn="l" rtl="0" eaLnBrk="0" fontAlgn="base" hangingPunct="0">
        <a:spcBef>
          <a:spcPts val="2400"/>
        </a:spcBef>
        <a:spcAft>
          <a:spcPct val="0"/>
        </a:spcAft>
        <a:buClr>
          <a:srgbClr val="0C5F32"/>
        </a:buClr>
        <a:buSzPct val="165000"/>
        <a:buFont typeface="Lucida Grande"/>
        <a:buChar char="•"/>
        <a:defRPr sz="2600">
          <a:solidFill>
            <a:srgbClr val="1C2635"/>
          </a:solidFill>
          <a:latin typeface="+mn-lt"/>
          <a:ea typeface="+mn-ea"/>
          <a:cs typeface="+mn-cs"/>
          <a:sym typeface="Lucida Grande"/>
        </a:defRPr>
      </a:lvl3pPr>
      <a:lvl4pPr marL="2171700" indent="-571500" algn="l" rtl="0" eaLnBrk="0" fontAlgn="base" hangingPunct="0">
        <a:spcBef>
          <a:spcPts val="2400"/>
        </a:spcBef>
        <a:spcAft>
          <a:spcPct val="0"/>
        </a:spcAft>
        <a:buClr>
          <a:srgbClr val="0C5F32"/>
        </a:buClr>
        <a:buSzPct val="165000"/>
        <a:buFont typeface="Lucida Grande"/>
        <a:buChar char="•"/>
        <a:defRPr sz="2400">
          <a:solidFill>
            <a:srgbClr val="1C2635"/>
          </a:solidFill>
          <a:latin typeface="+mn-lt"/>
          <a:ea typeface="+mn-ea"/>
          <a:cs typeface="+mn-cs"/>
          <a:sym typeface="Lucida Grande"/>
        </a:defRPr>
      </a:lvl4pPr>
      <a:lvl5pPr marL="2616200" indent="-571500" algn="l" rtl="0" eaLnBrk="0" fontAlgn="base" hangingPunct="0">
        <a:spcBef>
          <a:spcPts val="2400"/>
        </a:spcBef>
        <a:spcAft>
          <a:spcPct val="0"/>
        </a:spcAft>
        <a:buClr>
          <a:srgbClr val="0C5F32"/>
        </a:buClr>
        <a:buSzPct val="165000"/>
        <a:buFont typeface="Lucida Grande"/>
        <a:buChar char="•"/>
        <a:defRPr sz="2400">
          <a:solidFill>
            <a:srgbClr val="1C2635"/>
          </a:solidFill>
          <a:latin typeface="+mn-lt"/>
          <a:ea typeface="+mn-ea"/>
          <a:cs typeface="+mn-cs"/>
          <a:sym typeface="Lucida Grande"/>
        </a:defRPr>
      </a:lvl5pPr>
      <a:lvl6pPr marL="3073400" indent="-571500" algn="l" rtl="0" fontAlgn="base">
        <a:spcBef>
          <a:spcPts val="2400"/>
        </a:spcBef>
        <a:spcAft>
          <a:spcPct val="0"/>
        </a:spcAft>
        <a:buClr>
          <a:srgbClr val="0C5F32"/>
        </a:buClr>
        <a:buSzPct val="165000"/>
        <a:buFont typeface="Lucida Grande" charset="0"/>
        <a:buChar char="•"/>
        <a:defRPr sz="2400">
          <a:solidFill>
            <a:srgbClr val="1C2635"/>
          </a:solidFill>
          <a:latin typeface="+mn-lt"/>
          <a:ea typeface="+mn-ea"/>
          <a:cs typeface="+mn-cs"/>
          <a:sym typeface="Lucida Grande" charset="0"/>
        </a:defRPr>
      </a:lvl6pPr>
      <a:lvl7pPr marL="3530600" indent="-571500" algn="l" rtl="0" fontAlgn="base">
        <a:spcBef>
          <a:spcPts val="2400"/>
        </a:spcBef>
        <a:spcAft>
          <a:spcPct val="0"/>
        </a:spcAft>
        <a:buClr>
          <a:srgbClr val="0C5F32"/>
        </a:buClr>
        <a:buSzPct val="165000"/>
        <a:buFont typeface="Lucida Grande" charset="0"/>
        <a:buChar char="•"/>
        <a:defRPr sz="2400">
          <a:solidFill>
            <a:srgbClr val="1C2635"/>
          </a:solidFill>
          <a:latin typeface="+mn-lt"/>
          <a:ea typeface="+mn-ea"/>
          <a:cs typeface="+mn-cs"/>
          <a:sym typeface="Lucida Grande" charset="0"/>
        </a:defRPr>
      </a:lvl7pPr>
      <a:lvl8pPr marL="3987800" indent="-571500" algn="l" rtl="0" fontAlgn="base">
        <a:spcBef>
          <a:spcPts val="2400"/>
        </a:spcBef>
        <a:spcAft>
          <a:spcPct val="0"/>
        </a:spcAft>
        <a:buClr>
          <a:srgbClr val="0C5F32"/>
        </a:buClr>
        <a:buSzPct val="165000"/>
        <a:buFont typeface="Lucida Grande" charset="0"/>
        <a:buChar char="•"/>
        <a:defRPr sz="2400">
          <a:solidFill>
            <a:srgbClr val="1C2635"/>
          </a:solidFill>
          <a:latin typeface="+mn-lt"/>
          <a:ea typeface="+mn-ea"/>
          <a:cs typeface="+mn-cs"/>
          <a:sym typeface="Lucida Grande" charset="0"/>
        </a:defRPr>
      </a:lvl8pPr>
      <a:lvl9pPr marL="4445000" indent="-571500" algn="l" rtl="0" fontAlgn="base">
        <a:spcBef>
          <a:spcPts val="2400"/>
        </a:spcBef>
        <a:spcAft>
          <a:spcPct val="0"/>
        </a:spcAft>
        <a:buClr>
          <a:srgbClr val="0C5F32"/>
        </a:buClr>
        <a:buSzPct val="165000"/>
        <a:buFont typeface="Lucida Grande" charset="0"/>
        <a:buChar char="•"/>
        <a:defRPr sz="2400">
          <a:solidFill>
            <a:srgbClr val="1C2635"/>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ransition xmlns:p14="http://schemas.microsoft.com/office/powerpoint/2010/main"/>
  <p:hf hdr="0" dt="0"/>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1pPr>
      <a:lvl2pPr marL="1333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2pPr>
      <a:lvl3pPr marL="1778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3pPr>
      <a:lvl4pPr marL="2222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4pPr>
      <a:lvl5pPr marL="2667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bwMode="auto">
          <a:xfrm>
            <a:off x="1270000" y="2971800"/>
            <a:ext cx="10464800" cy="381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pic>
        <p:nvPicPr>
          <p:cNvPr id="10243"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ransition xmlns:p14="http://schemas.microsoft.com/office/powerpoint/2010/main"/>
  <p:hf hdr="0" dt="0"/>
  <p:txStyles>
    <p:titleStyle>
      <a:lvl1pPr algn="ctr" rtl="0" eaLnBrk="0" fontAlgn="base" hangingPunct="0">
        <a:spcBef>
          <a:spcPct val="0"/>
        </a:spcBef>
        <a:spcAft>
          <a:spcPct val="0"/>
        </a:spcAft>
        <a:defRPr sz="8400">
          <a:solidFill>
            <a:srgbClr val="B5122E"/>
          </a:solidFill>
          <a:latin typeface="+mj-lt"/>
          <a:ea typeface="+mj-ea"/>
          <a:cs typeface="+mj-cs"/>
          <a:sym typeface="Gill Sans"/>
        </a:defRPr>
      </a:lvl1pPr>
      <a:lvl2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7410" name="Rectangle 2"/>
          <p:cNvSpPr>
            <a:spLocks noGrp="1" noChangeArrowheads="1"/>
          </p:cNvSpPr>
          <p:nvPr>
            <p:ph type="body" idx="1"/>
          </p:nvPr>
        </p:nvSpPr>
        <p:spPr bwMode="auto">
          <a:xfrm>
            <a:off x="1270000" y="2768600"/>
            <a:ext cx="50419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transition xmlns:p14="http://schemas.microsoft.com/office/powerpoint/2010/main"/>
  <p:hf hdr="0" dt="0"/>
  <p:txStyles>
    <p:titleStyle>
      <a:lvl1pPr algn="l" rtl="0" eaLnBrk="0" fontAlgn="base" hangingPunct="0">
        <a:spcBef>
          <a:spcPct val="0"/>
        </a:spcBef>
        <a:spcAft>
          <a:spcPct val="0"/>
        </a:spcAft>
        <a:defRPr sz="8400">
          <a:solidFill>
            <a:srgbClr val="B5122E"/>
          </a:solidFill>
          <a:latin typeface="+mj-lt"/>
          <a:ea typeface="+mj-ea"/>
          <a:cs typeface="+mj-cs"/>
          <a:sym typeface="Gill Sans"/>
        </a:defRPr>
      </a:lvl1pPr>
      <a:lvl2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1pPr>
      <a:lvl2pPr marL="1204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2pPr>
      <a:lvl3pPr marL="1649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3pPr>
      <a:lvl4pPr marL="2093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4pPr>
      <a:lvl5pPr marL="2538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5pPr>
      <a:lvl6pPr marL="29956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Lucida Grande" charset="0"/>
              </a:rPr>
              <a:t>Click to edit Master title style</a:t>
            </a:r>
          </a:p>
        </p:txBody>
      </p:sp>
      <p:sp>
        <p:nvSpPr>
          <p:cNvPr id="18434" name="Rectangle 2"/>
          <p:cNvSpPr>
            <a:spLocks noGrp="1" noChangeArrowheads="1"/>
          </p:cNvSpPr>
          <p:nvPr>
            <p:ph type="body" idx="1"/>
          </p:nvPr>
        </p:nvSpPr>
        <p:spPr bwMode="auto">
          <a:xfrm>
            <a:off x="1270000" y="2768600"/>
            <a:ext cx="104648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sp>
        <p:nvSpPr>
          <p:cNvPr id="18436" name="Rectangle 3"/>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spTree>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Lst>
  <p:transition xmlns:p14="http://schemas.microsoft.com/office/powerpoint/2010/main"/>
  <p:hf hdr="0" dt="0"/>
  <p:txStyles>
    <p:titleStyle>
      <a:lvl1pPr algn="l" rtl="0" eaLnBrk="0" fontAlgn="base" hangingPunct="0">
        <a:spcBef>
          <a:spcPct val="0"/>
        </a:spcBef>
        <a:spcAft>
          <a:spcPct val="0"/>
        </a:spcAft>
        <a:defRPr sz="8400">
          <a:solidFill>
            <a:srgbClr val="B5122E"/>
          </a:solidFill>
          <a:latin typeface="+mj-lt"/>
          <a:ea typeface="+mj-ea"/>
          <a:cs typeface="+mj-cs"/>
          <a:sym typeface="Lucida Grande"/>
        </a:defRPr>
      </a:lvl1pPr>
      <a:lvl2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2pPr>
      <a:lvl3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3pPr>
      <a:lvl4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4pPr>
      <a:lvl5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5pPr>
      <a:lvl6pPr marL="4572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9pPr>
    </p:titleStyle>
    <p:bodyStyle>
      <a:lvl1pPr marL="760413" indent="-493713" algn="l" rtl="0" eaLnBrk="0" fontAlgn="base" hangingPunct="0">
        <a:spcBef>
          <a:spcPts val="3800"/>
        </a:spcBef>
        <a:spcAft>
          <a:spcPct val="0"/>
        </a:spcAft>
        <a:buClr>
          <a:srgbClr val="1C2635"/>
        </a:buClr>
        <a:buSzPct val="171000"/>
        <a:buFont typeface="Lucida Grande"/>
        <a:buChar char="•"/>
        <a:defRPr sz="3000">
          <a:solidFill>
            <a:srgbClr val="1C2635"/>
          </a:solidFill>
          <a:latin typeface="+mn-lt"/>
          <a:ea typeface="+mn-ea"/>
          <a:cs typeface="+mn-cs"/>
          <a:sym typeface="Lucida Grande"/>
        </a:defRPr>
      </a:lvl1pPr>
      <a:lvl2pPr marL="1204913" indent="-493713" algn="l" rtl="0" eaLnBrk="0" fontAlgn="base" hangingPunct="0">
        <a:spcBef>
          <a:spcPts val="3800"/>
        </a:spcBef>
        <a:spcAft>
          <a:spcPct val="0"/>
        </a:spcAft>
        <a:buClr>
          <a:srgbClr val="1C2635"/>
        </a:buClr>
        <a:buSzPct val="171000"/>
        <a:buFont typeface="Lucida Grande"/>
        <a:buChar char="•"/>
        <a:defRPr sz="3000">
          <a:solidFill>
            <a:srgbClr val="1C2635"/>
          </a:solidFill>
          <a:latin typeface="+mn-lt"/>
          <a:ea typeface="+mn-ea"/>
          <a:cs typeface="+mn-cs"/>
          <a:sym typeface="Lucida Grande"/>
        </a:defRPr>
      </a:lvl2pPr>
      <a:lvl3pPr marL="1649413" indent="-493713" algn="l" rtl="0" eaLnBrk="0" fontAlgn="base" hangingPunct="0">
        <a:spcBef>
          <a:spcPts val="3800"/>
        </a:spcBef>
        <a:spcAft>
          <a:spcPct val="0"/>
        </a:spcAft>
        <a:buClr>
          <a:srgbClr val="1C2635"/>
        </a:buClr>
        <a:buSzPct val="171000"/>
        <a:buFont typeface="Lucida Grande"/>
        <a:buChar char="•"/>
        <a:defRPr sz="3000">
          <a:solidFill>
            <a:srgbClr val="1C2635"/>
          </a:solidFill>
          <a:latin typeface="+mn-lt"/>
          <a:ea typeface="+mn-ea"/>
          <a:cs typeface="+mn-cs"/>
          <a:sym typeface="Lucida Grande"/>
        </a:defRPr>
      </a:lvl3pPr>
      <a:lvl4pPr marL="2093913" indent="-493713" algn="l" rtl="0" eaLnBrk="0" fontAlgn="base" hangingPunct="0">
        <a:spcBef>
          <a:spcPts val="3800"/>
        </a:spcBef>
        <a:spcAft>
          <a:spcPct val="0"/>
        </a:spcAft>
        <a:buClr>
          <a:srgbClr val="1C2635"/>
        </a:buClr>
        <a:buSzPct val="171000"/>
        <a:buFont typeface="Lucida Grande"/>
        <a:buChar char="•"/>
        <a:defRPr sz="3000">
          <a:solidFill>
            <a:srgbClr val="1C2635"/>
          </a:solidFill>
          <a:latin typeface="+mn-lt"/>
          <a:ea typeface="+mn-ea"/>
          <a:cs typeface="+mn-cs"/>
          <a:sym typeface="Lucida Grande"/>
        </a:defRPr>
      </a:lvl4pPr>
      <a:lvl5pPr marL="2538413" indent="-493713" algn="l" rtl="0" eaLnBrk="0" fontAlgn="base" hangingPunct="0">
        <a:spcBef>
          <a:spcPts val="3800"/>
        </a:spcBef>
        <a:spcAft>
          <a:spcPct val="0"/>
        </a:spcAft>
        <a:buClr>
          <a:srgbClr val="1C2635"/>
        </a:buClr>
        <a:buSzPct val="171000"/>
        <a:buFont typeface="Lucida Grande"/>
        <a:buChar char="•"/>
        <a:defRPr sz="3000">
          <a:solidFill>
            <a:srgbClr val="1C2635"/>
          </a:solidFill>
          <a:latin typeface="+mn-lt"/>
          <a:ea typeface="+mn-ea"/>
          <a:cs typeface="+mn-cs"/>
          <a:sym typeface="Lucida Grande"/>
        </a:defRPr>
      </a:lvl5pPr>
      <a:lvl6pPr marL="2995613" indent="-493713" algn="l" rtl="0" fontAlgn="base">
        <a:spcBef>
          <a:spcPts val="3800"/>
        </a:spcBef>
        <a:spcAft>
          <a:spcPct val="0"/>
        </a:spcAft>
        <a:buClr>
          <a:srgbClr val="1C2635"/>
        </a:buClr>
        <a:buSzPct val="171000"/>
        <a:buFont typeface="Lucida Grande" charset="0"/>
        <a:buChar char="•"/>
        <a:defRPr sz="3000">
          <a:solidFill>
            <a:srgbClr val="1C2635"/>
          </a:solidFill>
          <a:latin typeface="+mn-lt"/>
          <a:ea typeface="+mn-ea"/>
          <a:cs typeface="+mn-cs"/>
          <a:sym typeface="Lucida Grande" charset="0"/>
        </a:defRPr>
      </a:lvl6pPr>
      <a:lvl7pPr marL="3452813" indent="-493713" algn="l" rtl="0" fontAlgn="base">
        <a:spcBef>
          <a:spcPts val="3800"/>
        </a:spcBef>
        <a:spcAft>
          <a:spcPct val="0"/>
        </a:spcAft>
        <a:buClr>
          <a:srgbClr val="1C2635"/>
        </a:buClr>
        <a:buSzPct val="171000"/>
        <a:buFont typeface="Lucida Grande" charset="0"/>
        <a:buChar char="•"/>
        <a:defRPr sz="3000">
          <a:solidFill>
            <a:srgbClr val="1C2635"/>
          </a:solidFill>
          <a:latin typeface="+mn-lt"/>
          <a:ea typeface="+mn-ea"/>
          <a:cs typeface="+mn-cs"/>
          <a:sym typeface="Lucida Grande" charset="0"/>
        </a:defRPr>
      </a:lvl7pPr>
      <a:lvl8pPr marL="3910013" indent="-493713" algn="l" rtl="0" fontAlgn="base">
        <a:spcBef>
          <a:spcPts val="3800"/>
        </a:spcBef>
        <a:spcAft>
          <a:spcPct val="0"/>
        </a:spcAft>
        <a:buClr>
          <a:srgbClr val="1C2635"/>
        </a:buClr>
        <a:buSzPct val="171000"/>
        <a:buFont typeface="Lucida Grande" charset="0"/>
        <a:buChar char="•"/>
        <a:defRPr sz="3000">
          <a:solidFill>
            <a:srgbClr val="1C2635"/>
          </a:solidFill>
          <a:latin typeface="+mn-lt"/>
          <a:ea typeface="+mn-ea"/>
          <a:cs typeface="+mn-cs"/>
          <a:sym typeface="Lucida Grande" charset="0"/>
        </a:defRPr>
      </a:lvl8pPr>
      <a:lvl9pPr marL="4367213" indent="-493713" algn="l" rtl="0" fontAlgn="base">
        <a:spcBef>
          <a:spcPts val="3800"/>
        </a:spcBef>
        <a:spcAft>
          <a:spcPct val="0"/>
        </a:spcAft>
        <a:buClr>
          <a:srgbClr val="1C2635"/>
        </a:buClr>
        <a:buSzPct val="171000"/>
        <a:buFont typeface="Lucida Grande" charset="0"/>
        <a:buChar char="•"/>
        <a:defRPr sz="3000">
          <a:solidFill>
            <a:srgbClr val="1C2635"/>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7"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9458" name="Rectangle 2"/>
          <p:cNvSpPr>
            <a:spLocks noGrp="1" noChangeArrowheads="1"/>
          </p:cNvSpPr>
          <p:nvPr>
            <p:ph type="body" idx="1"/>
          </p:nvPr>
        </p:nvSpPr>
        <p:spPr bwMode="auto">
          <a:xfrm>
            <a:off x="7772400" y="2768600"/>
            <a:ext cx="39624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ransition xmlns:p14="http://schemas.microsoft.com/office/powerpoint/2010/main"/>
  <p:hf hdr="0" dt="0"/>
  <p:txStyles>
    <p:titleStyle>
      <a:lvl1pPr algn="r" rtl="0" eaLnBrk="0" fontAlgn="base" hangingPunct="0">
        <a:spcBef>
          <a:spcPct val="0"/>
        </a:spcBef>
        <a:spcAft>
          <a:spcPct val="0"/>
        </a:spcAft>
        <a:defRPr sz="8400">
          <a:solidFill>
            <a:srgbClr val="B5122E"/>
          </a:solidFill>
          <a:latin typeface="+mj-lt"/>
          <a:ea typeface="+mj-ea"/>
          <a:cs typeface="+mj-cs"/>
          <a:sym typeface="Gill Sans"/>
        </a:defRPr>
      </a:lvl1pPr>
      <a:lvl2pPr algn="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1pPr>
      <a:lvl2pPr marL="1204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2pPr>
      <a:lvl3pPr marL="1649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3pPr>
      <a:lvl4pPr marL="2093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4pPr>
      <a:lvl5pPr marL="2538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5pPr>
      <a:lvl6pPr marL="29956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1" name="Rectangle 1"/>
          <p:cNvSpPr>
            <a:spLocks noGrp="1" noChangeArrowheads="1"/>
          </p:cNvSpPr>
          <p:nvPr>
            <p:ph type="title"/>
          </p:nvPr>
        </p:nvSpPr>
        <p:spPr bwMode="auto">
          <a:xfrm>
            <a:off x="1270000" y="254000"/>
            <a:ext cx="104648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0482" name="Rectangle 2"/>
          <p:cNvSpPr>
            <a:spLocks noGrp="1" noChangeArrowheads="1"/>
          </p:cNvSpPr>
          <p:nvPr>
            <p:ph type="body" idx="1"/>
          </p:nvPr>
        </p:nvSpPr>
        <p:spPr bwMode="auto">
          <a:xfrm>
            <a:off x="1270000" y="2768600"/>
            <a:ext cx="50419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xmlns:p14="http://schemas.microsoft.com/office/powerpoint/2010/main"/>
  <p:hf hdr="0" dt="0"/>
  <p:txStyles>
    <p:titleStyle>
      <a:lvl1pPr algn="l" rtl="0" eaLnBrk="0" fontAlgn="base" hangingPunct="0">
        <a:spcBef>
          <a:spcPct val="0"/>
        </a:spcBef>
        <a:spcAft>
          <a:spcPct val="0"/>
        </a:spcAft>
        <a:defRPr sz="8400">
          <a:solidFill>
            <a:srgbClr val="B5122E"/>
          </a:solidFill>
          <a:latin typeface="+mj-lt"/>
          <a:ea typeface="+mj-ea"/>
          <a:cs typeface="+mj-cs"/>
          <a:sym typeface="Gill Sans"/>
        </a:defRPr>
      </a:lvl1pPr>
      <a:lvl2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l"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l"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1pPr>
      <a:lvl2pPr marL="1204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2pPr>
      <a:lvl3pPr marL="1649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3pPr>
      <a:lvl4pPr marL="20939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4pPr>
      <a:lvl5pPr marL="2538413" indent="-493713" algn="l" rtl="0" eaLnBrk="0" fontAlgn="base" hangingPunct="0">
        <a:spcBef>
          <a:spcPts val="3800"/>
        </a:spcBef>
        <a:spcAft>
          <a:spcPct val="0"/>
        </a:spcAft>
        <a:buSzPct val="171000"/>
        <a:buFont typeface="Gill Sans"/>
        <a:buChar char="•"/>
        <a:defRPr sz="3200">
          <a:solidFill>
            <a:srgbClr val="1C2635"/>
          </a:solidFill>
          <a:latin typeface="+mn-lt"/>
          <a:ea typeface="+mn-ea"/>
          <a:cs typeface="+mn-cs"/>
          <a:sym typeface="Gill Sans"/>
        </a:defRPr>
      </a:lvl5pPr>
      <a:lvl6pPr marL="29956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rgbClr val="1C2635"/>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5" name="Rectangle 1"/>
          <p:cNvSpPr>
            <a:spLocks noGrp="1" noChangeArrowheads="1"/>
          </p:cNvSpPr>
          <p:nvPr>
            <p:ph type="title"/>
          </p:nvPr>
        </p:nvSpPr>
        <p:spPr bwMode="auto">
          <a:xfrm>
            <a:off x="1270000" y="7366000"/>
            <a:ext cx="10464800"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ransition xmlns:p14="http://schemas.microsoft.com/office/powerpoint/2010/main"/>
  <p:hf hdr="0" dt="0"/>
  <p:txStyles>
    <p:titleStyle>
      <a:lvl1pPr algn="ctr" rtl="0" eaLnBrk="0" fontAlgn="base" hangingPunct="0">
        <a:spcBef>
          <a:spcPct val="0"/>
        </a:spcBef>
        <a:spcAft>
          <a:spcPct val="0"/>
        </a:spcAft>
        <a:defRPr sz="8400">
          <a:solidFill>
            <a:srgbClr val="B5122E"/>
          </a:solidFill>
          <a:latin typeface="+mj-lt"/>
          <a:ea typeface="+mj-ea"/>
          <a:cs typeface="+mj-cs"/>
          <a:sym typeface="Gill Sans"/>
        </a:defRPr>
      </a:lvl1pPr>
      <a:lvl2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sp>
        <p:nvSpPr>
          <p:cNvPr id="2" name="Rectangle 2"/>
          <p:cNvSpPr>
            <a:spLocks noGrp="1" noChangeArrowheads="1"/>
          </p:cNvSpPr>
          <p:nvPr>
            <p:ph type="title"/>
          </p:nvPr>
        </p:nvSpPr>
        <p:spPr bwMode="auto">
          <a:xfrm>
            <a:off x="774700" y="254000"/>
            <a:ext cx="104648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Lucida Grande" charset="0"/>
              </a:rPr>
              <a:t>Click to edit Master title style</a:t>
            </a:r>
          </a:p>
        </p:txBody>
      </p:sp>
      <p:sp>
        <p:nvSpPr>
          <p:cNvPr id="6147" name="Rectangle 3"/>
          <p:cNvSpPr>
            <a:spLocks noGrp="1" noChangeArrowheads="1"/>
          </p:cNvSpPr>
          <p:nvPr>
            <p:ph type="body" idx="1"/>
          </p:nvPr>
        </p:nvSpPr>
        <p:spPr bwMode="auto">
          <a:xfrm>
            <a:off x="774700" y="2768600"/>
            <a:ext cx="104648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pic>
        <p:nvPicPr>
          <p:cNvPr id="2053"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xmlns:p14="http://schemas.microsoft.com/office/powerpoint/2010/main"/>
  <p:hf hdr="0" dt="0"/>
  <p:txStyles>
    <p:titleStyle>
      <a:lvl1pPr algn="l" rtl="0" eaLnBrk="0" fontAlgn="base" hangingPunct="0">
        <a:spcBef>
          <a:spcPct val="0"/>
        </a:spcBef>
        <a:spcAft>
          <a:spcPct val="0"/>
        </a:spcAft>
        <a:defRPr sz="5200">
          <a:solidFill>
            <a:srgbClr val="0C5F32"/>
          </a:solidFill>
          <a:latin typeface="+mj-lt"/>
          <a:ea typeface="+mj-ea"/>
          <a:cs typeface="+mj-cs"/>
          <a:sym typeface="Lucida Grande"/>
        </a:defRPr>
      </a:lvl1pPr>
      <a:lvl2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2pPr>
      <a:lvl3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3pPr>
      <a:lvl4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4pPr>
      <a:lvl5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a:defRPr>
      </a:lvl5pPr>
      <a:lvl6pPr marL="4572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9pPr>
    </p:titleStyle>
    <p:bodyStyle>
      <a:lvl1pPr marL="838200" indent="-571500" algn="l" rtl="0" eaLnBrk="0" fontAlgn="base" hangingPunct="0">
        <a:spcBef>
          <a:spcPts val="2400"/>
        </a:spcBef>
        <a:spcAft>
          <a:spcPct val="0"/>
        </a:spcAft>
        <a:buClr>
          <a:srgbClr val="0C5F32"/>
        </a:buClr>
        <a:buSzPct val="165000"/>
        <a:buFont typeface="Lucida Grande"/>
        <a:buChar char="•"/>
        <a:defRPr sz="3000">
          <a:solidFill>
            <a:srgbClr val="1C2635"/>
          </a:solidFill>
          <a:latin typeface="+mn-lt"/>
          <a:ea typeface="+mn-ea"/>
          <a:cs typeface="+mn-cs"/>
          <a:sym typeface="Lucida Grande"/>
        </a:defRPr>
      </a:lvl1pPr>
      <a:lvl2pPr marL="1282700" indent="-571500" algn="l" rtl="0" eaLnBrk="0" fontAlgn="base" hangingPunct="0">
        <a:spcBef>
          <a:spcPts val="2400"/>
        </a:spcBef>
        <a:spcAft>
          <a:spcPct val="0"/>
        </a:spcAft>
        <a:buClr>
          <a:srgbClr val="0C5F32"/>
        </a:buClr>
        <a:buSzPct val="165000"/>
        <a:buFont typeface="Lucida Grande"/>
        <a:buChar char="•"/>
        <a:defRPr sz="2800">
          <a:solidFill>
            <a:srgbClr val="1C2635"/>
          </a:solidFill>
          <a:latin typeface="+mn-lt"/>
          <a:ea typeface="+mn-ea"/>
          <a:cs typeface="+mn-cs"/>
          <a:sym typeface="Lucida Grande"/>
        </a:defRPr>
      </a:lvl2pPr>
      <a:lvl3pPr marL="1727200" indent="-571500" algn="l" rtl="0" eaLnBrk="0" fontAlgn="base" hangingPunct="0">
        <a:spcBef>
          <a:spcPts val="2400"/>
        </a:spcBef>
        <a:spcAft>
          <a:spcPct val="0"/>
        </a:spcAft>
        <a:buClr>
          <a:srgbClr val="0C5F32"/>
        </a:buClr>
        <a:buSzPct val="165000"/>
        <a:buFont typeface="Lucida Grande"/>
        <a:buChar char="•"/>
        <a:defRPr sz="2600">
          <a:solidFill>
            <a:srgbClr val="1C2635"/>
          </a:solidFill>
          <a:latin typeface="+mn-lt"/>
          <a:ea typeface="+mn-ea"/>
          <a:cs typeface="+mn-cs"/>
          <a:sym typeface="Lucida Grande"/>
        </a:defRPr>
      </a:lvl3pPr>
      <a:lvl4pPr marL="2171700" indent="-571500" algn="l" rtl="0" eaLnBrk="0" fontAlgn="base" hangingPunct="0">
        <a:spcBef>
          <a:spcPts val="2400"/>
        </a:spcBef>
        <a:spcAft>
          <a:spcPct val="0"/>
        </a:spcAft>
        <a:buClr>
          <a:srgbClr val="0C5F32"/>
        </a:buClr>
        <a:buSzPct val="165000"/>
        <a:buFont typeface="Lucida Grande"/>
        <a:buChar char="•"/>
        <a:defRPr sz="2200">
          <a:solidFill>
            <a:srgbClr val="1C2635"/>
          </a:solidFill>
          <a:latin typeface="+mn-lt"/>
          <a:ea typeface="+mn-ea"/>
          <a:cs typeface="+mn-cs"/>
          <a:sym typeface="Lucida Grande"/>
        </a:defRPr>
      </a:lvl4pPr>
      <a:lvl5pPr marL="2616200" indent="-571500" algn="l" rtl="0" eaLnBrk="0" fontAlgn="base" hangingPunct="0">
        <a:spcBef>
          <a:spcPts val="2400"/>
        </a:spcBef>
        <a:spcAft>
          <a:spcPct val="0"/>
        </a:spcAft>
        <a:buClr>
          <a:srgbClr val="0C5F32"/>
        </a:buClr>
        <a:buSzPct val="165000"/>
        <a:buFont typeface="Lucida Grande"/>
        <a:buChar char="•"/>
        <a:defRPr sz="2200">
          <a:solidFill>
            <a:srgbClr val="1C2635"/>
          </a:solidFill>
          <a:latin typeface="+mn-lt"/>
          <a:ea typeface="+mn-ea"/>
          <a:cs typeface="+mn-cs"/>
          <a:sym typeface="Lucida Grande"/>
        </a:defRPr>
      </a:lvl5pPr>
      <a:lvl6pPr marL="3073400" indent="-571500" algn="l" rtl="0" fontAlgn="base">
        <a:spcBef>
          <a:spcPts val="2400"/>
        </a:spcBef>
        <a:spcAft>
          <a:spcPct val="0"/>
        </a:spcAft>
        <a:buClr>
          <a:srgbClr val="0C5F32"/>
        </a:buClr>
        <a:buSzPct val="165000"/>
        <a:buFont typeface="Lucida Grande" charset="0"/>
        <a:buChar char="•"/>
        <a:defRPr sz="2200">
          <a:solidFill>
            <a:srgbClr val="1C2635"/>
          </a:solidFill>
          <a:latin typeface="+mn-lt"/>
          <a:ea typeface="+mn-ea"/>
          <a:cs typeface="+mn-cs"/>
          <a:sym typeface="Lucida Grande" charset="0"/>
        </a:defRPr>
      </a:lvl6pPr>
      <a:lvl7pPr marL="3530600" indent="-571500" algn="l" rtl="0" fontAlgn="base">
        <a:spcBef>
          <a:spcPts val="2400"/>
        </a:spcBef>
        <a:spcAft>
          <a:spcPct val="0"/>
        </a:spcAft>
        <a:buClr>
          <a:srgbClr val="0C5F32"/>
        </a:buClr>
        <a:buSzPct val="165000"/>
        <a:buFont typeface="Lucida Grande" charset="0"/>
        <a:buChar char="•"/>
        <a:defRPr sz="2200">
          <a:solidFill>
            <a:srgbClr val="1C2635"/>
          </a:solidFill>
          <a:latin typeface="+mn-lt"/>
          <a:ea typeface="+mn-ea"/>
          <a:cs typeface="+mn-cs"/>
          <a:sym typeface="Lucida Grande" charset="0"/>
        </a:defRPr>
      </a:lvl7pPr>
      <a:lvl8pPr marL="3987800" indent="-571500" algn="l" rtl="0" fontAlgn="base">
        <a:spcBef>
          <a:spcPts val="2400"/>
        </a:spcBef>
        <a:spcAft>
          <a:spcPct val="0"/>
        </a:spcAft>
        <a:buClr>
          <a:srgbClr val="0C5F32"/>
        </a:buClr>
        <a:buSzPct val="165000"/>
        <a:buFont typeface="Lucida Grande" charset="0"/>
        <a:buChar char="•"/>
        <a:defRPr sz="2200">
          <a:solidFill>
            <a:srgbClr val="1C2635"/>
          </a:solidFill>
          <a:latin typeface="+mn-lt"/>
          <a:ea typeface="+mn-ea"/>
          <a:cs typeface="+mn-cs"/>
          <a:sym typeface="Lucida Grande" charset="0"/>
        </a:defRPr>
      </a:lvl8pPr>
      <a:lvl9pPr marL="4445000" indent="-571500" algn="l" rtl="0" fontAlgn="base">
        <a:spcBef>
          <a:spcPts val="2400"/>
        </a:spcBef>
        <a:spcAft>
          <a:spcPct val="0"/>
        </a:spcAft>
        <a:buClr>
          <a:srgbClr val="0C5F32"/>
        </a:buClr>
        <a:buSzPct val="165000"/>
        <a:buFont typeface="Lucida Grande" charset="0"/>
        <a:buChar char="•"/>
        <a:defRPr sz="2200">
          <a:solidFill>
            <a:srgbClr val="1C2635"/>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body" idx="1"/>
          </p:nvPr>
        </p:nvSpPr>
        <p:spPr bwMode="auto">
          <a:xfrm>
            <a:off x="774700" y="254000"/>
            <a:ext cx="10693400" cy="910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Lucida Grande" charset="0"/>
              </a:rPr>
              <a:t>Click to edit Master text styles</a:t>
            </a:r>
          </a:p>
          <a:p>
            <a:pPr lvl="1"/>
            <a:r>
              <a:rPr lang="en-US">
                <a:sym typeface="Lucida Grande" charset="0"/>
              </a:rPr>
              <a:t>Second level</a:t>
            </a:r>
          </a:p>
          <a:p>
            <a:pPr lvl="2"/>
            <a:r>
              <a:rPr lang="en-US">
                <a:sym typeface="Lucida Grande" charset="0"/>
              </a:rPr>
              <a:t>Third level</a:t>
            </a:r>
          </a:p>
          <a:p>
            <a:pPr lvl="3"/>
            <a:r>
              <a:rPr lang="en-US">
                <a:sym typeface="Lucida Grande" charset="0"/>
              </a:rPr>
              <a:t>Fourth level</a:t>
            </a:r>
          </a:p>
          <a:p>
            <a:pPr lvl="4"/>
            <a:r>
              <a:rPr lang="en-US">
                <a:sym typeface="Lucida Grande" charset="0"/>
              </a:rPr>
              <a:t>Fifth level</a:t>
            </a:r>
          </a:p>
        </p:txBody>
      </p:sp>
      <p:sp>
        <p:nvSpPr>
          <p:cNvPr id="7171" name="Rectangle 2"/>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pic>
        <p:nvPicPr>
          <p:cNvPr id="3076" name="Picture 3"/>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ransition xmlns:p14="http://schemas.microsoft.com/office/powerpoint/2010/main"/>
  <p:hf hdr="0" dt="0"/>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eaLnBrk="0" fontAlgn="base" hangingPunct="0">
        <a:spcBef>
          <a:spcPts val="4800"/>
        </a:spcBef>
        <a:spcAft>
          <a:spcPct val="0"/>
        </a:spcAft>
        <a:buClr>
          <a:srgbClr val="0C5F32"/>
        </a:buClr>
        <a:buSzPct val="171000"/>
        <a:buFont typeface="Lucida Grande"/>
        <a:buChar char="•"/>
        <a:defRPr sz="4200">
          <a:solidFill>
            <a:srgbClr val="1C2635"/>
          </a:solidFill>
          <a:latin typeface="+mn-lt"/>
          <a:ea typeface="+mn-ea"/>
          <a:cs typeface="+mn-cs"/>
          <a:sym typeface="Lucida Grande"/>
        </a:defRPr>
      </a:lvl1pPr>
      <a:lvl2pPr marL="1282700" indent="-571500" algn="l" rtl="0" eaLnBrk="0" fontAlgn="base" hangingPunct="0">
        <a:spcBef>
          <a:spcPts val="4800"/>
        </a:spcBef>
        <a:spcAft>
          <a:spcPct val="0"/>
        </a:spcAft>
        <a:buClr>
          <a:srgbClr val="0C5F32"/>
        </a:buClr>
        <a:buSzPct val="171000"/>
        <a:buFont typeface="Lucida Grande"/>
        <a:buChar char="•"/>
        <a:defRPr sz="4200">
          <a:solidFill>
            <a:srgbClr val="1C2635"/>
          </a:solidFill>
          <a:latin typeface="+mn-lt"/>
          <a:ea typeface="+mn-ea"/>
          <a:cs typeface="+mn-cs"/>
          <a:sym typeface="Lucida Grande"/>
        </a:defRPr>
      </a:lvl2pPr>
      <a:lvl3pPr marL="1727200" indent="-571500" algn="l" rtl="0" eaLnBrk="0" fontAlgn="base" hangingPunct="0">
        <a:spcBef>
          <a:spcPts val="4800"/>
        </a:spcBef>
        <a:spcAft>
          <a:spcPct val="0"/>
        </a:spcAft>
        <a:buClr>
          <a:srgbClr val="0C5F32"/>
        </a:buClr>
        <a:buSzPct val="171000"/>
        <a:buFont typeface="Lucida Grande"/>
        <a:buChar char="•"/>
        <a:defRPr sz="4200">
          <a:solidFill>
            <a:srgbClr val="1C2635"/>
          </a:solidFill>
          <a:latin typeface="+mn-lt"/>
          <a:ea typeface="+mn-ea"/>
          <a:cs typeface="+mn-cs"/>
          <a:sym typeface="Lucida Grande"/>
        </a:defRPr>
      </a:lvl3pPr>
      <a:lvl4pPr marL="2171700" indent="-571500" algn="l" rtl="0" eaLnBrk="0" fontAlgn="base" hangingPunct="0">
        <a:spcBef>
          <a:spcPts val="4800"/>
        </a:spcBef>
        <a:spcAft>
          <a:spcPct val="0"/>
        </a:spcAft>
        <a:buClr>
          <a:srgbClr val="0C5F32"/>
        </a:buClr>
        <a:buSzPct val="171000"/>
        <a:buFont typeface="Lucida Grande"/>
        <a:buChar char="•"/>
        <a:defRPr sz="4200">
          <a:solidFill>
            <a:srgbClr val="1C2635"/>
          </a:solidFill>
          <a:latin typeface="+mn-lt"/>
          <a:ea typeface="+mn-ea"/>
          <a:cs typeface="+mn-cs"/>
          <a:sym typeface="Lucida Grande"/>
        </a:defRPr>
      </a:lvl4pPr>
      <a:lvl5pPr marL="2616200" indent="-571500" algn="l" rtl="0" eaLnBrk="0" fontAlgn="base" hangingPunct="0">
        <a:spcBef>
          <a:spcPts val="4800"/>
        </a:spcBef>
        <a:spcAft>
          <a:spcPct val="0"/>
        </a:spcAft>
        <a:buClr>
          <a:srgbClr val="0C5F32"/>
        </a:buClr>
        <a:buSzPct val="171000"/>
        <a:buFont typeface="Lucida Grande"/>
        <a:buChar char="•"/>
        <a:defRPr sz="4200">
          <a:solidFill>
            <a:srgbClr val="1C2635"/>
          </a:solidFill>
          <a:latin typeface="+mn-lt"/>
          <a:ea typeface="+mn-ea"/>
          <a:cs typeface="+mn-cs"/>
          <a:sym typeface="Lucida Grande"/>
        </a:defRPr>
      </a:lvl5pPr>
      <a:lvl6pPr marL="3073400" indent="-571500" algn="l" rtl="0" fontAlgn="base">
        <a:spcBef>
          <a:spcPts val="4800"/>
        </a:spcBef>
        <a:spcAft>
          <a:spcPct val="0"/>
        </a:spcAft>
        <a:buClr>
          <a:srgbClr val="0C5F32"/>
        </a:buClr>
        <a:buSzPct val="171000"/>
        <a:buFont typeface="Lucida Grande" charset="0"/>
        <a:buChar char="•"/>
        <a:defRPr sz="4200">
          <a:solidFill>
            <a:srgbClr val="1C2635"/>
          </a:solidFill>
          <a:latin typeface="+mn-lt"/>
          <a:ea typeface="+mn-ea"/>
          <a:cs typeface="+mn-cs"/>
          <a:sym typeface="Lucida Grande" charset="0"/>
        </a:defRPr>
      </a:lvl6pPr>
      <a:lvl7pPr marL="3530600" indent="-571500" algn="l" rtl="0" fontAlgn="base">
        <a:spcBef>
          <a:spcPts val="4800"/>
        </a:spcBef>
        <a:spcAft>
          <a:spcPct val="0"/>
        </a:spcAft>
        <a:buClr>
          <a:srgbClr val="0C5F32"/>
        </a:buClr>
        <a:buSzPct val="171000"/>
        <a:buFont typeface="Lucida Grande" charset="0"/>
        <a:buChar char="•"/>
        <a:defRPr sz="4200">
          <a:solidFill>
            <a:srgbClr val="1C2635"/>
          </a:solidFill>
          <a:latin typeface="+mn-lt"/>
          <a:ea typeface="+mn-ea"/>
          <a:cs typeface="+mn-cs"/>
          <a:sym typeface="Lucida Grande" charset="0"/>
        </a:defRPr>
      </a:lvl7pPr>
      <a:lvl8pPr marL="3987800" indent="-571500" algn="l" rtl="0" fontAlgn="base">
        <a:spcBef>
          <a:spcPts val="4800"/>
        </a:spcBef>
        <a:spcAft>
          <a:spcPct val="0"/>
        </a:spcAft>
        <a:buClr>
          <a:srgbClr val="0C5F32"/>
        </a:buClr>
        <a:buSzPct val="171000"/>
        <a:buFont typeface="Lucida Grande" charset="0"/>
        <a:buChar char="•"/>
        <a:defRPr sz="4200">
          <a:solidFill>
            <a:srgbClr val="1C2635"/>
          </a:solidFill>
          <a:latin typeface="+mn-lt"/>
          <a:ea typeface="+mn-ea"/>
          <a:cs typeface="+mn-cs"/>
          <a:sym typeface="Lucida Grande" charset="0"/>
        </a:defRPr>
      </a:lvl8pPr>
      <a:lvl9pPr marL="4445000" indent="-571500" algn="l" rtl="0" fontAlgn="base">
        <a:spcBef>
          <a:spcPts val="4800"/>
        </a:spcBef>
        <a:spcAft>
          <a:spcPct val="0"/>
        </a:spcAft>
        <a:buClr>
          <a:srgbClr val="0C5F32"/>
        </a:buClr>
        <a:buSzPct val="171000"/>
        <a:buFont typeface="Lucida Grande" charset="0"/>
        <a:buChar char="•"/>
        <a:defRPr sz="4200">
          <a:solidFill>
            <a:srgbClr val="1C2635"/>
          </a:solidFill>
          <a:latin typeface="+mn-lt"/>
          <a:ea typeface="+mn-ea"/>
          <a:cs typeface="+mn-cs"/>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pic>
        <p:nvPicPr>
          <p:cNvPr id="4099"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ransition xmlns:p14="http://schemas.microsoft.com/office/powerpoint/2010/main"/>
  <p:hf hdr="0" dt="0"/>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1pPr>
      <a:lvl2pPr marL="1333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2pPr>
      <a:lvl3pPr marL="1778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3pPr>
      <a:lvl4pPr marL="2222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4pPr>
      <a:lvl5pPr marL="2667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1" name="Rectangle 1"/>
          <p:cNvSpPr>
            <a:spLocks noGrp="1" noChangeArrowheads="1"/>
          </p:cNvSpPr>
          <p:nvPr>
            <p:ph type="title"/>
          </p:nvPr>
        </p:nvSpPr>
        <p:spPr bwMode="auto">
          <a:xfrm>
            <a:off x="1270000" y="7366000"/>
            <a:ext cx="10464800"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xmlns:p14="http://schemas.microsoft.com/office/powerpoint/2010/main"/>
  <p:hf hdr="0" dt="0"/>
  <p:txStyles>
    <p:titleStyle>
      <a:lvl1pPr algn="ctr" rtl="0" eaLnBrk="0" fontAlgn="base" hangingPunct="0">
        <a:spcBef>
          <a:spcPct val="0"/>
        </a:spcBef>
        <a:spcAft>
          <a:spcPct val="0"/>
        </a:spcAft>
        <a:defRPr sz="8400">
          <a:solidFill>
            <a:srgbClr val="B5122E"/>
          </a:solidFill>
          <a:latin typeface="+mj-lt"/>
          <a:ea typeface="+mj-ea"/>
          <a:cs typeface="+mj-cs"/>
          <a:sym typeface="Gill Sans"/>
        </a:defRPr>
      </a:lvl1pPr>
      <a:lvl2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8400">
          <a:solidFill>
            <a:srgbClr val="B5122E"/>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rgbClr val="B5122E"/>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body" idx="1"/>
          </p:nvPr>
        </p:nvSpPr>
        <p:spPr bwMode="auto">
          <a:xfrm>
            <a:off x="635000" y="47879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11266" name="Rectangle 2"/>
          <p:cNvSpPr>
            <a:spLocks noGrp="1" noChangeArrowheads="1"/>
          </p:cNvSpPr>
          <p:nvPr>
            <p:ph type="title"/>
          </p:nvPr>
        </p:nvSpPr>
        <p:spPr bwMode="auto">
          <a:xfrm>
            <a:off x="635000" y="14097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ransition xmlns:p14="http://schemas.microsoft.com/office/powerpoint/2010/main"/>
  <p:hf hdr="0" dt="0"/>
  <p:txStyles>
    <p:titleStyle>
      <a:lvl1pPr algn="ctr" rtl="0" eaLnBrk="0" fontAlgn="base" hangingPunct="0">
        <a:spcBef>
          <a:spcPct val="0"/>
        </a:spcBef>
        <a:spcAft>
          <a:spcPct val="0"/>
        </a:spcAft>
        <a:defRPr sz="7000">
          <a:solidFill>
            <a:srgbClr val="B5122E"/>
          </a:solidFill>
          <a:latin typeface="+mj-lt"/>
          <a:ea typeface="+mj-ea"/>
          <a:cs typeface="+mj-cs"/>
          <a:sym typeface="Gill Sans"/>
        </a:defRPr>
      </a:lvl1pPr>
      <a:lvl2pPr algn="ctr" rtl="0" eaLnBrk="0" fontAlgn="base" hangingPunct="0">
        <a:spcBef>
          <a:spcPct val="0"/>
        </a:spcBef>
        <a:spcAft>
          <a:spcPct val="0"/>
        </a:spcAft>
        <a:defRPr sz="7000">
          <a:solidFill>
            <a:srgbClr val="B5122E"/>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7000">
          <a:solidFill>
            <a:srgbClr val="B5122E"/>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7000">
          <a:solidFill>
            <a:srgbClr val="B5122E"/>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7000">
          <a:solidFill>
            <a:srgbClr val="B5122E"/>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7000">
          <a:solidFill>
            <a:srgbClr val="B5122E"/>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rgbClr val="B5122E"/>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rgbClr val="B5122E"/>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rgbClr val="B5122E"/>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rgbClr val="1C2635"/>
          </a:solidFill>
          <a:latin typeface="+mn-lt"/>
          <a:ea typeface="+mn-ea"/>
          <a:cs typeface="+mn-cs"/>
          <a:sym typeface="Gill Sans"/>
        </a:defRPr>
      </a:lvl1pPr>
      <a:lvl2pPr marL="742950" indent="-285750" algn="ctr" rtl="0" eaLnBrk="0" fontAlgn="base" hangingPunct="0">
        <a:spcBef>
          <a:spcPct val="0"/>
        </a:spcBef>
        <a:spcAft>
          <a:spcPct val="0"/>
        </a:spcAft>
        <a:defRPr sz="3400">
          <a:solidFill>
            <a:srgbClr val="1C2635"/>
          </a:solidFill>
          <a:latin typeface="+mn-lt"/>
          <a:ea typeface="+mn-ea"/>
          <a:cs typeface="+mn-cs"/>
          <a:sym typeface="Gill Sans"/>
        </a:defRPr>
      </a:lvl2pPr>
      <a:lvl3pPr marL="1143000" indent="-228600" algn="ctr" rtl="0" eaLnBrk="0" fontAlgn="base" hangingPunct="0">
        <a:spcBef>
          <a:spcPct val="0"/>
        </a:spcBef>
        <a:spcAft>
          <a:spcPct val="0"/>
        </a:spcAft>
        <a:defRPr sz="3400">
          <a:solidFill>
            <a:srgbClr val="1C2635"/>
          </a:solidFill>
          <a:latin typeface="+mn-lt"/>
          <a:ea typeface="+mn-ea"/>
          <a:cs typeface="+mn-cs"/>
          <a:sym typeface="Gill Sans"/>
        </a:defRPr>
      </a:lvl3pPr>
      <a:lvl4pPr marL="1600200" indent="-228600" algn="ctr" rtl="0" eaLnBrk="0" fontAlgn="base" hangingPunct="0">
        <a:spcBef>
          <a:spcPct val="0"/>
        </a:spcBef>
        <a:spcAft>
          <a:spcPct val="0"/>
        </a:spcAft>
        <a:defRPr sz="3400">
          <a:solidFill>
            <a:srgbClr val="1C2635"/>
          </a:solidFill>
          <a:latin typeface="+mn-lt"/>
          <a:ea typeface="+mn-ea"/>
          <a:cs typeface="+mn-cs"/>
          <a:sym typeface="Gill Sans"/>
        </a:defRPr>
      </a:lvl4pPr>
      <a:lvl5pPr marL="2057400" indent="-228600" algn="ctr" rtl="0" eaLnBrk="0" fontAlgn="base" hangingPunct="0">
        <a:spcBef>
          <a:spcPct val="0"/>
        </a:spcBef>
        <a:spcAft>
          <a:spcPct val="0"/>
        </a:spcAft>
        <a:defRPr sz="3400">
          <a:solidFill>
            <a:srgbClr val="1C2635"/>
          </a:solidFill>
          <a:latin typeface="+mn-lt"/>
          <a:ea typeface="+mn-ea"/>
          <a:cs typeface="+mn-cs"/>
          <a:sym typeface="Gill Sans"/>
        </a:defRPr>
      </a:lvl5pPr>
      <a:lvl6pPr marL="457200" algn="ctr" rtl="0" fontAlgn="base">
        <a:spcBef>
          <a:spcPct val="0"/>
        </a:spcBef>
        <a:spcAft>
          <a:spcPct val="0"/>
        </a:spcAft>
        <a:defRPr sz="3400">
          <a:solidFill>
            <a:srgbClr val="1C2635"/>
          </a:solidFill>
          <a:latin typeface="+mn-lt"/>
          <a:ea typeface="+mn-ea"/>
          <a:cs typeface="+mn-cs"/>
          <a:sym typeface="Gill Sans" charset="0"/>
        </a:defRPr>
      </a:lvl6pPr>
      <a:lvl7pPr marL="914400" algn="ctr" rtl="0" fontAlgn="base">
        <a:spcBef>
          <a:spcPct val="0"/>
        </a:spcBef>
        <a:spcAft>
          <a:spcPct val="0"/>
        </a:spcAft>
        <a:defRPr sz="3400">
          <a:solidFill>
            <a:srgbClr val="1C2635"/>
          </a:solidFill>
          <a:latin typeface="+mn-lt"/>
          <a:ea typeface="+mn-ea"/>
          <a:cs typeface="+mn-cs"/>
          <a:sym typeface="Gill Sans" charset="0"/>
        </a:defRPr>
      </a:lvl7pPr>
      <a:lvl8pPr marL="1371600" algn="ctr" rtl="0" fontAlgn="base">
        <a:spcBef>
          <a:spcPct val="0"/>
        </a:spcBef>
        <a:spcAft>
          <a:spcPct val="0"/>
        </a:spcAft>
        <a:defRPr sz="3400">
          <a:solidFill>
            <a:srgbClr val="1C2635"/>
          </a:solidFill>
          <a:latin typeface="+mn-lt"/>
          <a:ea typeface="+mn-ea"/>
          <a:cs typeface="+mn-cs"/>
          <a:sym typeface="Gill Sans" charset="0"/>
        </a:defRPr>
      </a:lvl8pPr>
      <a:lvl9pPr marL="1828800" algn="ctr" rtl="0" fontAlgn="base">
        <a:spcBef>
          <a:spcPct val="0"/>
        </a:spcBef>
        <a:spcAft>
          <a:spcPct val="0"/>
        </a:spcAft>
        <a:defRPr sz="3400">
          <a:solidFill>
            <a:srgbClr val="1C2635"/>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9" name="Rectangle 1"/>
          <p:cNvSpPr>
            <a:spLocks noGrp="1" noChangeArrowheads="1"/>
          </p:cNvSpPr>
          <p:nvPr>
            <p:ph type="body" idx="1"/>
          </p:nvPr>
        </p:nvSpPr>
        <p:spPr bwMode="auto">
          <a:xfrm>
            <a:off x="635000" y="47879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12290" name="Rectangle 2"/>
          <p:cNvSpPr>
            <a:spLocks noGrp="1" noChangeArrowheads="1"/>
          </p:cNvSpPr>
          <p:nvPr>
            <p:ph type="title"/>
          </p:nvPr>
        </p:nvSpPr>
        <p:spPr bwMode="auto">
          <a:xfrm>
            <a:off x="635000" y="1409700"/>
            <a:ext cx="5867400"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ransition xmlns:p14="http://schemas.microsoft.com/office/powerpoint/2010/main"/>
  <p:hf hdr="0" dt="0"/>
  <p:txStyles>
    <p:titleStyle>
      <a:lvl1pPr algn="ctr" rtl="0" eaLnBrk="0" fontAlgn="base" hangingPunct="0">
        <a:spcBef>
          <a:spcPct val="0"/>
        </a:spcBef>
        <a:spcAft>
          <a:spcPct val="0"/>
        </a:spcAft>
        <a:defRPr sz="7000">
          <a:solidFill>
            <a:schemeClr val="tx1"/>
          </a:solidFill>
          <a:latin typeface="+mj-lt"/>
          <a:ea typeface="+mj-ea"/>
          <a:cs typeface="+mj-cs"/>
          <a:sym typeface="Gill Sans"/>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chemeClr val="tx1"/>
          </a:solidFill>
          <a:latin typeface="+mn-lt"/>
          <a:ea typeface="+mn-ea"/>
          <a:cs typeface="+mn-cs"/>
          <a:sym typeface="Gill Sans"/>
        </a:defRPr>
      </a:lvl1pPr>
      <a:lvl2pPr marL="742950" indent="-285750" algn="ctr" rtl="0" eaLnBrk="0" fontAlgn="base" hangingPunct="0">
        <a:spcBef>
          <a:spcPct val="0"/>
        </a:spcBef>
        <a:spcAft>
          <a:spcPct val="0"/>
        </a:spcAft>
        <a:defRPr sz="3400">
          <a:solidFill>
            <a:schemeClr val="tx1"/>
          </a:solidFill>
          <a:latin typeface="+mn-lt"/>
          <a:ea typeface="+mn-ea"/>
          <a:cs typeface="+mn-cs"/>
          <a:sym typeface="Gill Sans"/>
        </a:defRPr>
      </a:lvl2pPr>
      <a:lvl3pPr marL="1143000" indent="-228600" algn="ctr" rtl="0" eaLnBrk="0" fontAlgn="base" hangingPunct="0">
        <a:spcBef>
          <a:spcPct val="0"/>
        </a:spcBef>
        <a:spcAft>
          <a:spcPct val="0"/>
        </a:spcAft>
        <a:defRPr sz="3400">
          <a:solidFill>
            <a:schemeClr val="tx1"/>
          </a:solidFill>
          <a:latin typeface="+mn-lt"/>
          <a:ea typeface="+mn-ea"/>
          <a:cs typeface="+mn-cs"/>
          <a:sym typeface="Gill Sans"/>
        </a:defRPr>
      </a:lvl3pPr>
      <a:lvl4pPr marL="1600200" indent="-228600" algn="ctr" rtl="0" eaLnBrk="0" fontAlgn="base" hangingPunct="0">
        <a:spcBef>
          <a:spcPct val="0"/>
        </a:spcBef>
        <a:spcAft>
          <a:spcPct val="0"/>
        </a:spcAft>
        <a:defRPr sz="3400">
          <a:solidFill>
            <a:schemeClr val="tx1"/>
          </a:solidFill>
          <a:latin typeface="+mn-lt"/>
          <a:ea typeface="+mn-ea"/>
          <a:cs typeface="+mn-cs"/>
          <a:sym typeface="Gill Sans"/>
        </a:defRPr>
      </a:lvl4pPr>
      <a:lvl5pPr marL="2057400" indent="-228600" algn="ctr" rtl="0" eaLnBrk="0" fontAlgn="base" hangingPunct="0">
        <a:spcBef>
          <a:spcPct val="0"/>
        </a:spcBef>
        <a:spcAft>
          <a:spcPct val="0"/>
        </a:spcAft>
        <a:defRPr sz="3400">
          <a:solidFill>
            <a:schemeClr val="tx1"/>
          </a:solidFill>
          <a:latin typeface="+mn-lt"/>
          <a:ea typeface="+mn-ea"/>
          <a:cs typeface="+mn-cs"/>
          <a:sym typeface="Gill Sans"/>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bwMode="auto">
          <a:xfrm>
            <a:off x="774700" y="254000"/>
            <a:ext cx="108839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Lucida Grande" charset="0"/>
              </a:rPr>
              <a:t>Click to edit Master title style</a:t>
            </a:r>
          </a:p>
        </p:txBody>
      </p:sp>
      <p:sp>
        <p:nvSpPr>
          <p:cNvPr id="13315" name="Rectangle 2"/>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pic>
        <p:nvPicPr>
          <p:cNvPr id="8196" name="Picture 3"/>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ransition xmlns:p14="http://schemas.microsoft.com/office/powerpoint/2010/main"/>
  <p:hf hdr="0" dt="0"/>
  <p:txStyles>
    <p:titleStyle>
      <a:lvl1pPr algn="l" rtl="0" eaLnBrk="0" fontAlgn="base" hangingPunct="0">
        <a:spcBef>
          <a:spcPct val="0"/>
        </a:spcBef>
        <a:spcAft>
          <a:spcPct val="0"/>
        </a:spcAft>
        <a:defRPr sz="8400">
          <a:solidFill>
            <a:srgbClr val="B5122E"/>
          </a:solidFill>
          <a:latin typeface="+mj-lt"/>
          <a:ea typeface="+mj-ea"/>
          <a:cs typeface="+mj-cs"/>
          <a:sym typeface="Lucida Grande"/>
        </a:defRPr>
      </a:lvl1pPr>
      <a:lvl2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2pPr>
      <a:lvl3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3pPr>
      <a:lvl4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4pPr>
      <a:lvl5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5pPr>
      <a:lvl6pPr marL="4572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9pPr>
    </p:titleStyle>
    <p:bodyStyle>
      <a:lvl1pPr marL="889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1pPr>
      <a:lvl2pPr marL="1333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2pPr>
      <a:lvl3pPr marL="1778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3pPr>
      <a:lvl4pPr marL="22225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4pPr>
      <a:lvl5pPr marL="26670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bwMode="auto">
          <a:xfrm>
            <a:off x="774700" y="254000"/>
            <a:ext cx="10883900"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Lucida Grande" charset="0"/>
              </a:rPr>
              <a:t>Click to edit Master title style</a:t>
            </a:r>
          </a:p>
        </p:txBody>
      </p:sp>
      <p:sp>
        <p:nvSpPr>
          <p:cNvPr id="14339" name="Rectangle 2"/>
          <p:cNvSpPr>
            <a:spLocks/>
          </p:cNvSpPr>
          <p:nvPr/>
        </p:nvSpPr>
        <p:spPr bwMode="auto">
          <a:xfrm>
            <a:off x="12090400" y="0"/>
            <a:ext cx="952500" cy="9740900"/>
          </a:xfrm>
          <a:prstGeom prst="rect">
            <a:avLst/>
          </a:prstGeom>
          <a:solidFill>
            <a:schemeClr val="accent1"/>
          </a:solidFill>
          <a:ln w="25400">
            <a:solidFill>
              <a:srgbClr val="CDD1D2"/>
            </a:solidFill>
            <a:miter lim="800000"/>
            <a:headEnd/>
            <a:tailEnd/>
          </a:ln>
        </p:spPr>
        <p:txBody>
          <a:bodyPr lIns="0" tIns="0" rIns="0" bIns="0"/>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ctr" eaLnBrk="1" hangingPunct="1">
              <a:defRPr/>
            </a:pPr>
            <a:endParaRPr lang="en-US" altLang="en-US">
              <a:cs typeface="+mn-cs"/>
            </a:endParaRPr>
          </a:p>
        </p:txBody>
      </p:sp>
      <p:sp>
        <p:nvSpPr>
          <p:cNvPr id="2" name="Rectangle 3"/>
          <p:cNvSpPr>
            <a:spLocks noGrp="1" noChangeArrowheads="1"/>
          </p:cNvSpPr>
          <p:nvPr>
            <p:ph type="body" idx="1"/>
          </p:nvPr>
        </p:nvSpPr>
        <p:spPr bwMode="auto">
          <a:xfrm>
            <a:off x="774700" y="2768600"/>
            <a:ext cx="108839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pic>
        <p:nvPicPr>
          <p:cNvPr id="9221" name="Picture 4"/>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2052300" y="8778875"/>
            <a:ext cx="9779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xmlns:p14="http://schemas.microsoft.com/office/powerpoint/2010/main"/>
  <p:hf hdr="0" dt="0"/>
  <p:txStyles>
    <p:titleStyle>
      <a:lvl1pPr algn="l" rtl="0" eaLnBrk="0" fontAlgn="base" hangingPunct="0">
        <a:spcBef>
          <a:spcPct val="0"/>
        </a:spcBef>
        <a:spcAft>
          <a:spcPct val="0"/>
        </a:spcAft>
        <a:defRPr sz="8400">
          <a:solidFill>
            <a:srgbClr val="B5122E"/>
          </a:solidFill>
          <a:latin typeface="+mj-lt"/>
          <a:ea typeface="+mj-ea"/>
          <a:cs typeface="+mj-cs"/>
          <a:sym typeface="Lucida Grande"/>
        </a:defRPr>
      </a:lvl1pPr>
      <a:lvl2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2pPr>
      <a:lvl3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3pPr>
      <a:lvl4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4pPr>
      <a:lvl5pPr algn="l" rtl="0" eaLnBrk="0" fontAlgn="base" hangingPunct="0">
        <a:spcBef>
          <a:spcPct val="0"/>
        </a:spcBef>
        <a:spcAft>
          <a:spcPct val="0"/>
        </a:spcAft>
        <a:defRPr sz="8400">
          <a:solidFill>
            <a:srgbClr val="B5122E"/>
          </a:solidFill>
          <a:latin typeface="Lucida Grande" charset="0"/>
          <a:ea typeface="ヒラギノ角ゴ ProN W3" charset="0"/>
          <a:cs typeface="ヒラギノ角ゴ ProN W3" charset="0"/>
          <a:sym typeface="Lucida Grande"/>
        </a:defRPr>
      </a:lvl5pPr>
      <a:lvl6pPr marL="4572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8400">
          <a:solidFill>
            <a:srgbClr val="B5122E"/>
          </a:solidFill>
          <a:latin typeface="Lucida Grande" charset="0"/>
          <a:ea typeface="ヒラギノ角ゴ ProN W3" charset="0"/>
          <a:cs typeface="ヒラギノ角ゴ ProN W3" charset="0"/>
          <a:sym typeface="Lucida Grande" charset="0"/>
        </a:defRPr>
      </a:lvl9pPr>
    </p:titleStyle>
    <p:bodyStyle>
      <a:lvl1pPr marL="8382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1pPr>
      <a:lvl2pPr marL="12827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2pPr>
      <a:lvl3pPr marL="17272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3pPr>
      <a:lvl4pPr marL="21717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4pPr>
      <a:lvl5pPr marL="2616200" indent="-571500" algn="l" rtl="0" eaLnBrk="0" fontAlgn="base" hangingPunct="0">
        <a:spcBef>
          <a:spcPts val="2400"/>
        </a:spcBef>
        <a:spcAft>
          <a:spcPct val="0"/>
        </a:spcAft>
        <a:buSzPct val="171000"/>
        <a:buFont typeface="Gill Sans"/>
        <a:buChar char="•"/>
        <a:defRPr sz="4200">
          <a:solidFill>
            <a:schemeClr val="tx1"/>
          </a:solidFill>
          <a:latin typeface="+mn-lt"/>
          <a:ea typeface="+mn-ea"/>
          <a:cs typeface="+mn-cs"/>
          <a:sym typeface="Gill Sans"/>
        </a:defRPr>
      </a:lvl5pPr>
      <a:lvl6pPr marL="3073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s://thejesuitpost.org/2012/11/a-new-serenity-prayer/"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6" Type="http://schemas.openxmlformats.org/officeDocument/2006/relationships/image" Target="../media/image19.jpeg"/><Relationship Id="rId7"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3.png"/><Relationship Id="rId1" Type="http://schemas.openxmlformats.org/officeDocument/2006/relationships/slideLayout" Target="../slideLayouts/slideLayout35.xml"/><Relationship Id="rId2"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7.emf"/><Relationship Id="rId1" Type="http://schemas.openxmlformats.org/officeDocument/2006/relationships/vmlDrawing" Target="../drawings/vmlDrawing2.vml"/><Relationship Id="rId2"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hyperlink" Target="https://inside.manhattan.edu/academic-resources/research/lasallian-research-scholars.ph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xml"/><Relationship Id="rId3" Type="http://schemas.openxmlformats.org/officeDocument/2006/relationships/image" Target="../media/image24.jpeg"/></Relationships>
</file>

<file path=ppt/slides/_rels/slide28.xml.rels><?xml version="1.0" encoding="UTF-8" standalone="yes"?>
<Relationships xmlns="http://schemas.openxmlformats.org/package/2006/relationships"><Relationship Id="rId11" Type="http://schemas.openxmlformats.org/officeDocument/2006/relationships/image" Target="../media/image33.jpeg"/><Relationship Id="rId12" Type="http://schemas.openxmlformats.org/officeDocument/2006/relationships/image" Target="../media/image34.emf"/><Relationship Id="rId13" Type="http://schemas.openxmlformats.org/officeDocument/2006/relationships/image" Target="../media/image35.jpeg"/><Relationship Id="rId14" Type="http://schemas.openxmlformats.org/officeDocument/2006/relationships/image" Target="../media/image36.jpeg"/><Relationship Id="rId1" Type="http://schemas.openxmlformats.org/officeDocument/2006/relationships/slideLayout" Target="../slideLayouts/slideLayout35.xml"/><Relationship Id="rId2" Type="http://schemas.openxmlformats.org/officeDocument/2006/relationships/notesSlide" Target="../notesSlides/notesSlide3.xml"/><Relationship Id="rId3" Type="http://schemas.openxmlformats.org/officeDocument/2006/relationships/image" Target="../media/image25.jpeg"/><Relationship Id="rId4" Type="http://schemas.openxmlformats.org/officeDocument/2006/relationships/image" Target="../media/image26.png"/><Relationship Id="rId5" Type="http://schemas.openxmlformats.org/officeDocument/2006/relationships/image" Target="../media/image27.jpeg"/><Relationship Id="rId6" Type="http://schemas.openxmlformats.org/officeDocument/2006/relationships/image" Target="../media/image28.jpeg"/><Relationship Id="rId7" Type="http://schemas.openxmlformats.org/officeDocument/2006/relationships/image" Target="../media/image29.jpeg"/><Relationship Id="rId8" Type="http://schemas.openxmlformats.org/officeDocument/2006/relationships/image" Target="../media/image30.png"/><Relationship Id="rId9" Type="http://schemas.openxmlformats.org/officeDocument/2006/relationships/image" Target="../media/image31.jpeg"/><Relationship Id="rId10" Type="http://schemas.openxmlformats.org/officeDocument/2006/relationships/image" Target="../media/image32.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xml"/><Relationship Id="rId3" Type="http://schemas.openxmlformats.org/officeDocument/2006/relationships/image" Target="../media/image37.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8.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8.jpeg"/><Relationship Id="rId3" Type="http://schemas.openxmlformats.org/officeDocument/2006/relationships/image" Target="../media/image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3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image" Target="../media/image4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png"/><Relationship Id="rId3"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7.emf"/><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3600" b="1" dirty="0" smtClean="0">
                <a:sym typeface="Lucida Grande" pitchFamily="-84" charset="0"/>
              </a:rPr>
              <a:t>Manhattan College Senate</a:t>
            </a:r>
            <a:endParaRPr lang="en-US" sz="3600" dirty="0">
              <a:sym typeface="Lucida Grande" pitchFamily="-84" charset="0"/>
            </a:endParaRPr>
          </a:p>
        </p:txBody>
      </p:sp>
      <p:sp>
        <p:nvSpPr>
          <p:cNvPr id="3" name="Content Placeholder 2"/>
          <p:cNvSpPr>
            <a:spLocks noGrp="1"/>
          </p:cNvSpPr>
          <p:nvPr>
            <p:ph idx="1"/>
          </p:nvPr>
        </p:nvSpPr>
        <p:spPr>
          <a:xfrm>
            <a:off x="774700" y="2895600"/>
            <a:ext cx="11061700" cy="5715000"/>
          </a:xfrm>
        </p:spPr>
        <p:txBody>
          <a:bodyPr/>
          <a:lstStyle/>
          <a:p>
            <a:pPr marL="0" indent="0" algn="ctr">
              <a:spcBef>
                <a:spcPts val="0"/>
              </a:spcBef>
              <a:buFont typeface="Lucida Grande" pitchFamily="-84" charset="0"/>
              <a:buNone/>
              <a:defRPr/>
            </a:pPr>
            <a:r>
              <a:rPr lang="en-US" b="1" dirty="0" smtClean="0">
                <a:sym typeface="Lucida Grande" pitchFamily="-84" charset="0"/>
              </a:rPr>
              <a:t>Mission</a:t>
            </a:r>
          </a:p>
          <a:p>
            <a:pPr marL="0" indent="0" algn="ctr">
              <a:spcBef>
                <a:spcPts val="0"/>
              </a:spcBef>
              <a:buFont typeface="Lucida Grande" pitchFamily="-84" charset="0"/>
              <a:buNone/>
              <a:defRPr/>
            </a:pPr>
            <a:endParaRPr lang="en-US" b="1" dirty="0" smtClean="0">
              <a:sym typeface="Lucida Grande" pitchFamily="-84" charset="0"/>
            </a:endParaRPr>
          </a:p>
          <a:p>
            <a:pPr marL="0" indent="0" algn="ctr">
              <a:spcBef>
                <a:spcPts val="0"/>
              </a:spcBef>
              <a:buFont typeface="Lucida Grande" pitchFamily="-84" charset="0"/>
              <a:buNone/>
              <a:defRPr/>
            </a:pPr>
            <a:r>
              <a:rPr lang="en-US" b="1" dirty="0" smtClean="0">
                <a:sym typeface="Lucida Grande" pitchFamily="-84" charset="0"/>
              </a:rPr>
              <a:t>Strategic Plan</a:t>
            </a:r>
          </a:p>
          <a:p>
            <a:pPr marL="0" indent="0" algn="ctr">
              <a:spcBef>
                <a:spcPts val="0"/>
              </a:spcBef>
              <a:buFont typeface="Lucida Grande" pitchFamily="-84" charset="0"/>
              <a:buNone/>
              <a:defRPr/>
            </a:pPr>
            <a:endParaRPr lang="en-US" b="1" dirty="0" smtClean="0">
              <a:sym typeface="Lucida Grande" pitchFamily="-84" charset="0"/>
            </a:endParaRPr>
          </a:p>
          <a:p>
            <a:pPr marL="0" indent="0" algn="ctr">
              <a:spcBef>
                <a:spcPts val="0"/>
              </a:spcBef>
              <a:buFont typeface="Lucida Grande" pitchFamily="-84" charset="0"/>
              <a:buNone/>
              <a:defRPr/>
            </a:pPr>
            <a:r>
              <a:rPr lang="en-US" b="1" dirty="0" smtClean="0">
                <a:sym typeface="Lucida Grande" pitchFamily="-84" charset="0"/>
              </a:rPr>
              <a:t>Core Identity </a:t>
            </a:r>
          </a:p>
          <a:p>
            <a:pPr marL="0" indent="0" algn="ctr">
              <a:spcBef>
                <a:spcPts val="0"/>
              </a:spcBef>
              <a:buFont typeface="Lucida Grande" pitchFamily="-84" charset="0"/>
              <a:buNone/>
              <a:defRPr/>
            </a:pPr>
            <a:r>
              <a:rPr lang="en-US" b="1" dirty="0" smtClean="0">
                <a:sym typeface="Lucida Grande" pitchFamily="-84" charset="0"/>
              </a:rPr>
              <a:t>(</a:t>
            </a:r>
            <a:r>
              <a:rPr lang="en-US" b="1" i="1" dirty="0" smtClean="0">
                <a:sym typeface="Lucida Grande" pitchFamily="-84" charset="0"/>
              </a:rPr>
              <a:t>Special Sauce</a:t>
            </a:r>
            <a:r>
              <a:rPr lang="en-US" b="1" dirty="0" smtClean="0">
                <a:sym typeface="Lucida Grande" pitchFamily="-84" charset="0"/>
              </a:rPr>
              <a:t>)</a:t>
            </a:r>
          </a:p>
          <a:p>
            <a:pPr marL="0" indent="0">
              <a:spcBef>
                <a:spcPts val="0"/>
              </a:spcBef>
              <a:buFont typeface="Lucida Grande" pitchFamily="-84" charset="0"/>
              <a:buNone/>
              <a:defRPr/>
            </a:pPr>
            <a:endParaRPr lang="en-US" sz="1600" b="1" dirty="0">
              <a:sym typeface="Lucida Grande" pitchFamily="-84" charset="0"/>
            </a:endParaRPr>
          </a:p>
          <a:p>
            <a:pPr marL="0" indent="0" algn="ctr">
              <a:spcBef>
                <a:spcPts val="0"/>
              </a:spcBef>
              <a:buFont typeface="Lucida Grande" pitchFamily="-84" charset="0"/>
              <a:buNone/>
              <a:defRPr/>
            </a:pPr>
            <a:endParaRPr lang="en-US" sz="2800" i="1" dirty="0" smtClean="0">
              <a:sym typeface="Lucida Grande" pitchFamily="-84" charset="0"/>
            </a:endParaRPr>
          </a:p>
          <a:p>
            <a:pPr marL="0" indent="0" algn="ctr">
              <a:spcBef>
                <a:spcPts val="0"/>
              </a:spcBef>
              <a:buFont typeface="Lucida Grande" pitchFamily="-84" charset="0"/>
              <a:buNone/>
              <a:defRPr/>
            </a:pPr>
            <a:endParaRPr lang="en-US" sz="2800" i="1" dirty="0" smtClean="0">
              <a:sym typeface="Lucida Grande" pitchFamily="-84" charset="0"/>
            </a:endParaRPr>
          </a:p>
          <a:p>
            <a:pPr marL="0" indent="0" algn="ctr">
              <a:spcBef>
                <a:spcPts val="0"/>
              </a:spcBef>
              <a:buFont typeface="Lucida Grande" pitchFamily="-84" charset="0"/>
              <a:buNone/>
              <a:defRPr/>
            </a:pPr>
            <a:endParaRPr lang="en-US" sz="1200" i="1" dirty="0" smtClean="0">
              <a:sym typeface="Lucida Grande" pitchFamily="-84" charset="0"/>
            </a:endParaRPr>
          </a:p>
          <a:p>
            <a:pPr marL="0" indent="0" algn="ctr">
              <a:spcBef>
                <a:spcPts val="0"/>
              </a:spcBef>
              <a:buFont typeface="Lucida Grande" pitchFamily="-84" charset="0"/>
              <a:buNone/>
              <a:defRPr/>
            </a:pPr>
            <a:endParaRPr lang="en-US" sz="2800" i="1" dirty="0">
              <a:sym typeface="Lucida Grande" pitchFamily="-84" charset="0"/>
            </a:endParaRPr>
          </a:p>
          <a:p>
            <a:pPr marL="0" indent="0" algn="ctr">
              <a:spcBef>
                <a:spcPts val="0"/>
              </a:spcBef>
              <a:buFont typeface="Lucida Grande" pitchFamily="-84" charset="0"/>
              <a:buNone/>
              <a:defRPr/>
            </a:pPr>
            <a:r>
              <a:rPr lang="en-US" sz="2000" i="1" dirty="0" smtClean="0">
                <a:sym typeface="Lucida Grande" pitchFamily="-84" charset="0"/>
              </a:rPr>
              <a:t>Brother Jack Curran ‘80, FSC, PhD</a:t>
            </a:r>
          </a:p>
          <a:p>
            <a:pPr marL="0" indent="0" algn="ctr">
              <a:spcBef>
                <a:spcPts val="0"/>
              </a:spcBef>
              <a:buFont typeface="Lucida Grande" pitchFamily="-84" charset="0"/>
              <a:buNone/>
              <a:defRPr/>
            </a:pPr>
            <a:r>
              <a:rPr lang="en-US" sz="2000" i="1" dirty="0" smtClean="0">
                <a:sym typeface="Lucida Grande" pitchFamily="-84" charset="0"/>
              </a:rPr>
              <a:t>Vice President for Mission</a:t>
            </a:r>
          </a:p>
          <a:p>
            <a:pPr marL="0" indent="0" algn="ctr">
              <a:spcBef>
                <a:spcPts val="0"/>
              </a:spcBef>
              <a:buFont typeface="Lucida Grande" pitchFamily="-84" charset="0"/>
              <a:buNone/>
              <a:defRPr/>
            </a:pPr>
            <a:endParaRPr lang="en-US" sz="2000" i="1" dirty="0" smtClean="0">
              <a:sym typeface="Lucida Grande" pitchFamily="-84" charset="0"/>
            </a:endParaRPr>
          </a:p>
          <a:p>
            <a:pPr marL="0" indent="0" algn="ctr">
              <a:spcBef>
                <a:spcPts val="0"/>
              </a:spcBef>
              <a:buFont typeface="Lucida Grande" pitchFamily="-84" charset="0"/>
              <a:buNone/>
              <a:defRPr/>
            </a:pPr>
            <a:r>
              <a:rPr lang="en-US" sz="2000" i="1" dirty="0" smtClean="0">
                <a:sym typeface="Lucida Grande" pitchFamily="-84" charset="0"/>
              </a:rPr>
              <a:t>Tuesday</a:t>
            </a:r>
            <a:r>
              <a:rPr lang="en-US" sz="2000" i="1" dirty="0">
                <a:sym typeface="Lucida Grande" pitchFamily="-84" charset="0"/>
              </a:rPr>
              <a:t>, </a:t>
            </a:r>
            <a:r>
              <a:rPr lang="en-US" sz="2000" i="1" dirty="0" smtClean="0">
                <a:sym typeface="Lucida Grande" pitchFamily="-84" charset="0"/>
              </a:rPr>
              <a:t>November 15, </a:t>
            </a:r>
            <a:r>
              <a:rPr lang="en-US" sz="2000" i="1" dirty="0">
                <a:sym typeface="Lucida Grande" pitchFamily="-84" charset="0"/>
              </a:rPr>
              <a:t>2016 </a:t>
            </a:r>
          </a:p>
          <a:p>
            <a:pPr marL="0" indent="0" algn="ctr">
              <a:spcBef>
                <a:spcPts val="0"/>
              </a:spcBef>
              <a:buFont typeface="Lucida Grande" pitchFamily="-84" charset="0"/>
              <a:buNone/>
              <a:defRPr/>
            </a:pPr>
            <a:r>
              <a:rPr lang="en-US" sz="2000" i="1" dirty="0" smtClean="0">
                <a:sym typeface="Lucida Grande" pitchFamily="-84" charset="0"/>
              </a:rPr>
              <a:t>Kelly Commons</a:t>
            </a:r>
            <a:endParaRPr lang="en-US" sz="2000" i="1" dirty="0">
              <a:sym typeface="Lucida Grande" pitchFamily="-84" charset="0"/>
            </a:endParaRPr>
          </a:p>
        </p:txBody>
      </p:sp>
      <p:pic>
        <p:nvPicPr>
          <p:cNvPr id="1638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440863" y="2438400"/>
            <a:ext cx="3563937" cy="265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Hallmarks</a:t>
            </a:r>
            <a:endParaRPr lang="en-US" sz="3600" dirty="0">
              <a:sym typeface="Lucida Grande" pitchFamily="-84" charset="0"/>
            </a:endParaRPr>
          </a:p>
        </p:txBody>
      </p:sp>
      <p:pic>
        <p:nvPicPr>
          <p:cNvPr id="25603"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68400" y="1524000"/>
            <a:ext cx="10058400" cy="669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Catholic Core Identity</a:t>
            </a:r>
            <a:endParaRPr lang="en-US" sz="3600" dirty="0">
              <a:sym typeface="Lucida Grande" pitchFamily="-84" charset="0"/>
            </a:endParaRPr>
          </a:p>
        </p:txBody>
      </p:sp>
      <p:sp>
        <p:nvSpPr>
          <p:cNvPr id="4" name="Content Placeholder 3"/>
          <p:cNvSpPr>
            <a:spLocks noGrp="1"/>
          </p:cNvSpPr>
          <p:nvPr>
            <p:ph idx="1"/>
          </p:nvPr>
        </p:nvSpPr>
        <p:spPr>
          <a:xfrm>
            <a:off x="711200" y="1676400"/>
            <a:ext cx="11353800" cy="8043228"/>
          </a:xfrm>
        </p:spPr>
        <p:txBody>
          <a:bodyPr numCol="2">
            <a:spAutoFit/>
          </a:bodyPr>
          <a:lstStyle/>
          <a:p>
            <a:pPr marL="266700" indent="0">
              <a:buFont typeface="Lucida Grande" pitchFamily="-84" charset="0"/>
              <a:buNone/>
              <a:defRPr/>
            </a:pPr>
            <a:r>
              <a:rPr lang="en-US" sz="3200" u="sng" dirty="0" smtClean="0">
                <a:solidFill>
                  <a:srgbClr val="0070C0"/>
                </a:solidFill>
                <a:sym typeface="Lucida Grande" pitchFamily="-84" charset="0"/>
              </a:rPr>
              <a:t>Core Principles</a:t>
            </a:r>
          </a:p>
          <a:p>
            <a:pPr marL="266700" indent="0">
              <a:buFont typeface="Lucida Grande" pitchFamily="-84" charset="0"/>
              <a:buNone/>
              <a:defRPr/>
            </a:pPr>
            <a:endParaRPr lang="en-US" sz="800" dirty="0" smtClean="0">
              <a:solidFill>
                <a:srgbClr val="0070C0"/>
              </a:solidFill>
              <a:sym typeface="Lucida Grande" pitchFamily="-84" charset="0"/>
            </a:endParaRPr>
          </a:p>
          <a:p>
            <a:pPr>
              <a:buFont typeface="Lucida Grande" pitchFamily="-84" charset="0"/>
              <a:buChar char="•"/>
              <a:defRPr/>
            </a:pPr>
            <a:r>
              <a:rPr lang="en-US" sz="3200" i="1" dirty="0">
                <a:solidFill>
                  <a:srgbClr val="FF0000"/>
                </a:solidFill>
                <a:sym typeface="Lucida Grande" pitchFamily="-84" charset="0"/>
              </a:rPr>
              <a:t>Quality education</a:t>
            </a:r>
          </a:p>
          <a:p>
            <a:pPr>
              <a:buFont typeface="Lucida Grande" pitchFamily="-84" charset="0"/>
              <a:buChar char="•"/>
              <a:defRPr/>
            </a:pPr>
            <a:r>
              <a:rPr lang="en-US" sz="3200" i="1" dirty="0">
                <a:solidFill>
                  <a:srgbClr val="FF0000"/>
                </a:solidFill>
                <a:sym typeface="Lucida Grande" pitchFamily="-84" charset="0"/>
              </a:rPr>
              <a:t>Respect for all people</a:t>
            </a:r>
          </a:p>
          <a:p>
            <a:pPr>
              <a:buFont typeface="Lucida Grande" pitchFamily="-84" charset="0"/>
              <a:buChar char="•"/>
              <a:defRPr/>
            </a:pPr>
            <a:r>
              <a:rPr lang="en-US" sz="3200" i="1" dirty="0" smtClean="0">
                <a:solidFill>
                  <a:srgbClr val="FF0000"/>
                </a:solidFill>
                <a:sym typeface="Lucida Grande" pitchFamily="-84" charset="0"/>
              </a:rPr>
              <a:t>Faith in the presence of God</a:t>
            </a:r>
          </a:p>
          <a:p>
            <a:pPr>
              <a:buFont typeface="Lucida Grande" pitchFamily="-84" charset="0"/>
              <a:buChar char="•"/>
              <a:defRPr/>
            </a:pPr>
            <a:r>
              <a:rPr lang="en-US" sz="3200" i="1" dirty="0" smtClean="0">
                <a:solidFill>
                  <a:srgbClr val="FF0000"/>
                </a:solidFill>
                <a:sym typeface="Lucida Grande" pitchFamily="-84" charset="0"/>
              </a:rPr>
              <a:t>Inclusive Community</a:t>
            </a:r>
          </a:p>
          <a:p>
            <a:pPr marL="266700" indent="0">
              <a:buFont typeface="Lucida Grande" pitchFamily="-84" charset="0"/>
              <a:buNone/>
              <a:defRPr/>
            </a:pPr>
            <a:endParaRPr lang="en-US" sz="800" i="1" dirty="0" smtClean="0">
              <a:solidFill>
                <a:srgbClr val="FF0000"/>
              </a:solidFill>
              <a:sym typeface="Lucida Grande" pitchFamily="-84" charset="0"/>
            </a:endParaRPr>
          </a:p>
          <a:p>
            <a:pPr>
              <a:buFont typeface="Lucida Grande" pitchFamily="-84" charset="0"/>
              <a:buChar char="•"/>
              <a:defRPr/>
            </a:pPr>
            <a:r>
              <a:rPr lang="en-US" sz="3200" i="1" dirty="0" smtClean="0">
                <a:solidFill>
                  <a:srgbClr val="FF0000"/>
                </a:solidFill>
                <a:sym typeface="Lucida Grande" pitchFamily="-84" charset="0"/>
              </a:rPr>
              <a:t>Concern for the poor and social justice</a:t>
            </a:r>
          </a:p>
          <a:p>
            <a:pPr>
              <a:buFont typeface="Lucida Grande" pitchFamily="-84" charset="0"/>
              <a:buChar char="•"/>
              <a:defRPr/>
            </a:pPr>
            <a:endParaRPr lang="en-US" sz="3200" i="1" dirty="0">
              <a:solidFill>
                <a:srgbClr val="FF0000"/>
              </a:solidFill>
              <a:sym typeface="Lucida Grande" pitchFamily="-84" charset="0"/>
            </a:endParaRPr>
          </a:p>
          <a:p>
            <a:pPr marL="266700" indent="0">
              <a:buFont typeface="Lucida Grande" pitchFamily="-84" charset="0"/>
              <a:buNone/>
              <a:defRPr/>
            </a:pPr>
            <a:endParaRPr lang="en-US" sz="3200" i="1" dirty="0">
              <a:solidFill>
                <a:srgbClr val="FF0000"/>
              </a:solidFill>
              <a:sym typeface="Lucida Grande" pitchFamily="-84" charset="0"/>
            </a:endParaRPr>
          </a:p>
          <a:p>
            <a:pPr marL="266700" indent="0">
              <a:buFont typeface="Lucida Grande" pitchFamily="-84" charset="0"/>
              <a:buNone/>
              <a:defRPr/>
            </a:pPr>
            <a:r>
              <a:rPr lang="en-US" sz="3200" u="sng" dirty="0" smtClean="0">
                <a:solidFill>
                  <a:srgbClr val="00B050"/>
                </a:solidFill>
                <a:sym typeface="Lucida Grande" pitchFamily="-84" charset="0"/>
              </a:rPr>
              <a:t>Hallmarks</a:t>
            </a:r>
          </a:p>
          <a:p>
            <a:pPr marL="266700" indent="0">
              <a:buFont typeface="Lucida Grande" pitchFamily="-84" charset="0"/>
              <a:buNone/>
              <a:defRPr/>
            </a:pPr>
            <a:endParaRPr lang="en-US" sz="800" i="1" dirty="0">
              <a:solidFill>
                <a:srgbClr val="FF0000"/>
              </a:solidFill>
              <a:sym typeface="Lucida Grande" pitchFamily="-84" charset="0"/>
            </a:endParaRPr>
          </a:p>
          <a:p>
            <a:pPr>
              <a:buFont typeface="Lucida Grande" pitchFamily="-84" charset="0"/>
              <a:buChar char="•"/>
              <a:defRPr/>
            </a:pPr>
            <a:r>
              <a:rPr lang="en-US" sz="3200" dirty="0" smtClean="0">
                <a:sym typeface="Lucida Grande" pitchFamily="-84" charset="0"/>
              </a:rPr>
              <a:t>Excellence in teaching</a:t>
            </a:r>
          </a:p>
          <a:p>
            <a:pPr>
              <a:buFont typeface="Lucida Grande" pitchFamily="-84" charset="0"/>
              <a:buChar char="•"/>
              <a:defRPr/>
            </a:pPr>
            <a:r>
              <a:rPr lang="en-US" sz="3200" dirty="0" smtClean="0">
                <a:sym typeface="Lucida Grande" pitchFamily="-84" charset="0"/>
              </a:rPr>
              <a:t>Respect for human dignity</a:t>
            </a:r>
          </a:p>
          <a:p>
            <a:pPr>
              <a:buFont typeface="Lucida Grande" pitchFamily="-84" charset="0"/>
              <a:buChar char="•"/>
              <a:defRPr/>
            </a:pPr>
            <a:r>
              <a:rPr lang="en-US" sz="3200" dirty="0" smtClean="0">
                <a:sym typeface="Lucida Grande" pitchFamily="-84" charset="0"/>
              </a:rPr>
              <a:t>Reflection on Faith and its relation to reason</a:t>
            </a:r>
          </a:p>
          <a:p>
            <a:pPr>
              <a:buFont typeface="Lucida Grande" pitchFamily="-84" charset="0"/>
              <a:buChar char="•"/>
              <a:defRPr/>
            </a:pPr>
            <a:r>
              <a:rPr lang="en-US" sz="3200" dirty="0" smtClean="0">
                <a:sym typeface="Lucida Grande" pitchFamily="-84" charset="0"/>
              </a:rPr>
              <a:t>Emphasis on ethical conduct</a:t>
            </a:r>
          </a:p>
          <a:p>
            <a:pPr>
              <a:buFont typeface="Lucida Grande" pitchFamily="-84" charset="0"/>
              <a:buChar char="•"/>
              <a:defRPr/>
            </a:pPr>
            <a:r>
              <a:rPr lang="en-US" sz="3200" dirty="0" smtClean="0">
                <a:sym typeface="Lucida Grande" pitchFamily="-84" charset="0"/>
              </a:rPr>
              <a:t>Commitment to Social Justice</a:t>
            </a:r>
            <a:endParaRPr lang="en-US"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Catholic Core Identity</a:t>
            </a:r>
            <a:endParaRPr lang="en-US" sz="3600" dirty="0">
              <a:sym typeface="Lucida Grande" pitchFamily="-84" charset="0"/>
            </a:endParaRPr>
          </a:p>
        </p:txBody>
      </p:sp>
      <p:sp>
        <p:nvSpPr>
          <p:cNvPr id="4" name="Content Placeholder 3"/>
          <p:cNvSpPr>
            <a:spLocks noGrp="1"/>
          </p:cNvSpPr>
          <p:nvPr>
            <p:ph idx="1"/>
          </p:nvPr>
        </p:nvSpPr>
        <p:spPr>
          <a:xfrm>
            <a:off x="711200" y="1676400"/>
            <a:ext cx="11353800" cy="11674991"/>
          </a:xfrm>
        </p:spPr>
        <p:txBody>
          <a:bodyPr numCol="2">
            <a:spAutoFit/>
          </a:bodyPr>
          <a:lstStyle/>
          <a:p>
            <a:pPr marL="266700" indent="0">
              <a:buFont typeface="Lucida Grande" pitchFamily="-84" charset="0"/>
              <a:buNone/>
              <a:defRPr/>
            </a:pPr>
            <a:r>
              <a:rPr lang="en-US" sz="3200" u="sng" dirty="0" smtClean="0">
                <a:solidFill>
                  <a:srgbClr val="0070C0"/>
                </a:solidFill>
                <a:sym typeface="Lucida Grande" pitchFamily="-84" charset="0"/>
              </a:rPr>
              <a:t>Catholic Intellectual Tradition</a:t>
            </a:r>
          </a:p>
          <a:p>
            <a:pPr marL="266700" indent="0">
              <a:buFont typeface="Lucida Grande" pitchFamily="-84" charset="0"/>
              <a:buNone/>
              <a:defRPr/>
            </a:pPr>
            <a:endParaRPr lang="en-US" sz="800" dirty="0" smtClean="0">
              <a:solidFill>
                <a:srgbClr val="0070C0"/>
              </a:solidFill>
              <a:sym typeface="Lucida Grande" pitchFamily="-84" charset="0"/>
            </a:endParaRPr>
          </a:p>
          <a:p>
            <a:pPr>
              <a:buSzPct val="90000"/>
              <a:buFont typeface="+mj-lt"/>
              <a:buAutoNum type="arabicPeriod"/>
              <a:defRPr/>
            </a:pPr>
            <a:r>
              <a:rPr lang="en-US" sz="2400" dirty="0">
                <a:solidFill>
                  <a:srgbClr val="FF0000"/>
                </a:solidFill>
                <a:sym typeface="Lucida Grande" pitchFamily="-84" charset="0"/>
              </a:rPr>
              <a:t>Continuity of faith and reason</a:t>
            </a:r>
          </a:p>
          <a:p>
            <a:pPr>
              <a:buSzPct val="90000"/>
              <a:buFont typeface="+mj-lt"/>
              <a:buAutoNum type="arabicPeriod"/>
              <a:defRPr/>
            </a:pPr>
            <a:r>
              <a:rPr lang="en-US" sz="2400" dirty="0">
                <a:solidFill>
                  <a:srgbClr val="FF0000"/>
                </a:solidFill>
                <a:sym typeface="Lucida Grande" pitchFamily="-84" charset="0"/>
              </a:rPr>
              <a:t>Cumulative aspect of wisdom</a:t>
            </a:r>
          </a:p>
          <a:p>
            <a:pPr>
              <a:buSzPct val="90000"/>
              <a:buFont typeface="+mj-lt"/>
              <a:buAutoNum type="arabicPeriod"/>
              <a:defRPr/>
            </a:pPr>
            <a:r>
              <a:rPr lang="en-US" sz="2400" dirty="0">
                <a:solidFill>
                  <a:srgbClr val="FF0000"/>
                </a:solidFill>
                <a:sym typeface="Lucida Grande" pitchFamily="-84" charset="0"/>
              </a:rPr>
              <a:t>A non-elitist bent</a:t>
            </a:r>
          </a:p>
          <a:p>
            <a:pPr>
              <a:buSzPct val="90000"/>
              <a:buFont typeface="+mj-lt"/>
              <a:buAutoNum type="arabicPeriod"/>
              <a:defRPr/>
            </a:pPr>
            <a:r>
              <a:rPr lang="en-US" sz="2400" dirty="0">
                <a:solidFill>
                  <a:srgbClr val="FF0000"/>
                </a:solidFill>
                <a:sym typeface="Lucida Grande" pitchFamily="-84" charset="0"/>
              </a:rPr>
              <a:t>We are a community</a:t>
            </a:r>
          </a:p>
          <a:p>
            <a:pPr>
              <a:buSzPct val="90000"/>
              <a:buFont typeface="+mj-lt"/>
              <a:buAutoNum type="arabicPeriod"/>
              <a:defRPr/>
            </a:pPr>
            <a:r>
              <a:rPr lang="en-US" sz="2400" dirty="0">
                <a:solidFill>
                  <a:srgbClr val="FF0000"/>
                </a:solidFill>
                <a:sym typeface="Lucida Grande" pitchFamily="-84" charset="0"/>
              </a:rPr>
              <a:t>Knowledge and wisdom are to be used</a:t>
            </a:r>
          </a:p>
          <a:p>
            <a:pPr>
              <a:buSzPct val="90000"/>
              <a:buFont typeface="+mj-lt"/>
              <a:buAutoNum type="arabicPeriod"/>
              <a:defRPr/>
            </a:pPr>
            <a:r>
              <a:rPr lang="en-US" sz="2400" dirty="0">
                <a:solidFill>
                  <a:srgbClr val="FF0000"/>
                </a:solidFill>
                <a:sym typeface="Lucida Grande" pitchFamily="-84" charset="0"/>
              </a:rPr>
              <a:t>The sacramental </a:t>
            </a:r>
            <a:r>
              <a:rPr lang="en-US" sz="2400" dirty="0" smtClean="0">
                <a:solidFill>
                  <a:srgbClr val="FF0000"/>
                </a:solidFill>
                <a:sym typeface="Lucida Grande" pitchFamily="-84" charset="0"/>
              </a:rPr>
              <a:t>principle</a:t>
            </a:r>
          </a:p>
          <a:p>
            <a:pPr marL="266700" indent="0">
              <a:buFont typeface="Lucida Grande" pitchFamily="-84" charset="0"/>
              <a:buNone/>
              <a:defRPr/>
            </a:pPr>
            <a:endParaRPr lang="en-US" sz="2400" dirty="0">
              <a:sym typeface="Lucida Grande" pitchFamily="-84" charset="0"/>
            </a:endParaRPr>
          </a:p>
          <a:p>
            <a:pPr marL="266700" indent="0">
              <a:buFont typeface="Lucida Grande" pitchFamily="-84" charset="0"/>
              <a:buNone/>
              <a:defRPr/>
            </a:pPr>
            <a:endParaRPr lang="en-US" sz="2400" dirty="0" smtClean="0">
              <a:sym typeface="Lucida Grande" pitchFamily="-84" charset="0"/>
            </a:endParaRPr>
          </a:p>
          <a:p>
            <a:pPr marL="266700" indent="0">
              <a:buFont typeface="Lucida Grande" pitchFamily="-84" charset="0"/>
              <a:buNone/>
              <a:defRPr/>
            </a:pPr>
            <a:r>
              <a:rPr lang="en-US" sz="1400" i="1" dirty="0" smtClean="0">
                <a:sym typeface="Lucida Grande" pitchFamily="-84" charset="0"/>
              </a:rPr>
              <a:t>Ref: Lasallian </a:t>
            </a:r>
            <a:r>
              <a:rPr lang="en-US" sz="1400" i="1" dirty="0">
                <a:sym typeface="Lucida Grande" pitchFamily="-84" charset="0"/>
              </a:rPr>
              <a:t>Centers of Higher Education</a:t>
            </a:r>
            <a:r>
              <a:rPr lang="en-US" sz="1400" dirty="0">
                <a:sym typeface="Lucida Grande" pitchFamily="-84" charset="0"/>
              </a:rPr>
              <a:t> </a:t>
            </a:r>
            <a:r>
              <a:rPr lang="en-US" sz="1400" dirty="0" smtClean="0">
                <a:sym typeface="Lucida Grande" pitchFamily="-84" charset="0"/>
              </a:rPr>
              <a:t>bulletin 252, p. 33-35</a:t>
            </a:r>
            <a:endParaRPr lang="en-US" sz="1400" dirty="0">
              <a:sym typeface="Lucida Grande" pitchFamily="-84" charset="0"/>
            </a:endParaRPr>
          </a:p>
          <a:p>
            <a:pPr marL="266700" indent="0">
              <a:buFont typeface="Lucida Grande" pitchFamily="-84" charset="0"/>
              <a:buNone/>
              <a:defRPr/>
            </a:pPr>
            <a:endParaRPr lang="en-US" sz="2400" dirty="0" smtClean="0">
              <a:sym typeface="Lucida Grande" pitchFamily="-84" charset="0"/>
            </a:endParaRPr>
          </a:p>
          <a:p>
            <a:pPr marL="266700" indent="0">
              <a:buFont typeface="Lucida Grande" pitchFamily="-84" charset="0"/>
              <a:buNone/>
              <a:defRPr/>
            </a:pPr>
            <a:endParaRPr lang="en-US" sz="2400" dirty="0">
              <a:sym typeface="Lucida Grande" pitchFamily="-84" charset="0"/>
            </a:endParaRPr>
          </a:p>
          <a:p>
            <a:pPr marL="266700" indent="0">
              <a:buFont typeface="Lucida Grande" pitchFamily="-84" charset="0"/>
              <a:buNone/>
              <a:defRPr/>
            </a:pPr>
            <a:endParaRPr lang="en-US" sz="2400" dirty="0" smtClean="0">
              <a:sym typeface="Lucida Grande" pitchFamily="-84" charset="0"/>
            </a:endParaRPr>
          </a:p>
          <a:p>
            <a:pPr marL="266700" indent="0">
              <a:buFont typeface="Lucida Grande" pitchFamily="-84" charset="0"/>
              <a:buNone/>
              <a:defRPr/>
            </a:pPr>
            <a:endParaRPr lang="en-US" sz="2400" dirty="0">
              <a:sym typeface="Lucida Grande" pitchFamily="-84" charset="0"/>
            </a:endParaRPr>
          </a:p>
          <a:p>
            <a:pPr marL="266700" indent="0">
              <a:buFont typeface="Lucida Grande" pitchFamily="-84" charset="0"/>
              <a:buNone/>
              <a:defRPr/>
            </a:pPr>
            <a:endParaRPr lang="en-US" sz="2400" dirty="0" smtClean="0">
              <a:sym typeface="Lucida Grande" pitchFamily="-84" charset="0"/>
            </a:endParaRPr>
          </a:p>
          <a:p>
            <a:pPr marL="266700" indent="0">
              <a:buFont typeface="Lucida Grande" pitchFamily="-84" charset="0"/>
              <a:buNone/>
              <a:defRPr/>
            </a:pPr>
            <a:endParaRPr lang="en-US" sz="2400" dirty="0">
              <a:sym typeface="Lucida Grande" pitchFamily="-84" charset="0"/>
            </a:endParaRPr>
          </a:p>
          <a:p>
            <a:pPr marL="266700" indent="0">
              <a:buFont typeface="Lucida Grande" pitchFamily="-84" charset="0"/>
              <a:buNone/>
              <a:defRPr/>
            </a:pPr>
            <a:r>
              <a:rPr lang="en-US" sz="3200" u="sng" dirty="0" smtClean="0">
                <a:solidFill>
                  <a:srgbClr val="00B050"/>
                </a:solidFill>
                <a:sym typeface="Lucida Grande" pitchFamily="-84" charset="0"/>
              </a:rPr>
              <a:t>Catholic Social Doctrine</a:t>
            </a:r>
          </a:p>
          <a:p>
            <a:pPr>
              <a:spcBef>
                <a:spcPts val="600"/>
              </a:spcBef>
              <a:buSzPct val="90000"/>
              <a:buFont typeface="+mj-lt"/>
              <a:buAutoNum type="arabicPeriod"/>
              <a:defRPr/>
            </a:pPr>
            <a:r>
              <a:rPr lang="en-US" sz="2400" dirty="0">
                <a:sym typeface="Lucida Grande" pitchFamily="-84" charset="0"/>
              </a:rPr>
              <a:t>Human dignity</a:t>
            </a:r>
          </a:p>
          <a:p>
            <a:pPr>
              <a:spcBef>
                <a:spcPts val="600"/>
              </a:spcBef>
              <a:buSzPct val="90000"/>
              <a:buFont typeface="+mj-lt"/>
              <a:buAutoNum type="arabicPeriod"/>
              <a:defRPr/>
            </a:pPr>
            <a:r>
              <a:rPr lang="en-US" sz="2400" dirty="0">
                <a:sym typeface="Lucida Grande" pitchFamily="-84" charset="0"/>
              </a:rPr>
              <a:t>Community</a:t>
            </a:r>
          </a:p>
          <a:p>
            <a:pPr>
              <a:spcBef>
                <a:spcPts val="600"/>
              </a:spcBef>
              <a:buSzPct val="90000"/>
              <a:buFont typeface="+mj-lt"/>
              <a:buAutoNum type="arabicPeriod"/>
              <a:defRPr/>
            </a:pPr>
            <a:r>
              <a:rPr lang="en-US" sz="2400" dirty="0">
                <a:sym typeface="Lucida Grande" pitchFamily="-84" charset="0"/>
              </a:rPr>
              <a:t>Opting for the poor</a:t>
            </a:r>
          </a:p>
          <a:p>
            <a:pPr>
              <a:spcBef>
                <a:spcPts val="600"/>
              </a:spcBef>
              <a:buSzPct val="90000"/>
              <a:buFont typeface="+mj-lt"/>
              <a:buAutoNum type="arabicPeriod"/>
              <a:defRPr/>
            </a:pPr>
            <a:r>
              <a:rPr lang="en-US" sz="2400" dirty="0">
                <a:sym typeface="Lucida Grande" pitchFamily="-84" charset="0"/>
              </a:rPr>
              <a:t>Rights and responsibilities</a:t>
            </a:r>
          </a:p>
          <a:p>
            <a:pPr>
              <a:spcBef>
                <a:spcPts val="600"/>
              </a:spcBef>
              <a:buSzPct val="90000"/>
              <a:buFont typeface="+mj-lt"/>
              <a:buAutoNum type="arabicPeriod"/>
              <a:defRPr/>
            </a:pPr>
            <a:r>
              <a:rPr lang="en-US" sz="2400" dirty="0">
                <a:sym typeface="Lucida Grande" pitchFamily="-84" charset="0"/>
              </a:rPr>
              <a:t>Role of government and subsidiarity</a:t>
            </a:r>
          </a:p>
          <a:p>
            <a:pPr>
              <a:spcBef>
                <a:spcPts val="600"/>
              </a:spcBef>
              <a:buSzPct val="90000"/>
              <a:buFont typeface="+mj-lt"/>
              <a:buAutoNum type="arabicPeriod"/>
              <a:defRPr/>
            </a:pPr>
            <a:r>
              <a:rPr lang="en-US" sz="2400" dirty="0">
                <a:sym typeface="Lucida Grande" pitchFamily="-84" charset="0"/>
              </a:rPr>
              <a:t>Economic justice</a:t>
            </a:r>
          </a:p>
          <a:p>
            <a:pPr>
              <a:spcBef>
                <a:spcPts val="600"/>
              </a:spcBef>
              <a:buSzPct val="90000"/>
              <a:buFont typeface="+mj-lt"/>
              <a:buAutoNum type="arabicPeriod"/>
              <a:defRPr/>
            </a:pPr>
            <a:r>
              <a:rPr lang="en-US" sz="2400" dirty="0">
                <a:sym typeface="Lucida Grande" pitchFamily="-84" charset="0"/>
              </a:rPr>
              <a:t>We are servants who look after creation</a:t>
            </a:r>
          </a:p>
          <a:p>
            <a:pPr>
              <a:spcBef>
                <a:spcPts val="600"/>
              </a:spcBef>
              <a:buSzPct val="90000"/>
              <a:buFont typeface="+mj-lt"/>
              <a:buAutoNum type="arabicPeriod"/>
              <a:defRPr/>
            </a:pPr>
            <a:r>
              <a:rPr lang="en-US" sz="2400" dirty="0">
                <a:sym typeface="Lucida Grande" pitchFamily="-84" charset="0"/>
              </a:rPr>
              <a:t>We promote peace and disarmament</a:t>
            </a:r>
          </a:p>
          <a:p>
            <a:pPr>
              <a:spcBef>
                <a:spcPts val="600"/>
              </a:spcBef>
              <a:buSzPct val="90000"/>
              <a:buFont typeface="+mj-lt"/>
              <a:buAutoNum type="arabicPeriod"/>
              <a:defRPr/>
            </a:pPr>
            <a:r>
              <a:rPr lang="en-US" sz="2400" dirty="0">
                <a:sym typeface="Lucida Grande" pitchFamily="-84" charset="0"/>
              </a:rPr>
              <a:t>Participation and inclusion</a:t>
            </a:r>
          </a:p>
          <a:p>
            <a:pPr>
              <a:spcBef>
                <a:spcPts val="600"/>
              </a:spcBef>
              <a:buSzPct val="90000"/>
              <a:buFont typeface="+mj-lt"/>
              <a:buAutoNum type="arabicPeriod"/>
              <a:defRPr/>
            </a:pPr>
            <a:r>
              <a:rPr lang="en-US" sz="2400" dirty="0">
                <a:sym typeface="Lucida Grande" pitchFamily="-84" charset="0"/>
              </a:rPr>
              <a:t>Global solidarity and </a:t>
            </a:r>
            <a:r>
              <a:rPr lang="en-US" sz="2400" dirty="0" smtClean="0">
                <a:sym typeface="Lucida Grande" pitchFamily="-84" charset="0"/>
              </a:rPr>
              <a:t>development</a:t>
            </a:r>
            <a:endParaRPr lang="en-US" sz="2400"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Catholic Core Identity</a:t>
            </a:r>
            <a:endParaRPr lang="en-US" sz="3600" dirty="0">
              <a:sym typeface="Lucida Grande" pitchFamily="-84" charset="0"/>
            </a:endParaRPr>
          </a:p>
        </p:txBody>
      </p:sp>
      <p:sp>
        <p:nvSpPr>
          <p:cNvPr id="28675" name="AutoShape 2" descr="data:image/png;base64,iVBORw0KGgoAAAANSUhEUgAAAggAAAIICAYAAAAL/BZjAAAY3ElEQVR4Xu3YoRHAMAwEwbj/psNtcAX8BotoZXCT8/kIECBAgAABApfAIUKAAAECBAgQuAUEgjdBgAABAgQIPAICwaMgQIAAAQIEBII3QIAAAQIECLSAPw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4AfVrgIJC6dCqgAAAABJRU5ErkJgg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endParaRPr lang="en-US" altLang="en-US"/>
          </a:p>
        </p:txBody>
      </p:sp>
      <p:sp>
        <p:nvSpPr>
          <p:cNvPr id="28676" name="AutoShape 4" descr="data:image/png;base64,iVBORw0KGgoAAAANSUhEUgAAAggAAAIICAYAAAAL/BZjAAAY3ElEQVR4Xu3YoRHAMAwEwbj/psNtcAX8BotoZXCT8/kIECBAgAABApfAIUKAAAECBAgQuAUEgjdBgAABAgQIPAICwaMgQIAAAQIEBII3QIAAAQIECLSAPw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4AfVrgIJC6dCqgAAAABJRU5ErkJggg=="/>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endParaRPr lang="en-US" altLang="en-US"/>
          </a:p>
        </p:txBody>
      </p:sp>
      <p:sp>
        <p:nvSpPr>
          <p:cNvPr id="28677" name="AutoShape 6" descr="data:image/png;base64,iVBORw0KGgoAAAANSUhEUgAAAggAAAIICAYAAAAL/BZjAAAY3ElEQVR4Xu3YoRHAMAwEwbj/psNtcAX8BotoZXCT8/kIECBAgAABApfAIUKAAAECBAgQuAUEgjdBgAABAgQIPAICwaMgQIAAAQIEBII3QIAAAQIECLSAPw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QCDMndzCBAgQIECgBQRCG5kgQIAAAQJzAgJh7uQWJkCAAAECLSAQ2sgEAQIECBCYExAIcye3MAECBAgQaAGB0EYmCBAgQIDAnIBAmDu5hQkQIECAQAsIhDYyQYAAAQIE5gQEwtzJLUyAAAECBFpAILSRCQIECBAgMCcgEOZObmECBAgQINACAqGNTBAgQIAAgTkBgTB3cgsTIECAAIEWEAhtZIIAAQIECMwJCIS5k1uYAAECBAi0gEBoIxMECBAgQGBO4AfVrgIJC6dCqgAAAABJRU5ErkJggg=="/>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endParaRPr lang="en-US" altLang="en-US"/>
          </a:p>
        </p:txBody>
      </p:sp>
      <p:pic>
        <p:nvPicPr>
          <p:cNvPr id="28678" name="Picture 9"/>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11400" y="1219200"/>
            <a:ext cx="7791450" cy="801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2800" b="1" dirty="0" smtClean="0">
                <a:sym typeface="Lucida Grande" pitchFamily="-84" charset="0"/>
              </a:rPr>
              <a:t>Mission and Strategic Planning </a:t>
            </a:r>
            <a:br>
              <a:rPr lang="en-US" sz="2800" b="1" dirty="0" smtClean="0">
                <a:sym typeface="Lucida Grande" pitchFamily="-84" charset="0"/>
              </a:rPr>
            </a:br>
            <a:r>
              <a:rPr lang="en-US" sz="2800" b="1" dirty="0" smtClean="0">
                <a:sym typeface="Lucida Grande" pitchFamily="-84" charset="0"/>
              </a:rPr>
              <a:t>Committee Charter Operationalized </a:t>
            </a:r>
            <a:r>
              <a:rPr lang="en-US" sz="3600" b="1" dirty="0" smtClean="0">
                <a:sym typeface="Lucida Grande" pitchFamily="-84" charset="0"/>
              </a:rPr>
              <a:t/>
            </a:r>
            <a:br>
              <a:rPr lang="en-US" sz="3600" b="1" dirty="0" smtClean="0">
                <a:sym typeface="Lucida Grande" pitchFamily="-84" charset="0"/>
              </a:rPr>
            </a:br>
            <a:r>
              <a:rPr lang="en-US" sz="2400" b="1" dirty="0" smtClean="0">
                <a:sym typeface="Lucida Grande" pitchFamily="-84" charset="0"/>
              </a:rPr>
              <a:t>(Bylaws)</a:t>
            </a:r>
            <a:endParaRPr lang="en-US" sz="2400" dirty="0">
              <a:sym typeface="Lucida Grande" pitchFamily="-84" charset="0"/>
            </a:endParaRPr>
          </a:p>
        </p:txBody>
      </p:sp>
      <p:sp>
        <p:nvSpPr>
          <p:cNvPr id="3" name="Content Placeholder 2"/>
          <p:cNvSpPr>
            <a:spLocks noGrp="1"/>
          </p:cNvSpPr>
          <p:nvPr>
            <p:ph idx="1"/>
          </p:nvPr>
        </p:nvSpPr>
        <p:spPr>
          <a:xfrm>
            <a:off x="774700" y="2362200"/>
            <a:ext cx="10464800" cy="6248400"/>
          </a:xfrm>
        </p:spPr>
        <p:txBody>
          <a:bodyPr/>
          <a:lstStyle/>
          <a:p>
            <a:pPr marL="266700" indent="0" algn="ctr">
              <a:spcBef>
                <a:spcPts val="0"/>
              </a:spcBef>
              <a:buFont typeface="Lucida Grande" pitchFamily="-84" charset="0"/>
              <a:buNone/>
              <a:defRPr/>
            </a:pPr>
            <a:r>
              <a:rPr lang="en-US" dirty="0" smtClean="0">
                <a:sym typeface="Lucida Grande" pitchFamily="-84" charset="0"/>
              </a:rPr>
              <a:t>Assist the Board in </a:t>
            </a:r>
          </a:p>
          <a:p>
            <a:pPr marL="266700" indent="0" algn="ctr">
              <a:spcBef>
                <a:spcPts val="0"/>
              </a:spcBef>
              <a:buFont typeface="Lucida Grande" pitchFamily="-84" charset="0"/>
              <a:buNone/>
              <a:defRPr/>
            </a:pPr>
            <a:r>
              <a:rPr lang="en-US" dirty="0" smtClean="0">
                <a:sym typeface="Lucida Grande" pitchFamily="-84" charset="0"/>
              </a:rPr>
              <a:t>overseeing </a:t>
            </a:r>
            <a:r>
              <a:rPr lang="en-US" dirty="0">
                <a:sym typeface="Lucida Grande" pitchFamily="-84" charset="0"/>
              </a:rPr>
              <a:t>the strategic planning process of the </a:t>
            </a:r>
            <a:r>
              <a:rPr lang="en-US" dirty="0" smtClean="0">
                <a:sym typeface="Lucida Grande" pitchFamily="-84" charset="0"/>
              </a:rPr>
              <a:t>College by</a:t>
            </a:r>
          </a:p>
          <a:p>
            <a:pPr marL="266700" indent="0" algn="ctr">
              <a:buFont typeface="Lucida Grande" pitchFamily="-84" charset="0"/>
              <a:buNone/>
              <a:defRPr/>
            </a:pPr>
            <a:endParaRPr lang="en-US" dirty="0" smtClean="0">
              <a:sym typeface="Lucida Grande" pitchFamily="-84" charset="0"/>
            </a:endParaRPr>
          </a:p>
          <a:p>
            <a:pPr>
              <a:spcBef>
                <a:spcPts val="600"/>
              </a:spcBef>
              <a:buFont typeface="Lucida Grande" pitchFamily="-84" charset="0"/>
              <a:buChar char="•"/>
              <a:defRPr/>
            </a:pPr>
            <a:r>
              <a:rPr lang="en-US" dirty="0" smtClean="0">
                <a:sym typeface="Lucida Grande" pitchFamily="-84" charset="0"/>
              </a:rPr>
              <a:t>identifying </a:t>
            </a:r>
            <a:r>
              <a:rPr lang="en-US" b="1" dirty="0">
                <a:solidFill>
                  <a:srgbClr val="FF0000"/>
                </a:solidFill>
                <a:sym typeface="Lucida Grande" pitchFamily="-84" charset="0"/>
              </a:rPr>
              <a:t>strategic </a:t>
            </a:r>
            <a:r>
              <a:rPr lang="en-US" b="1" dirty="0" smtClean="0">
                <a:solidFill>
                  <a:srgbClr val="FF0000"/>
                </a:solidFill>
                <a:sym typeface="Lucida Grande" pitchFamily="-84" charset="0"/>
              </a:rPr>
              <a:t>issues </a:t>
            </a:r>
            <a:r>
              <a:rPr lang="en-US" dirty="0" smtClean="0">
                <a:sym typeface="Lucida Grande" pitchFamily="-84" charset="0"/>
              </a:rPr>
              <a:t>and planning </a:t>
            </a:r>
            <a:r>
              <a:rPr lang="en-US" dirty="0">
                <a:sym typeface="Lucida Grande" pitchFamily="-84" charset="0"/>
              </a:rPr>
              <a:t>assumptions </a:t>
            </a:r>
            <a:endParaRPr lang="en-US" dirty="0" smtClean="0">
              <a:sym typeface="Lucida Grande" pitchFamily="-84" charset="0"/>
            </a:endParaRPr>
          </a:p>
          <a:p>
            <a:pPr marL="266700" indent="0">
              <a:spcBef>
                <a:spcPts val="600"/>
              </a:spcBef>
              <a:buFont typeface="Lucida Grande" pitchFamily="-84" charset="0"/>
              <a:buNone/>
              <a:defRPr/>
            </a:pPr>
            <a:endParaRPr lang="en-US" dirty="0">
              <a:sym typeface="Lucida Grande" pitchFamily="-84" charset="0"/>
            </a:endParaRPr>
          </a:p>
          <a:p>
            <a:pPr>
              <a:spcBef>
                <a:spcPts val="600"/>
              </a:spcBef>
              <a:buFont typeface="Lucida Grande" pitchFamily="-84" charset="0"/>
              <a:buChar char="•"/>
              <a:defRPr/>
            </a:pPr>
            <a:r>
              <a:rPr lang="en-US" dirty="0" smtClean="0">
                <a:sym typeface="Lucida Grande" pitchFamily="-84" charset="0"/>
              </a:rPr>
              <a:t>monitoring </a:t>
            </a:r>
            <a:r>
              <a:rPr lang="en-US" b="1" dirty="0" smtClean="0">
                <a:solidFill>
                  <a:srgbClr val="FF0000"/>
                </a:solidFill>
                <a:sym typeface="Lucida Grande" pitchFamily="-84" charset="0"/>
              </a:rPr>
              <a:t>adherence </a:t>
            </a:r>
            <a:r>
              <a:rPr lang="en-US" b="1" dirty="0">
                <a:solidFill>
                  <a:srgbClr val="FF0000"/>
                </a:solidFill>
                <a:sym typeface="Lucida Grande" pitchFamily="-84" charset="0"/>
              </a:rPr>
              <a:t>to </a:t>
            </a:r>
            <a:r>
              <a:rPr lang="en-US" b="1" dirty="0" smtClean="0">
                <a:solidFill>
                  <a:srgbClr val="FF0000"/>
                </a:solidFill>
                <a:sym typeface="Lucida Grande" pitchFamily="-84" charset="0"/>
              </a:rPr>
              <a:t>Mission and Strategic Plan </a:t>
            </a:r>
            <a:endParaRPr lang="en-US" b="1" dirty="0">
              <a:solidFill>
                <a:srgbClr val="FF0000"/>
              </a:solidFill>
              <a:sym typeface="Lucida Grande" pitchFamily="-84" charset="0"/>
            </a:endParaRPr>
          </a:p>
          <a:p>
            <a:pPr>
              <a:spcBef>
                <a:spcPts val="600"/>
              </a:spcBef>
              <a:buFont typeface="Lucida Grande" pitchFamily="-84" charset="0"/>
              <a:buChar char="•"/>
              <a:defRPr/>
            </a:pPr>
            <a:endParaRPr lang="en-US" dirty="0" smtClean="0">
              <a:sym typeface="Lucida Grande" pitchFamily="-84" charset="0"/>
            </a:endParaRPr>
          </a:p>
          <a:p>
            <a:pPr>
              <a:spcBef>
                <a:spcPts val="600"/>
              </a:spcBef>
              <a:buFont typeface="Lucida Grande" pitchFamily="-84" charset="0"/>
              <a:buChar char="•"/>
              <a:defRPr/>
            </a:pPr>
            <a:r>
              <a:rPr lang="en-US" dirty="0" smtClean="0">
                <a:sym typeface="Lucida Grande" pitchFamily="-84" charset="0"/>
              </a:rPr>
              <a:t>formulating </a:t>
            </a:r>
            <a:r>
              <a:rPr lang="en-US" b="1" dirty="0">
                <a:solidFill>
                  <a:srgbClr val="FF0000"/>
                </a:solidFill>
                <a:sym typeface="Lucida Grande" pitchFamily="-84" charset="0"/>
              </a:rPr>
              <a:t>ensuing </a:t>
            </a:r>
            <a:r>
              <a:rPr lang="en-US" b="1" dirty="0" smtClean="0">
                <a:solidFill>
                  <a:srgbClr val="FF0000"/>
                </a:solidFill>
                <a:sym typeface="Lucida Grande" pitchFamily="-84" charset="0"/>
              </a:rPr>
              <a:t>cycles </a:t>
            </a:r>
            <a:r>
              <a:rPr lang="en-US" dirty="0" smtClean="0">
                <a:sym typeface="Lucida Grande" pitchFamily="-84" charset="0"/>
              </a:rPr>
              <a:t>and </a:t>
            </a:r>
            <a:r>
              <a:rPr lang="en-US" dirty="0">
                <a:sym typeface="Lucida Grande" pitchFamily="-84" charset="0"/>
              </a:rPr>
              <a:t>long range </a:t>
            </a:r>
            <a:r>
              <a:rPr lang="en-US" dirty="0" smtClean="0">
                <a:sym typeface="Lucida Grande" pitchFamily="-84" charset="0"/>
              </a:rPr>
              <a:t>plans </a:t>
            </a:r>
            <a:endParaRPr lang="en-US" dirty="0">
              <a:sym typeface="Lucida Grande" pitchFamily="-84" charset="0"/>
            </a:endParaRPr>
          </a:p>
          <a:p>
            <a:pPr>
              <a:spcBef>
                <a:spcPts val="600"/>
              </a:spcBef>
              <a:buFont typeface="Lucida Grande" pitchFamily="-84" charset="0"/>
              <a:buChar char="•"/>
              <a:defRPr/>
            </a:pPr>
            <a:endParaRPr lang="en-US" dirty="0" smtClean="0">
              <a:sym typeface="Lucida Grande" pitchFamily="-84" charset="0"/>
            </a:endParaRPr>
          </a:p>
          <a:p>
            <a:pPr>
              <a:spcBef>
                <a:spcPts val="600"/>
              </a:spcBef>
              <a:buFont typeface="Lucida Grande" pitchFamily="-84" charset="0"/>
              <a:buChar char="•"/>
              <a:defRPr/>
            </a:pPr>
            <a:r>
              <a:rPr lang="en-US" b="1" dirty="0" smtClean="0">
                <a:solidFill>
                  <a:srgbClr val="FF0000"/>
                </a:solidFill>
                <a:sym typeface="Lucida Grande" pitchFamily="-84" charset="0"/>
              </a:rPr>
              <a:t>reporting </a:t>
            </a:r>
            <a:r>
              <a:rPr lang="en-US" b="1" dirty="0">
                <a:solidFill>
                  <a:srgbClr val="FF0000"/>
                </a:solidFill>
                <a:sym typeface="Lucida Grande" pitchFamily="-84" charset="0"/>
              </a:rPr>
              <a:t>to the Board </a:t>
            </a:r>
            <a:r>
              <a:rPr lang="en-US" b="1" dirty="0" smtClean="0">
                <a:solidFill>
                  <a:srgbClr val="FF0000"/>
                </a:solidFill>
                <a:sym typeface="Lucida Grande" pitchFamily="-84" charset="0"/>
              </a:rPr>
              <a:t>on </a:t>
            </a:r>
            <a:r>
              <a:rPr lang="en-US" b="1" dirty="0">
                <a:solidFill>
                  <a:srgbClr val="FF0000"/>
                </a:solidFill>
                <a:sym typeface="Lucida Grande" pitchFamily="-84" charset="0"/>
              </a:rPr>
              <a:t>the status </a:t>
            </a:r>
            <a:r>
              <a:rPr lang="en-US" dirty="0">
                <a:sym typeface="Lucida Grande" pitchFamily="-84" charset="0"/>
              </a:rPr>
              <a:t>of the College’s Strategic Plan and its adherence to Mission</a:t>
            </a:r>
            <a:r>
              <a:rPr lang="en-US" dirty="0" smtClean="0">
                <a:sym typeface="Lucida Grande" pitchFamily="-84" charset="0"/>
              </a:rPr>
              <a:t>.</a:t>
            </a:r>
            <a:endParaRPr lang="en-US" dirty="0">
              <a:sym typeface="Lucida Grande" pitchFamily="-84" charset="0"/>
            </a:endParaRPr>
          </a:p>
          <a:p>
            <a:pPr marL="266700" indent="0">
              <a:buFont typeface="Lucida Grande" pitchFamily="-84" charset="0"/>
              <a:buNone/>
              <a:defRPr/>
            </a:pPr>
            <a:endParaRPr lang="en-US"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3600" b="1" dirty="0" smtClean="0">
                <a:sym typeface="Lucida Grande" pitchFamily="-84" charset="0"/>
              </a:rPr>
              <a:t>Committee Agenda </a:t>
            </a:r>
            <a:br>
              <a:rPr lang="en-US" sz="3600" b="1" dirty="0" smtClean="0">
                <a:sym typeface="Lucida Grande" pitchFamily="-84" charset="0"/>
              </a:rPr>
            </a:br>
            <a:r>
              <a:rPr lang="en-US" sz="2400" b="1" dirty="0" smtClean="0">
                <a:sym typeface="Lucida Grande" pitchFamily="-84" charset="0"/>
              </a:rPr>
              <a:t>(Committee Charter)</a:t>
            </a:r>
            <a:endParaRPr lang="en-US" sz="2400" dirty="0">
              <a:sym typeface="Lucida Grande" pitchFamily="-84" charset="0"/>
            </a:endParaRPr>
          </a:p>
        </p:txBody>
      </p:sp>
      <p:sp>
        <p:nvSpPr>
          <p:cNvPr id="3" name="Content Placeholder 2"/>
          <p:cNvSpPr>
            <a:spLocks noGrp="1"/>
          </p:cNvSpPr>
          <p:nvPr>
            <p:ph idx="1"/>
          </p:nvPr>
        </p:nvSpPr>
        <p:spPr>
          <a:xfrm>
            <a:off x="774700" y="2209800"/>
            <a:ext cx="10464800" cy="6553200"/>
          </a:xfrm>
        </p:spPr>
        <p:txBody>
          <a:bodyPr/>
          <a:lstStyle/>
          <a:p>
            <a:pPr>
              <a:buFont typeface="Lucida Grande" pitchFamily="-84" charset="0"/>
              <a:buChar char="•"/>
              <a:defRPr/>
            </a:pPr>
            <a:r>
              <a:rPr lang="en-US" dirty="0">
                <a:sym typeface="Lucida Grande" pitchFamily="-84" charset="0"/>
              </a:rPr>
              <a:t>Review </a:t>
            </a:r>
            <a:r>
              <a:rPr lang="en-US" u="sng" dirty="0">
                <a:sym typeface="Lucida Grande" pitchFamily="-84" charset="0"/>
              </a:rPr>
              <a:t>Dashboard</a:t>
            </a:r>
            <a:r>
              <a:rPr lang="en-US" dirty="0">
                <a:sym typeface="Lucida Grande" pitchFamily="-84" charset="0"/>
              </a:rPr>
              <a:t>  </a:t>
            </a:r>
          </a:p>
          <a:p>
            <a:pPr lvl="1">
              <a:spcBef>
                <a:spcPts val="0"/>
              </a:spcBef>
              <a:buSzPct val="90000"/>
              <a:buFont typeface="+mj-lt"/>
              <a:buAutoNum type="arabicPeriod"/>
              <a:defRPr/>
            </a:pPr>
            <a:r>
              <a:rPr lang="en-US" dirty="0">
                <a:sym typeface="Lucida Grande" pitchFamily="-84" charset="0"/>
              </a:rPr>
              <a:t>Admissions, Enrollment, Discount Rate</a:t>
            </a:r>
          </a:p>
          <a:p>
            <a:pPr lvl="1">
              <a:spcBef>
                <a:spcPts val="0"/>
              </a:spcBef>
              <a:buSzPct val="90000"/>
              <a:buFont typeface="+mj-lt"/>
              <a:buAutoNum type="arabicPeriod"/>
              <a:defRPr/>
            </a:pPr>
            <a:r>
              <a:rPr lang="en-US" dirty="0">
                <a:sym typeface="Lucida Grande" pitchFamily="-84" charset="0"/>
              </a:rPr>
              <a:t>Faculty Diversity, Student-Faculty Ratio</a:t>
            </a:r>
          </a:p>
          <a:p>
            <a:pPr lvl="1">
              <a:spcBef>
                <a:spcPts val="0"/>
              </a:spcBef>
              <a:buSzPct val="90000"/>
              <a:buFont typeface="+mj-lt"/>
              <a:buAutoNum type="arabicPeriod"/>
              <a:defRPr/>
            </a:pPr>
            <a:r>
              <a:rPr lang="en-US" dirty="0">
                <a:sym typeface="Lucida Grande" pitchFamily="-84" charset="0"/>
              </a:rPr>
              <a:t>Retention and Graduation Rate</a:t>
            </a:r>
          </a:p>
          <a:p>
            <a:pPr lvl="1">
              <a:spcBef>
                <a:spcPts val="0"/>
              </a:spcBef>
              <a:buSzPct val="90000"/>
              <a:buFont typeface="+mj-lt"/>
              <a:buAutoNum type="arabicPeriod"/>
              <a:defRPr/>
            </a:pPr>
            <a:r>
              <a:rPr lang="en-US" dirty="0">
                <a:sym typeface="Lucida Grande" pitchFamily="-84" charset="0"/>
              </a:rPr>
              <a:t>Finance</a:t>
            </a:r>
          </a:p>
          <a:p>
            <a:pPr lvl="1">
              <a:spcBef>
                <a:spcPts val="0"/>
              </a:spcBef>
              <a:buSzPct val="90000"/>
              <a:buFont typeface="+mj-lt"/>
              <a:buAutoNum type="arabicPeriod"/>
              <a:defRPr/>
            </a:pPr>
            <a:r>
              <a:rPr lang="en-US" dirty="0">
                <a:sym typeface="Lucida Grande" pitchFamily="-84" charset="0"/>
              </a:rPr>
              <a:t>Advancement</a:t>
            </a:r>
          </a:p>
          <a:p>
            <a:pPr lvl="1">
              <a:spcBef>
                <a:spcPts val="0"/>
              </a:spcBef>
              <a:buSzPct val="90000"/>
              <a:buFont typeface="+mj-lt"/>
              <a:buAutoNum type="arabicPeriod"/>
              <a:defRPr/>
            </a:pPr>
            <a:r>
              <a:rPr lang="en-US" dirty="0">
                <a:sym typeface="Lucida Grande" pitchFamily="-84" charset="0"/>
              </a:rPr>
              <a:t>Marketing and Communications</a:t>
            </a:r>
          </a:p>
          <a:p>
            <a:pPr lvl="1">
              <a:spcBef>
                <a:spcPts val="0"/>
              </a:spcBef>
              <a:buSzPct val="90000"/>
              <a:buFont typeface="+mj-lt"/>
              <a:buAutoNum type="arabicPeriod"/>
              <a:defRPr/>
            </a:pPr>
            <a:r>
              <a:rPr lang="en-US" dirty="0">
                <a:sym typeface="Lucida Grande" pitchFamily="-84" charset="0"/>
              </a:rPr>
              <a:t>Student Engagement and Satisfaction (NSSE / GSS)</a:t>
            </a:r>
          </a:p>
          <a:p>
            <a:pPr>
              <a:buFont typeface="Lucida Grande" pitchFamily="-84" charset="0"/>
              <a:buChar char="•"/>
              <a:defRPr/>
            </a:pPr>
            <a:r>
              <a:rPr lang="en-US" sz="3200" dirty="0">
                <a:sym typeface="Lucida Grande" pitchFamily="-84" charset="0"/>
              </a:rPr>
              <a:t>Review </a:t>
            </a:r>
          </a:p>
          <a:p>
            <a:pPr lvl="1">
              <a:spcBef>
                <a:spcPts val="0"/>
              </a:spcBef>
              <a:buSzPct val="90000"/>
              <a:buFont typeface="+mj-lt"/>
              <a:buAutoNum type="arabicPeriod"/>
              <a:defRPr/>
            </a:pPr>
            <a:r>
              <a:rPr lang="en-US" dirty="0">
                <a:sym typeface="Lucida Grande" pitchFamily="-84" charset="0"/>
              </a:rPr>
              <a:t>Internal and External Assumptions </a:t>
            </a:r>
          </a:p>
          <a:p>
            <a:pPr lvl="1">
              <a:spcBef>
                <a:spcPts val="0"/>
              </a:spcBef>
              <a:buSzPct val="90000"/>
              <a:buFont typeface="+mj-lt"/>
              <a:buAutoNum type="arabicPeriod"/>
              <a:defRPr/>
            </a:pPr>
            <a:r>
              <a:rPr lang="en-US" dirty="0">
                <a:sym typeface="Lucida Grande" pitchFamily="-84" charset="0"/>
              </a:rPr>
              <a:t>Institutional Effectiveness Reports </a:t>
            </a:r>
          </a:p>
          <a:p>
            <a:pPr lvl="1">
              <a:spcBef>
                <a:spcPts val="0"/>
              </a:spcBef>
              <a:buSzPct val="90000"/>
              <a:buFont typeface="+mj-lt"/>
              <a:buAutoNum type="arabicPeriod"/>
              <a:defRPr/>
            </a:pPr>
            <a:r>
              <a:rPr lang="en-US" dirty="0">
                <a:sym typeface="Lucida Grande" pitchFamily="-84" charset="0"/>
              </a:rPr>
              <a:t>Special Reports (e.g., Middle States) </a:t>
            </a:r>
          </a:p>
          <a:p>
            <a:pPr lvl="1">
              <a:spcBef>
                <a:spcPts val="0"/>
              </a:spcBef>
              <a:buSzPct val="90000"/>
              <a:buFont typeface="+mj-lt"/>
              <a:buAutoNum type="arabicPeriod"/>
              <a:defRPr/>
            </a:pPr>
            <a:r>
              <a:rPr lang="en-US" dirty="0">
                <a:sym typeface="Lucida Grande" pitchFamily="-84" charset="0"/>
              </a:rPr>
              <a:t>Report Strategic Plan Progress </a:t>
            </a:r>
          </a:p>
          <a:p>
            <a:pPr lvl="1">
              <a:spcBef>
                <a:spcPts val="0"/>
              </a:spcBef>
              <a:buSzPct val="90000"/>
              <a:buFont typeface="+mj-lt"/>
              <a:buAutoNum type="arabicPeriod"/>
              <a:defRPr/>
            </a:pPr>
            <a:r>
              <a:rPr lang="en-US" dirty="0">
                <a:sym typeface="Lucida Grande" pitchFamily="-84" charset="0"/>
              </a:rPr>
              <a:t>Lasallian Catholic Mission Activities </a:t>
            </a:r>
          </a:p>
          <a:p>
            <a:pPr marL="711200" lvl="1" indent="0">
              <a:buFont typeface="Lucida Grande" pitchFamily="-84" charset="0"/>
              <a:buNone/>
              <a:defRPr/>
            </a:pPr>
            <a:endParaRPr lang="en-US"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Grp="1" noChangeArrowheads="1"/>
          </p:cNvSpPr>
          <p:nvPr>
            <p:ph type="title"/>
          </p:nvPr>
        </p:nvSpPr>
        <p:spPr>
          <a:xfrm>
            <a:off x="622300" y="4267200"/>
            <a:ext cx="12141200" cy="5029200"/>
          </a:xfrm>
        </p:spPr>
        <p:txBody>
          <a:bodyPr/>
          <a:lstStyle/>
          <a:p>
            <a:pPr algn="ctr" eaLnBrk="1" hangingPunct="1">
              <a:defRPr/>
            </a:pPr>
            <a:r>
              <a:rPr lang="en-US" sz="3200" dirty="0" smtClean="0">
                <a:sym typeface="Lucida Grande" charset="0"/>
              </a:rPr>
              <a:t>Manhattan College Strategic Plan </a:t>
            </a:r>
            <a:br>
              <a:rPr lang="en-US" sz="3200" dirty="0" smtClean="0">
                <a:sym typeface="Lucida Grande" charset="0"/>
              </a:rPr>
            </a:br>
            <a:r>
              <a:rPr lang="en-US" sz="3200" dirty="0" smtClean="0">
                <a:solidFill>
                  <a:srgbClr val="FF0000"/>
                </a:solidFill>
                <a:sym typeface="Lucida Grande" charset="0"/>
              </a:rPr>
              <a:t>DENA</a:t>
            </a:r>
            <a:r>
              <a:rPr lang="en-US" sz="3200" dirty="0" smtClean="0">
                <a:sym typeface="Lucida Grande" charset="0"/>
              </a:rPr>
              <a:t> Directional Statements &amp; Action Items</a:t>
            </a:r>
            <a:br>
              <a:rPr lang="en-US" sz="3200" dirty="0" smtClean="0">
                <a:sym typeface="Lucida Grande" charset="0"/>
              </a:rPr>
            </a:br>
            <a:r>
              <a:rPr lang="en-US" sz="3200" dirty="0" smtClean="0">
                <a:sym typeface="Lucida Grande" charset="0"/>
              </a:rPr>
              <a:t>Alignments and Intersections </a:t>
            </a:r>
            <a:r>
              <a:rPr lang="en-US" sz="4400" dirty="0" smtClean="0">
                <a:sym typeface="Lucida Grande" charset="0"/>
              </a:rPr>
              <a:t/>
            </a:r>
            <a:br>
              <a:rPr lang="en-US" sz="4400" dirty="0" smtClean="0">
                <a:sym typeface="Lucida Grande" charset="0"/>
              </a:rPr>
            </a:br>
            <a:r>
              <a:rPr lang="en-US" sz="4400" dirty="0">
                <a:sym typeface="Lucida Grande" charset="0"/>
              </a:rPr>
              <a:t/>
            </a:r>
            <a:br>
              <a:rPr lang="en-US" sz="4400" dirty="0">
                <a:sym typeface="Lucida Grande" charset="0"/>
              </a:rPr>
            </a:br>
            <a:r>
              <a:rPr lang="en-US" sz="3200" dirty="0" smtClean="0">
                <a:sym typeface="Lucida Grande" charset="0"/>
              </a:rPr>
              <a:t>Provost Group </a:t>
            </a:r>
            <a:r>
              <a:rPr lang="en-US" sz="3600" dirty="0" smtClean="0">
                <a:sym typeface="Lucida Grande" charset="0"/>
              </a:rPr>
              <a:t/>
            </a:r>
            <a:br>
              <a:rPr lang="en-US" sz="3600" dirty="0" smtClean="0">
                <a:sym typeface="Lucida Grande" charset="0"/>
              </a:rPr>
            </a:br>
            <a:r>
              <a:rPr lang="en-US" altLang="en-US" sz="2400" dirty="0" smtClean="0">
                <a:solidFill>
                  <a:srgbClr val="4F4F4F"/>
                </a:solidFill>
                <a:sym typeface="Lucida Grande" pitchFamily="-84" charset="0"/>
              </a:rPr>
              <a:t>Dean </a:t>
            </a:r>
            <a:r>
              <a:rPr lang="en-US" altLang="en-US" sz="2400" dirty="0" err="1" smtClean="0">
                <a:solidFill>
                  <a:srgbClr val="4F4F4F"/>
                </a:solidFill>
                <a:sym typeface="Lucida Grande" pitchFamily="-84" charset="0"/>
              </a:rPr>
              <a:t>Salwa</a:t>
            </a:r>
            <a:r>
              <a:rPr lang="en-US" altLang="en-US" sz="2400" dirty="0" smtClean="0">
                <a:solidFill>
                  <a:srgbClr val="4F4F4F"/>
                </a:solidFill>
                <a:sym typeface="Lucida Grande" pitchFamily="-84" charset="0"/>
              </a:rPr>
              <a:t> Ammar, Brother Jack Curran, Lois Harr </a:t>
            </a:r>
            <a:r>
              <a:rPr lang="en-US" sz="1600" b="1" dirty="0">
                <a:solidFill>
                  <a:srgbClr val="FF0000"/>
                </a:solidFill>
                <a:sym typeface="Lucida Grande" charset="0"/>
              </a:rPr>
              <a:t>(January 13, 2016</a:t>
            </a:r>
            <a:r>
              <a:rPr lang="en-US" sz="1600" b="1" dirty="0" smtClean="0">
                <a:solidFill>
                  <a:srgbClr val="FF0000"/>
                </a:solidFill>
                <a:sym typeface="Lucida Grande" charset="0"/>
              </a:rPr>
              <a:t>)</a:t>
            </a:r>
            <a:r>
              <a:rPr lang="en-US" altLang="en-US" sz="2400" b="1" dirty="0" smtClean="0">
                <a:solidFill>
                  <a:srgbClr val="FF0000"/>
                </a:solidFill>
                <a:sym typeface="Lucida Grande" pitchFamily="-84" charset="0"/>
              </a:rPr>
              <a:t/>
            </a:r>
            <a:br>
              <a:rPr lang="en-US" altLang="en-US" sz="2400" b="1" dirty="0" smtClean="0">
                <a:solidFill>
                  <a:srgbClr val="FF0000"/>
                </a:solidFill>
                <a:sym typeface="Lucida Grande" pitchFamily="-84" charset="0"/>
              </a:rPr>
            </a:br>
            <a:r>
              <a:rPr lang="en-US" altLang="en-US" sz="2400" b="1" dirty="0" smtClean="0">
                <a:solidFill>
                  <a:srgbClr val="FF0000"/>
                </a:solidFill>
                <a:sym typeface="Lucida Grande" pitchFamily="-84" charset="0"/>
              </a:rPr>
              <a:t/>
            </a:r>
            <a:br>
              <a:rPr lang="en-US" altLang="en-US" sz="2400" b="1" dirty="0" smtClean="0">
                <a:solidFill>
                  <a:srgbClr val="FF0000"/>
                </a:solidFill>
                <a:sym typeface="Lucida Grande" pitchFamily="-84" charset="0"/>
              </a:rPr>
            </a:br>
            <a:r>
              <a:rPr lang="en-US" sz="3200" dirty="0" smtClean="0">
                <a:sym typeface="Lucida Grande" charset="0"/>
              </a:rPr>
              <a:t>Mission and Strategic Planning Trustee Committee </a:t>
            </a:r>
            <a:br>
              <a:rPr lang="en-US" sz="3200" dirty="0" smtClean="0">
                <a:sym typeface="Lucida Grande" charset="0"/>
              </a:rPr>
            </a:br>
            <a:r>
              <a:rPr lang="en-US" altLang="en-US" sz="2400" dirty="0" smtClean="0">
                <a:solidFill>
                  <a:srgbClr val="4F4F4F"/>
                </a:solidFill>
                <a:sym typeface="Lucida Grande" pitchFamily="-84" charset="0"/>
              </a:rPr>
              <a:t>Dean </a:t>
            </a:r>
            <a:r>
              <a:rPr lang="en-US" altLang="en-US" sz="2400" dirty="0" err="1" smtClean="0">
                <a:solidFill>
                  <a:srgbClr val="4F4F4F"/>
                </a:solidFill>
                <a:sym typeface="Lucida Grande" pitchFamily="-84" charset="0"/>
              </a:rPr>
              <a:t>Salwa</a:t>
            </a:r>
            <a:r>
              <a:rPr lang="en-US" altLang="en-US" sz="2400" dirty="0" smtClean="0">
                <a:solidFill>
                  <a:srgbClr val="4F4F4F"/>
                </a:solidFill>
                <a:sym typeface="Lucida Grande" pitchFamily="-84" charset="0"/>
              </a:rPr>
              <a:t> </a:t>
            </a:r>
            <a:r>
              <a:rPr lang="en-US" altLang="en-US" sz="2400" dirty="0">
                <a:solidFill>
                  <a:srgbClr val="4F4F4F"/>
                </a:solidFill>
                <a:sym typeface="Lucida Grande" pitchFamily="-84" charset="0"/>
              </a:rPr>
              <a:t>Ammar, Brother Jack </a:t>
            </a:r>
            <a:r>
              <a:rPr lang="en-US" altLang="en-US" sz="2400" dirty="0" smtClean="0">
                <a:solidFill>
                  <a:srgbClr val="4F4F4F"/>
                </a:solidFill>
                <a:sym typeface="Lucida Grande" pitchFamily="-84" charset="0"/>
              </a:rPr>
              <a:t>Curran, Dr. David Mahan </a:t>
            </a:r>
            <a:r>
              <a:rPr lang="en-US" sz="1600" b="1" dirty="0" smtClean="0">
                <a:solidFill>
                  <a:srgbClr val="FF0000"/>
                </a:solidFill>
                <a:sym typeface="Lucida Grande" charset="0"/>
              </a:rPr>
              <a:t>(October 13, 2016)</a:t>
            </a:r>
            <a:r>
              <a:rPr lang="en-US" altLang="en-US" sz="2400" b="1" dirty="0" smtClean="0">
                <a:solidFill>
                  <a:srgbClr val="FF0000"/>
                </a:solidFill>
                <a:sym typeface="Lucida Grande" pitchFamily="-84" charset="0"/>
              </a:rPr>
              <a:t/>
            </a:r>
            <a:br>
              <a:rPr lang="en-US" altLang="en-US" sz="2400" b="1" dirty="0" smtClean="0">
                <a:solidFill>
                  <a:srgbClr val="FF0000"/>
                </a:solidFill>
                <a:sym typeface="Lucida Grande" pitchFamily="-84" charset="0"/>
              </a:rPr>
            </a:br>
            <a:endParaRPr lang="en-US" sz="2400" b="1" dirty="0" smtClean="0">
              <a:solidFill>
                <a:srgbClr val="FF0000"/>
              </a:solidFill>
              <a:sym typeface="Lucida Grande" charset="0"/>
            </a:endParaRPr>
          </a:p>
        </p:txBody>
      </p:sp>
      <p:pic>
        <p:nvPicPr>
          <p:cNvPr id="31747" name="Picture 2" descr="C:\Users\jack.curran\Google Drive\Office of Mission Shared\MC Departments\Communication\Campus Photos\Summer 2010_Brainworks_0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83200" y="304800"/>
            <a:ext cx="6172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Rectangle 1"/>
          <p:cNvSpPr>
            <a:spLocks noChangeArrowheads="1"/>
          </p:cNvSpPr>
          <p:nvPr/>
        </p:nvSpPr>
        <p:spPr bwMode="auto">
          <a:xfrm>
            <a:off x="177800" y="1346200"/>
            <a:ext cx="5181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spcBef>
                <a:spcPts val="600"/>
              </a:spcBef>
            </a:pPr>
            <a:r>
              <a:rPr lang="en-US" altLang="en-US" sz="3600"/>
              <a:t>Monitoring </a:t>
            </a:r>
            <a:r>
              <a:rPr lang="en-US" altLang="en-US" sz="3600" b="1">
                <a:solidFill>
                  <a:srgbClr val="FF0000"/>
                </a:solidFill>
              </a:rPr>
              <a:t>adherence to Mission and Strategic Plan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39800" y="685800"/>
            <a:ext cx="11125200" cy="1600200"/>
          </a:xfrm>
        </p:spPr>
        <p:txBody>
          <a:bodyPr/>
          <a:lstStyle/>
          <a:p>
            <a:pPr eaLnBrk="1" hangingPunct="1">
              <a:defRPr/>
            </a:pPr>
            <a:r>
              <a:rPr lang="en-US" sz="4000" dirty="0" smtClean="0">
                <a:sym typeface="Lucida Grande" pitchFamily="-84" charset="0"/>
              </a:rPr>
              <a:t>The International Lasallian Network </a:t>
            </a:r>
            <a:r>
              <a:rPr lang="en-US" sz="4000" dirty="0" smtClean="0">
                <a:solidFill>
                  <a:srgbClr val="FF0000"/>
                </a:solidFill>
                <a:sym typeface="Lucida Grande" pitchFamily="-84" charset="0"/>
              </a:rPr>
              <a:t>(Institute) </a:t>
            </a:r>
            <a:r>
              <a:rPr lang="en-US" sz="4000" dirty="0" smtClean="0">
                <a:sym typeface="Lucida Grande" pitchFamily="-84" charset="0"/>
              </a:rPr>
              <a:t/>
            </a:r>
            <a:br>
              <a:rPr lang="en-US" sz="4000" dirty="0" smtClean="0">
                <a:sym typeface="Lucida Grande" pitchFamily="-84" charset="0"/>
              </a:rPr>
            </a:br>
            <a:r>
              <a:rPr lang="en-US" sz="2800" dirty="0" smtClean="0">
                <a:sym typeface="Lucida Grande" pitchFamily="-84" charset="0"/>
              </a:rPr>
              <a:t>Primary</a:t>
            </a:r>
            <a:r>
              <a:rPr lang="en-US" sz="2800" dirty="0">
                <a:sym typeface="Lucida Grande" pitchFamily="-84" charset="0"/>
              </a:rPr>
              <a:t>, Secondary, Higher, </a:t>
            </a:r>
            <a:r>
              <a:rPr lang="en-US" sz="2800" dirty="0" smtClean="0">
                <a:sym typeface="Lucida Grande" pitchFamily="-84" charset="0"/>
              </a:rPr>
              <a:t>Community-Based</a:t>
            </a:r>
            <a:br>
              <a:rPr lang="en-US" sz="2800" dirty="0" smtClean="0">
                <a:sym typeface="Lucida Grande" pitchFamily="-84" charset="0"/>
              </a:rPr>
            </a:br>
            <a:endParaRPr lang="en-US" sz="2800" i="1" dirty="0" smtClean="0">
              <a:solidFill>
                <a:srgbClr val="FF0000"/>
              </a:solidFill>
              <a:sym typeface="Lucida Grande" charset="0"/>
            </a:endParaRPr>
          </a:p>
        </p:txBody>
      </p:sp>
      <p:pic>
        <p:nvPicPr>
          <p:cNvPr id="32771" name="Picture 10"/>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405188" y="2957513"/>
            <a:ext cx="8450262" cy="585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Box 6"/>
          <p:cNvSpPr txBox="1">
            <a:spLocks noChangeArrowheads="1"/>
          </p:cNvSpPr>
          <p:nvPr/>
        </p:nvSpPr>
        <p:spPr bwMode="auto">
          <a:xfrm>
            <a:off x="-50800" y="2590800"/>
            <a:ext cx="11545888"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a:solidFill>
                  <a:srgbClr val="FF0000"/>
                </a:solidFill>
              </a:rPr>
              <a:t>1,000,000</a:t>
            </a:r>
            <a:r>
              <a:rPr lang="en-US" altLang="en-US" sz="2000"/>
              <a:t> Students		 	</a:t>
            </a:r>
            <a:r>
              <a:rPr lang="en-US" altLang="en-US" sz="2000">
                <a:solidFill>
                  <a:srgbClr val="FF0000"/>
                </a:solidFill>
              </a:rPr>
              <a:t>85,000</a:t>
            </a:r>
            <a:r>
              <a:rPr lang="en-US" altLang="en-US" sz="2000"/>
              <a:t> Faculty, Staff, Administrators</a:t>
            </a:r>
          </a:p>
          <a:p>
            <a:pPr eaLnBrk="1" hangingPunct="1"/>
            <a:r>
              <a:rPr lang="en-US" altLang="en-US" sz="2000"/>
              <a:t>	</a:t>
            </a:r>
            <a:r>
              <a:rPr lang="en-US" altLang="en-US" sz="2000">
                <a:solidFill>
                  <a:srgbClr val="FF0000"/>
                </a:solidFill>
              </a:rPr>
              <a:t>80</a:t>
            </a:r>
            <a:r>
              <a:rPr lang="en-US" altLang="en-US" sz="2000"/>
              <a:t> Countries				  </a:t>
            </a:r>
            <a:r>
              <a:rPr lang="en-US" altLang="en-US" sz="2000">
                <a:solidFill>
                  <a:srgbClr val="FF0000"/>
                </a:solidFill>
              </a:rPr>
              <a:t>4,500</a:t>
            </a:r>
            <a:r>
              <a:rPr lang="en-US" altLang="en-US" sz="2000"/>
              <a:t> Brothers</a:t>
            </a:r>
          </a:p>
        </p:txBody>
      </p:sp>
      <p:sp>
        <p:nvSpPr>
          <p:cNvPr id="3" name="Rectangle 2"/>
          <p:cNvSpPr/>
          <p:nvPr/>
        </p:nvSpPr>
        <p:spPr>
          <a:xfrm>
            <a:off x="219075" y="4495800"/>
            <a:ext cx="3997325" cy="2124075"/>
          </a:xfrm>
          <a:prstGeom prst="rect">
            <a:avLst/>
          </a:prstGeom>
          <a:ln>
            <a:solidFill>
              <a:schemeClr val="tx1"/>
            </a:solidFill>
          </a:ln>
        </p:spPr>
        <p:txBody>
          <a:bodyPr>
            <a:spAutoFit/>
          </a:bodyPr>
          <a:lstStyle/>
          <a:p>
            <a:pPr>
              <a:defRPr/>
            </a:pPr>
            <a:r>
              <a:rPr lang="en-US" sz="2200" b="1" dirty="0">
                <a:solidFill>
                  <a:schemeClr val="tx1"/>
                </a:solidFill>
                <a:latin typeface="Gill Sans" pitchFamily="-84" charset="0"/>
                <a:ea typeface="ヒラギノ角ゴ ProN W3" pitchFamily="-84" charset="-128"/>
                <a:cs typeface="+mn-cs"/>
                <a:sym typeface="Gill Sans" pitchFamily="-84" charset="0"/>
              </a:rPr>
              <a:t>Regions</a:t>
            </a:r>
          </a:p>
          <a:p>
            <a:pPr marL="457200" indent="-457200">
              <a:buFont typeface="+mj-lt"/>
              <a:buAutoNum type="arabicPeriod"/>
              <a:defRPr/>
            </a:pPr>
            <a:r>
              <a:rPr lang="en-US" sz="2200" dirty="0">
                <a:solidFill>
                  <a:srgbClr val="FF0000"/>
                </a:solidFill>
                <a:latin typeface="Gill Sans" pitchFamily="-84" charset="0"/>
                <a:ea typeface="ヒラギノ角ゴ ProN W3" pitchFamily="-84" charset="-128"/>
                <a:cs typeface="+mn-cs"/>
                <a:sym typeface="Gill Sans" pitchFamily="-84" charset="0"/>
              </a:rPr>
              <a:t>**RELAN: Anglo America </a:t>
            </a:r>
          </a:p>
          <a:p>
            <a:pPr marL="457200" indent="-457200">
              <a:buFont typeface="+mj-lt"/>
              <a:buAutoNum type="arabicPeriod"/>
              <a:defRPr/>
            </a:pPr>
            <a:r>
              <a:rPr lang="en-US" sz="2200" dirty="0">
                <a:solidFill>
                  <a:srgbClr val="00B050"/>
                </a:solidFill>
                <a:latin typeface="Gill Sans" pitchFamily="-84" charset="0"/>
                <a:ea typeface="ヒラギノ角ゴ ProN W3" pitchFamily="-84" charset="-128"/>
                <a:cs typeface="+mn-cs"/>
                <a:sym typeface="Gill Sans" pitchFamily="-84" charset="0"/>
              </a:rPr>
              <a:t>RELEM: Europe </a:t>
            </a:r>
          </a:p>
          <a:p>
            <a:pPr marL="457200" indent="-457200">
              <a:buFont typeface="+mj-lt"/>
              <a:buAutoNum type="arabicPeriod"/>
              <a:defRPr/>
            </a:pPr>
            <a:r>
              <a:rPr lang="en-US" sz="2200" dirty="0">
                <a:solidFill>
                  <a:srgbClr val="0070C0"/>
                </a:solidFill>
                <a:latin typeface="Gill Sans" pitchFamily="-84" charset="0"/>
                <a:ea typeface="ヒラギノ角ゴ ProN W3" pitchFamily="-84" charset="-128"/>
                <a:cs typeface="+mn-cs"/>
                <a:sym typeface="Gill Sans" pitchFamily="-84" charset="0"/>
              </a:rPr>
              <a:t>RELAL: Latin America</a:t>
            </a:r>
          </a:p>
          <a:p>
            <a:pPr marL="457200" indent="-457200">
              <a:buFont typeface="+mj-lt"/>
              <a:buAutoNum type="arabicPeriod"/>
              <a:defRPr/>
            </a:pPr>
            <a:r>
              <a:rPr lang="en-US" sz="2200" dirty="0">
                <a:solidFill>
                  <a:srgbClr val="FFC000"/>
                </a:solidFill>
                <a:latin typeface="Gill Sans" pitchFamily="-84" charset="0"/>
                <a:ea typeface="ヒラギノ角ゴ ProN W3" pitchFamily="-84" charset="-128"/>
                <a:cs typeface="+mn-cs"/>
                <a:sym typeface="Gill Sans" pitchFamily="-84" charset="0"/>
              </a:rPr>
              <a:t>RELAF: Africa </a:t>
            </a:r>
          </a:p>
          <a:p>
            <a:pPr marL="457200" indent="-457200">
              <a:buFont typeface="+mj-lt"/>
              <a:buAutoNum type="arabicPeriod"/>
              <a:defRPr/>
            </a:pPr>
            <a:r>
              <a:rPr lang="en-US" sz="2200" dirty="0">
                <a:solidFill>
                  <a:srgbClr val="7030A0"/>
                </a:solidFill>
                <a:latin typeface="Gill Sans" pitchFamily="-84" charset="0"/>
                <a:ea typeface="ヒラギノ角ゴ ProN W3" pitchFamily="-84" charset="-128"/>
                <a:cs typeface="+mn-cs"/>
                <a:sym typeface="Gill Sans" pitchFamily="-84" charset="0"/>
              </a:rPr>
              <a:t>PARC: Asia </a:t>
            </a:r>
          </a:p>
        </p:txBody>
      </p:sp>
      <p:sp>
        <p:nvSpPr>
          <p:cNvPr id="4" name="Rectangle 3"/>
          <p:cNvSpPr/>
          <p:nvPr/>
        </p:nvSpPr>
        <p:spPr>
          <a:xfrm>
            <a:off x="219075" y="6934200"/>
            <a:ext cx="5597525" cy="1631950"/>
          </a:xfrm>
          <a:prstGeom prst="rect">
            <a:avLst/>
          </a:prstGeom>
          <a:ln w="31750">
            <a:solidFill>
              <a:srgbClr val="00B050"/>
            </a:solidFill>
          </a:ln>
        </p:spPr>
        <p:txBody>
          <a:bodyPr>
            <a:spAutoFit/>
          </a:bodyPr>
          <a:lstStyle/>
          <a:p>
            <a:pPr>
              <a:defRPr/>
            </a:pPr>
            <a:r>
              <a:rPr lang="en-US" sz="2000" b="1" dirty="0">
                <a:solidFill>
                  <a:srgbClr val="0070C0"/>
                </a:solidFill>
                <a:latin typeface="Gill Sans" pitchFamily="-84" charset="0"/>
                <a:ea typeface="ヒラギノ角ゴ ProN W3" pitchFamily="-84" charset="-128"/>
                <a:cs typeface="+mn-cs"/>
                <a:sym typeface="Gill Sans" pitchFamily="-84" charset="0"/>
              </a:rPr>
              <a:t>Districts / Provinces</a:t>
            </a:r>
          </a:p>
          <a:p>
            <a:pPr marL="457200" indent="-457200">
              <a:buFont typeface="+mj-lt"/>
              <a:buAutoNum type="arabicPeriod"/>
              <a:defRPr/>
            </a:pPr>
            <a:r>
              <a:rPr lang="en-US" sz="2000" dirty="0">
                <a:solidFill>
                  <a:srgbClr val="FF0000"/>
                </a:solidFill>
                <a:latin typeface="Gill Sans" pitchFamily="-84" charset="0"/>
                <a:ea typeface="ヒラギノ角ゴ ProN W3" pitchFamily="-84" charset="-128"/>
                <a:cs typeface="+mn-cs"/>
                <a:sym typeface="Gill Sans" pitchFamily="-84" charset="0"/>
              </a:rPr>
              <a:t>**District of Eastern North America (DENA)</a:t>
            </a:r>
          </a:p>
          <a:p>
            <a:pPr marL="457200" indent="-457200">
              <a:buFont typeface="+mj-lt"/>
              <a:buAutoNum type="arabicPeriod"/>
              <a:defRPr/>
            </a:pPr>
            <a:r>
              <a:rPr lang="en-US" sz="2000" dirty="0">
                <a:latin typeface="Gill Sans" pitchFamily="-84" charset="0"/>
                <a:ea typeface="ヒラギノ角ゴ ProN W3" pitchFamily="-84" charset="-128"/>
                <a:cs typeface="+mn-cs"/>
                <a:sym typeface="Gill Sans" pitchFamily="-84" charset="0"/>
              </a:rPr>
              <a:t>Midwest District </a:t>
            </a:r>
          </a:p>
          <a:p>
            <a:pPr marL="457200" indent="-457200">
              <a:buFont typeface="+mj-lt"/>
              <a:buAutoNum type="arabicPeriod"/>
              <a:defRPr/>
            </a:pPr>
            <a:r>
              <a:rPr lang="en-US" sz="2000" dirty="0">
                <a:latin typeface="Gill Sans" pitchFamily="-84" charset="0"/>
                <a:ea typeface="ヒラギノ角ゴ ProN W3" pitchFamily="-84" charset="-128"/>
                <a:cs typeface="+mn-cs"/>
                <a:sym typeface="Gill Sans" pitchFamily="-84" charset="0"/>
              </a:rPr>
              <a:t>District of San Francisco New Orleans</a:t>
            </a:r>
          </a:p>
          <a:p>
            <a:pPr marL="457200" indent="-457200">
              <a:buFont typeface="+mj-lt"/>
              <a:buAutoNum type="arabicPeriod"/>
              <a:defRPr/>
            </a:pPr>
            <a:r>
              <a:rPr lang="en-US" sz="2000" dirty="0" err="1">
                <a:latin typeface="Gill Sans" pitchFamily="-84" charset="0"/>
                <a:ea typeface="ヒラギノ角ゴ ProN W3" pitchFamily="-84" charset="-128"/>
                <a:cs typeface="+mn-cs"/>
                <a:sym typeface="Gill Sans" pitchFamily="-84" charset="0"/>
              </a:rPr>
              <a:t>Francaphone</a:t>
            </a:r>
            <a:r>
              <a:rPr lang="en-US" sz="2000" dirty="0">
                <a:latin typeface="Gill Sans" pitchFamily="-84" charset="0"/>
                <a:ea typeface="ヒラギノ角ゴ ProN W3" pitchFamily="-84" charset="-128"/>
                <a:cs typeface="+mn-cs"/>
                <a:sym typeface="Gill Sans" pitchFamily="-84" charset="0"/>
              </a:rPr>
              <a:t> Canada District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939800" y="685800"/>
            <a:ext cx="11125200" cy="1600200"/>
          </a:xfrm>
        </p:spPr>
        <p:txBody>
          <a:bodyPr/>
          <a:lstStyle/>
          <a:p>
            <a:pPr eaLnBrk="1" hangingPunct="1">
              <a:defRPr/>
            </a:pPr>
            <a:r>
              <a:rPr lang="en-US" sz="4000" dirty="0" smtClean="0">
                <a:sym typeface="Lucida Grande" pitchFamily="-84" charset="0"/>
              </a:rPr>
              <a:t>The International Lasallian Network </a:t>
            </a:r>
            <a:r>
              <a:rPr lang="en-US" sz="4000" dirty="0" smtClean="0">
                <a:solidFill>
                  <a:srgbClr val="FF0000"/>
                </a:solidFill>
                <a:sym typeface="Lucida Grande" pitchFamily="-84" charset="0"/>
              </a:rPr>
              <a:t>(Institute) </a:t>
            </a:r>
            <a:r>
              <a:rPr lang="en-US" sz="4000" dirty="0" smtClean="0">
                <a:sym typeface="Lucida Grande" pitchFamily="-84" charset="0"/>
              </a:rPr>
              <a:t/>
            </a:r>
            <a:br>
              <a:rPr lang="en-US" sz="4000" dirty="0" smtClean="0">
                <a:sym typeface="Lucida Grande" pitchFamily="-84" charset="0"/>
              </a:rPr>
            </a:br>
            <a:r>
              <a:rPr lang="en-US" sz="2800" dirty="0" smtClean="0">
                <a:sym typeface="Lucida Grande" pitchFamily="-84" charset="0"/>
              </a:rPr>
              <a:t>Primary</a:t>
            </a:r>
            <a:r>
              <a:rPr lang="en-US" sz="2800" dirty="0">
                <a:sym typeface="Lucida Grande" pitchFamily="-84" charset="0"/>
              </a:rPr>
              <a:t>, Secondary, Higher, </a:t>
            </a:r>
            <a:r>
              <a:rPr lang="en-US" sz="2800" dirty="0" smtClean="0">
                <a:sym typeface="Lucida Grande" pitchFamily="-84" charset="0"/>
              </a:rPr>
              <a:t>Community-Based</a:t>
            </a:r>
            <a:endParaRPr lang="en-US" sz="2800" i="1" dirty="0" smtClean="0">
              <a:solidFill>
                <a:srgbClr val="FF0000"/>
              </a:solidFill>
              <a:sym typeface="Lucida Grande" charset="0"/>
            </a:endParaRPr>
          </a:p>
        </p:txBody>
      </p:sp>
      <p:sp>
        <p:nvSpPr>
          <p:cNvPr id="5" name="Rectangle 4"/>
          <p:cNvSpPr/>
          <p:nvPr/>
        </p:nvSpPr>
        <p:spPr>
          <a:xfrm>
            <a:off x="1016000" y="2743200"/>
            <a:ext cx="10591800" cy="6001643"/>
          </a:xfrm>
          <a:prstGeom prst="rect">
            <a:avLst/>
          </a:prstGeom>
        </p:spPr>
        <p:txBody>
          <a:bodyPr numCol="2">
            <a:spAutoFit/>
          </a:bodyPr>
          <a:lstStyle/>
          <a:p>
            <a:pPr algn="ctr">
              <a:defRPr/>
            </a:pPr>
            <a:r>
              <a:rPr lang="en-US" sz="3200" u="sng" dirty="0">
                <a:solidFill>
                  <a:srgbClr val="0070C0"/>
                </a:solidFill>
                <a:latin typeface="Gill Sans" pitchFamily="-84" charset="0"/>
                <a:ea typeface="ヒラギノ角ゴ ProN W3" pitchFamily="-84" charset="-128"/>
                <a:cs typeface="+mn-cs"/>
                <a:sym typeface="Gill Sans" pitchFamily="-84" charset="0"/>
              </a:rPr>
              <a:t>Lasallian Institute</a:t>
            </a:r>
          </a:p>
          <a:p>
            <a:pPr algn="ctr">
              <a:defRPr/>
            </a:pPr>
            <a:endParaRPr lang="en-US" sz="3200" dirty="0">
              <a:solidFill>
                <a:srgbClr val="0070C0"/>
              </a:solidFill>
              <a:latin typeface="Gill Sans" pitchFamily="-84" charset="0"/>
              <a:ea typeface="ヒラギノ角ゴ ProN W3" pitchFamily="-84" charset="-128"/>
              <a:cs typeface="+mn-cs"/>
              <a:sym typeface="Gill Sans" pitchFamily="-84" charset="0"/>
            </a:endParaRPr>
          </a:p>
          <a:p>
            <a:pPr>
              <a:defRPr/>
            </a:pPr>
            <a:r>
              <a:rPr lang="en-US" sz="3200" i="1" dirty="0">
                <a:solidFill>
                  <a:srgbClr val="FF0000"/>
                </a:solidFill>
                <a:latin typeface="Gill Sans" pitchFamily="-84" charset="0"/>
                <a:ea typeface="ヒラギノ角ゴ ProN W3" pitchFamily="-84" charset="-128"/>
                <a:cs typeface="+mn-cs"/>
                <a:sym typeface="Gill Sans" pitchFamily="-84" charset="0"/>
              </a:rPr>
              <a:t>to provide </a:t>
            </a:r>
          </a:p>
          <a:p>
            <a:pPr>
              <a:defRPr/>
            </a:pPr>
            <a:r>
              <a:rPr lang="en-US" sz="3200" i="1" dirty="0">
                <a:solidFill>
                  <a:srgbClr val="FF0000"/>
                </a:solidFill>
                <a:latin typeface="Gill Sans" pitchFamily="-84" charset="0"/>
                <a:ea typeface="ヒラギノ角ゴ ProN W3" pitchFamily="-84" charset="-128"/>
                <a:cs typeface="+mn-cs"/>
                <a:sym typeface="Gill Sans" pitchFamily="-84" charset="0"/>
              </a:rPr>
              <a:t>a human and Christian education, especially </a:t>
            </a:r>
          </a:p>
          <a:p>
            <a:pPr>
              <a:defRPr/>
            </a:pPr>
            <a:r>
              <a:rPr lang="en-US" sz="3200" i="1" dirty="0">
                <a:solidFill>
                  <a:srgbClr val="FF0000"/>
                </a:solidFill>
                <a:latin typeface="Gill Sans" pitchFamily="-84" charset="0"/>
                <a:ea typeface="ヒラギノ角ゴ ProN W3" pitchFamily="-84" charset="-128"/>
                <a:cs typeface="+mn-cs"/>
                <a:sym typeface="Gill Sans" pitchFamily="-84" charset="0"/>
              </a:rPr>
              <a:t>for the poor</a:t>
            </a:r>
            <a:br>
              <a:rPr lang="en-US" sz="3200" i="1" dirty="0">
                <a:solidFill>
                  <a:srgbClr val="FF0000"/>
                </a:solidFill>
                <a:latin typeface="Gill Sans" pitchFamily="-84" charset="0"/>
                <a:ea typeface="ヒラギノ角ゴ ProN W3" pitchFamily="-84" charset="-128"/>
                <a:cs typeface="+mn-cs"/>
                <a:sym typeface="Gill Sans" pitchFamily="-84" charset="0"/>
              </a:rPr>
            </a:b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lgn="ctr">
              <a:defRPr/>
            </a:pPr>
            <a:r>
              <a:rPr lang="en-US" sz="3200" u="sng" dirty="0">
                <a:solidFill>
                  <a:srgbClr val="00B050"/>
                </a:solidFill>
                <a:latin typeface="Gill Sans" pitchFamily="-84" charset="0"/>
                <a:ea typeface="ヒラギノ角ゴ ProN W3" pitchFamily="-84" charset="-128"/>
                <a:cs typeface="+mn-cs"/>
                <a:sym typeface="Gill Sans" pitchFamily="-84" charset="0"/>
              </a:rPr>
              <a:t>Manhattan College</a:t>
            </a:r>
          </a:p>
          <a:p>
            <a:pPr algn="ctr">
              <a:defRPr/>
            </a:pPr>
            <a:endParaRPr lang="en-US" sz="3200" i="1" dirty="0">
              <a:solidFill>
                <a:srgbClr val="FF0000"/>
              </a:solidFill>
              <a:latin typeface="Gill Sans" pitchFamily="-84" charset="0"/>
              <a:ea typeface="ヒラギノ角ゴ ProN W3" pitchFamily="-84" charset="-128"/>
              <a:cs typeface="+mn-cs"/>
              <a:sym typeface="Gill Sans" pitchFamily="-84" charset="0"/>
            </a:endParaRPr>
          </a:p>
          <a:p>
            <a:pPr>
              <a:defRPr/>
            </a:pPr>
            <a:r>
              <a:rPr lang="en-US" sz="3200" dirty="0">
                <a:latin typeface="Gill Sans" pitchFamily="-84" charset="0"/>
                <a:ea typeface="ヒラギノ角ゴ ProN W3" pitchFamily="-84" charset="-128"/>
                <a:cs typeface="+mn-cs"/>
                <a:sym typeface="Gill Sans" pitchFamily="-84" charset="0"/>
              </a:rPr>
              <a:t>to provide </a:t>
            </a:r>
          </a:p>
          <a:p>
            <a:pPr>
              <a:defRPr/>
            </a:pPr>
            <a:r>
              <a:rPr lang="en-US" sz="3200" dirty="0">
                <a:latin typeface="Gill Sans" pitchFamily="-84" charset="0"/>
                <a:ea typeface="ヒラギノ角ゴ ProN W3" pitchFamily="-84" charset="-128"/>
                <a:cs typeface="+mn-cs"/>
                <a:sym typeface="Gill Sans" pitchFamily="-84" charset="0"/>
              </a:rPr>
              <a:t>a contemporary, person-centered educational experience that prepares graduates for lives of personal development, professional success, civic engagement, and service to their fellow human beings</a:t>
            </a:r>
            <a:r>
              <a:rPr lang="en-US" sz="4400" dirty="0">
                <a:latin typeface="Gill Sans" pitchFamily="-84" charset="0"/>
                <a:ea typeface="ヒラギノ角ゴ ProN W3" pitchFamily="-84" charset="-128"/>
                <a:cs typeface="+mn-cs"/>
                <a:sym typeface="Gill Sans" pitchFamily="-84" charset="0"/>
              </a:rPr>
              <a:t>.</a:t>
            </a:r>
            <a:endParaRPr lang="en-US" dirty="0">
              <a:latin typeface="Gill Sans" pitchFamily="-84" charset="0"/>
              <a:ea typeface="ヒラギノ角ゴ ProN W3" pitchFamily="-84" charset="-128"/>
              <a:cs typeface="+mn-cs"/>
              <a:sym typeface="Gill Sans"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3">
            <a:extLst>
              <a:ext uri="{28A0092B-C50C-407E-A947-70E740481C1C}">
                <a14:useLocalDpi xmlns:a14="http://schemas.microsoft.com/office/drawing/2010/main"/>
              </a:ext>
            </a:extLst>
          </a:blip>
          <a:srcRect/>
          <a:stretch/>
        </p:blipFill>
        <p:spPr bwMode="auto">
          <a:xfrm>
            <a:off x="1425575" y="3657600"/>
            <a:ext cx="9725025" cy="5230813"/>
          </a:xfrm>
          <a:prstGeom prst="rect">
            <a:avLst/>
          </a:prstGeom>
          <a:noFill/>
          <a:ln>
            <a:noFill/>
          </a:ln>
          <a:effectLst>
            <a:outerShdw blurRad="50800" dist="38100" dir="2700000" algn="tl" rotWithShape="0">
              <a:prstClr val="black">
                <a:alpha val="40000"/>
              </a:prstClr>
            </a:outerShdw>
          </a:effectLst>
          <a:extLst/>
        </p:spPr>
      </p:pic>
      <p:sp>
        <p:nvSpPr>
          <p:cNvPr id="34819" name="TextBox 1"/>
          <p:cNvSpPr txBox="1">
            <a:spLocks noChangeArrowheads="1"/>
          </p:cNvSpPr>
          <p:nvPr/>
        </p:nvSpPr>
        <p:spPr bwMode="auto">
          <a:xfrm>
            <a:off x="254000" y="2743200"/>
            <a:ext cx="117348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0046" tIns="65023" rIns="130046" bIns="65023">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400"/>
              <a:t>Europe	Latin America	Africa		North America	Asia/Oceana</a:t>
            </a:r>
          </a:p>
          <a:p>
            <a:pPr algn="l" eaLnBrk="1" hangingPunct="1"/>
            <a:r>
              <a:rPr lang="en-US" altLang="en-US" sz="2400"/>
              <a:t>        7 		 34		        1		             7*		           11</a:t>
            </a:r>
          </a:p>
        </p:txBody>
      </p:sp>
      <p:sp>
        <p:nvSpPr>
          <p:cNvPr id="6" name="Rectangle 2"/>
          <p:cNvSpPr txBox="1">
            <a:spLocks noChangeArrowheads="1"/>
          </p:cNvSpPr>
          <p:nvPr/>
        </p:nvSpPr>
        <p:spPr bwMode="auto">
          <a:xfrm>
            <a:off x="939800" y="914400"/>
            <a:ext cx="10668000" cy="1295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50800" bIns="50800" anchor="b"/>
          <a:lstStyle>
            <a:lvl1pPr algn="l" rtl="0" eaLnBrk="0" fontAlgn="base" hangingPunct="0">
              <a:spcBef>
                <a:spcPct val="0"/>
              </a:spcBef>
              <a:spcAft>
                <a:spcPct val="0"/>
              </a:spcAft>
              <a:defRPr sz="5200">
                <a:solidFill>
                  <a:srgbClr val="0C5F32"/>
                </a:solidFill>
                <a:latin typeface="+mj-lt"/>
                <a:ea typeface="+mj-ea"/>
                <a:cs typeface="+mj-cs"/>
                <a:sym typeface="Lucida Grande" pitchFamily="-84" charset="0"/>
              </a:defRPr>
            </a:lvl1pPr>
            <a:lvl2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pitchFamily="-84" charset="0"/>
              </a:defRPr>
            </a:lvl2pPr>
            <a:lvl3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pitchFamily="-84" charset="0"/>
              </a:defRPr>
            </a:lvl3pPr>
            <a:lvl4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pitchFamily="-84" charset="0"/>
              </a:defRPr>
            </a:lvl4pPr>
            <a:lvl5pPr algn="l" rtl="0" eaLnBrk="0" fontAlgn="base" hangingPunct="0">
              <a:spcBef>
                <a:spcPct val="0"/>
              </a:spcBef>
              <a:spcAft>
                <a:spcPct val="0"/>
              </a:spcAft>
              <a:defRPr sz="5200">
                <a:solidFill>
                  <a:srgbClr val="0C5F32"/>
                </a:solidFill>
                <a:latin typeface="Lucida Grande" charset="0"/>
                <a:ea typeface="ヒラギノ角ゴ ProN W3" charset="0"/>
                <a:cs typeface="ヒラギノ角ゴ ProN W3" charset="0"/>
                <a:sym typeface="Lucida Grande" pitchFamily="-84" charset="0"/>
              </a:defRPr>
            </a:lvl5pPr>
            <a:lvl6pPr marL="4572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6pPr>
            <a:lvl7pPr marL="9144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7pPr>
            <a:lvl8pPr marL="13716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8pPr>
            <a:lvl9pPr marL="1828800" algn="l" rtl="0" fontAlgn="base">
              <a:spcBef>
                <a:spcPct val="0"/>
              </a:spcBef>
              <a:spcAft>
                <a:spcPct val="0"/>
              </a:spcAft>
              <a:defRPr sz="5200">
                <a:solidFill>
                  <a:srgbClr val="0C5F32"/>
                </a:solidFill>
                <a:latin typeface="Lucida Grande" charset="0"/>
                <a:ea typeface="ヒラギノ角ゴ ProN W3" charset="0"/>
                <a:cs typeface="ヒラギノ角ゴ ProN W3" charset="0"/>
                <a:sym typeface="Lucida Grande" charset="0"/>
              </a:defRPr>
            </a:lvl9pPr>
          </a:lstStyle>
          <a:p>
            <a:pPr eaLnBrk="1" hangingPunct="1">
              <a:defRPr/>
            </a:pPr>
            <a:r>
              <a:rPr lang="en-US" sz="4000" kern="0" dirty="0" smtClean="0"/>
              <a:t>The International Lasallian Network: </a:t>
            </a:r>
            <a:br>
              <a:rPr lang="en-US" sz="4000" kern="0" dirty="0" smtClean="0"/>
            </a:br>
            <a:r>
              <a:rPr lang="en-US" sz="2800" kern="0" dirty="0" smtClean="0">
                <a:solidFill>
                  <a:srgbClr val="FF0000"/>
                </a:solidFill>
              </a:rPr>
              <a:t>60 IALU Higher Education </a:t>
            </a:r>
            <a:r>
              <a:rPr lang="en-US" sz="1800" b="1" kern="0" dirty="0" smtClean="0">
                <a:solidFill>
                  <a:srgbClr val="0070C0"/>
                </a:solidFill>
              </a:rPr>
              <a:t>(Manhattan College, established in 1853, is the first of 60)</a:t>
            </a:r>
            <a:endParaRPr lang="en-US" sz="1800" b="1" kern="0" dirty="0" smtClean="0">
              <a:solidFill>
                <a:srgbClr val="0070C0"/>
              </a:solidFill>
              <a:sym typeface="Lucida Grande"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3600" b="1" dirty="0" smtClean="0">
                <a:sym typeface="Lucida Grande" pitchFamily="-84" charset="0"/>
              </a:rPr>
              <a:t>Prayer</a:t>
            </a:r>
            <a:endParaRPr lang="en-US" sz="3600" dirty="0">
              <a:sym typeface="Lucida Grande" pitchFamily="-84" charset="0"/>
            </a:endParaRPr>
          </a:p>
        </p:txBody>
      </p:sp>
      <p:sp>
        <p:nvSpPr>
          <p:cNvPr id="3" name="Content Placeholder 2"/>
          <p:cNvSpPr>
            <a:spLocks noGrp="1"/>
          </p:cNvSpPr>
          <p:nvPr>
            <p:ph idx="1"/>
          </p:nvPr>
        </p:nvSpPr>
        <p:spPr>
          <a:xfrm>
            <a:off x="711200" y="1981200"/>
            <a:ext cx="10896600" cy="6629400"/>
          </a:xfrm>
        </p:spPr>
        <p:txBody>
          <a:bodyPr/>
          <a:lstStyle/>
          <a:p>
            <a:pPr>
              <a:buFont typeface="Lucida Grande" pitchFamily="-84" charset="0"/>
              <a:buChar char="•"/>
              <a:defRPr/>
            </a:pPr>
            <a:r>
              <a:rPr lang="en-US" sz="2000" dirty="0">
                <a:sym typeface="Lucida Grande" pitchFamily="-84" charset="0"/>
              </a:rPr>
              <a:t>God, grant </a:t>
            </a:r>
            <a:r>
              <a:rPr lang="en-US" sz="2000" dirty="0" smtClean="0">
                <a:sym typeface="Lucida Grande" pitchFamily="-84" charset="0"/>
              </a:rPr>
              <a:t>us </a:t>
            </a:r>
            <a:r>
              <a:rPr lang="en-US" sz="2000" dirty="0">
                <a:sym typeface="Lucida Grande" pitchFamily="-84" charset="0"/>
              </a:rPr>
              <a:t>the </a:t>
            </a:r>
            <a:r>
              <a:rPr lang="en-US" sz="2000" dirty="0" smtClean="0">
                <a:sym typeface="Lucida Grande" pitchFamily="-84" charset="0"/>
              </a:rPr>
              <a:t>serenity to </a:t>
            </a:r>
            <a:r>
              <a:rPr lang="en-US" sz="2000" dirty="0">
                <a:sym typeface="Lucida Grande" pitchFamily="-84" charset="0"/>
              </a:rPr>
              <a:t>accept the people </a:t>
            </a:r>
            <a:r>
              <a:rPr lang="en-US" sz="2000" dirty="0" smtClean="0">
                <a:sym typeface="Lucida Grande" pitchFamily="-84" charset="0"/>
              </a:rPr>
              <a:t>we </a:t>
            </a:r>
            <a:r>
              <a:rPr lang="en-US" sz="2000" dirty="0">
                <a:sym typeface="Lucida Grande" pitchFamily="-84" charset="0"/>
              </a:rPr>
              <a:t>cannot change,</a:t>
            </a:r>
            <a:br>
              <a:rPr lang="en-US" sz="2000" dirty="0">
                <a:sym typeface="Lucida Grande" pitchFamily="-84" charset="0"/>
              </a:rPr>
            </a:br>
            <a:r>
              <a:rPr lang="en-US" sz="2000" dirty="0">
                <a:sym typeface="Lucida Grande" pitchFamily="-84" charset="0"/>
              </a:rPr>
              <a:t>which is pretty much everyone</a:t>
            </a:r>
            <a:r>
              <a:rPr lang="en-US" sz="2000" dirty="0" smtClean="0">
                <a:sym typeface="Lucida Grande" pitchFamily="-84" charset="0"/>
              </a:rPr>
              <a:t>, since we’re </a:t>
            </a:r>
            <a:r>
              <a:rPr lang="en-US" sz="2000" dirty="0">
                <a:sym typeface="Lucida Grande" pitchFamily="-84" charset="0"/>
              </a:rPr>
              <a:t>clearly not you, God.</a:t>
            </a:r>
            <a:br>
              <a:rPr lang="en-US" sz="2000" dirty="0">
                <a:sym typeface="Lucida Grande" pitchFamily="-84" charset="0"/>
              </a:rPr>
            </a:br>
            <a:r>
              <a:rPr lang="en-US" sz="2000" dirty="0">
                <a:sym typeface="Lucida Grande" pitchFamily="-84" charset="0"/>
              </a:rPr>
              <a:t>At least not the last time </a:t>
            </a:r>
            <a:r>
              <a:rPr lang="en-US" sz="2000" dirty="0" smtClean="0">
                <a:sym typeface="Lucida Grande" pitchFamily="-84" charset="0"/>
              </a:rPr>
              <a:t>we </a:t>
            </a:r>
            <a:r>
              <a:rPr lang="en-US" sz="2000" dirty="0">
                <a:sym typeface="Lucida Grande" pitchFamily="-84" charset="0"/>
              </a:rPr>
              <a:t>checked.</a:t>
            </a:r>
          </a:p>
          <a:p>
            <a:pPr>
              <a:buFont typeface="Lucida Grande" pitchFamily="-84" charset="0"/>
              <a:buChar char="•"/>
              <a:defRPr/>
            </a:pPr>
            <a:r>
              <a:rPr lang="en-US" sz="2000" dirty="0">
                <a:sym typeface="Lucida Grande" pitchFamily="-84" charset="0"/>
              </a:rPr>
              <a:t>And while you’re at it, God</a:t>
            </a:r>
            <a:r>
              <a:rPr lang="en-US" sz="2000" dirty="0" smtClean="0">
                <a:sym typeface="Lucida Grande" pitchFamily="-84" charset="0"/>
              </a:rPr>
              <a:t>, please </a:t>
            </a:r>
            <a:r>
              <a:rPr lang="en-US" sz="2000" dirty="0">
                <a:sym typeface="Lucida Grande" pitchFamily="-84" charset="0"/>
              </a:rPr>
              <a:t>give </a:t>
            </a:r>
            <a:r>
              <a:rPr lang="en-US" sz="2000" dirty="0" smtClean="0">
                <a:sym typeface="Lucida Grande" pitchFamily="-84" charset="0"/>
              </a:rPr>
              <a:t>us </a:t>
            </a:r>
            <a:r>
              <a:rPr lang="en-US" sz="2000" dirty="0">
                <a:sym typeface="Lucida Grande" pitchFamily="-84" charset="0"/>
              </a:rPr>
              <a:t>the </a:t>
            </a:r>
            <a:r>
              <a:rPr lang="en-US" sz="2000" dirty="0" smtClean="0">
                <a:sym typeface="Lucida Grande" pitchFamily="-84" charset="0"/>
              </a:rPr>
              <a:t>courage to </a:t>
            </a:r>
            <a:r>
              <a:rPr lang="en-US" sz="2000" dirty="0">
                <a:sym typeface="Lucida Grande" pitchFamily="-84" charset="0"/>
              </a:rPr>
              <a:t>change what </a:t>
            </a:r>
            <a:r>
              <a:rPr lang="en-US" sz="2000" dirty="0" smtClean="0">
                <a:sym typeface="Lucida Grande" pitchFamily="-84" charset="0"/>
              </a:rPr>
              <a:t>we </a:t>
            </a:r>
            <a:r>
              <a:rPr lang="en-US" sz="2000" dirty="0">
                <a:sym typeface="Lucida Grande" pitchFamily="-84" charset="0"/>
              </a:rPr>
              <a:t>need to change about </a:t>
            </a:r>
            <a:r>
              <a:rPr lang="en-US" sz="2000" dirty="0" smtClean="0">
                <a:sym typeface="Lucida Grande" pitchFamily="-84" charset="0"/>
              </a:rPr>
              <a:t>ourselves,</a:t>
            </a:r>
            <a:r>
              <a:rPr lang="en-US" sz="2000" dirty="0">
                <a:sym typeface="Lucida Grande" pitchFamily="-84" charset="0"/>
              </a:rPr>
              <a:t/>
            </a:r>
            <a:br>
              <a:rPr lang="en-US" sz="2000" dirty="0">
                <a:sym typeface="Lucida Grande" pitchFamily="-84" charset="0"/>
              </a:rPr>
            </a:br>
            <a:r>
              <a:rPr lang="en-US" sz="2000" dirty="0">
                <a:sym typeface="Lucida Grande" pitchFamily="-84" charset="0"/>
              </a:rPr>
              <a:t>which is frankly a lot, since, once again</a:t>
            </a:r>
            <a:r>
              <a:rPr lang="en-US" sz="2000" dirty="0" smtClean="0">
                <a:sym typeface="Lucida Grande" pitchFamily="-84" charset="0"/>
              </a:rPr>
              <a:t>, we’re </a:t>
            </a:r>
            <a:r>
              <a:rPr lang="en-US" sz="2000" dirty="0">
                <a:sym typeface="Lucida Grande" pitchFamily="-84" charset="0"/>
              </a:rPr>
              <a:t>not you, which means </a:t>
            </a:r>
            <a:r>
              <a:rPr lang="en-US" sz="2000" dirty="0" smtClean="0">
                <a:sym typeface="Lucida Grande" pitchFamily="-84" charset="0"/>
              </a:rPr>
              <a:t>we’re not </a:t>
            </a:r>
            <a:r>
              <a:rPr lang="en-US" sz="2000" dirty="0">
                <a:sym typeface="Lucida Grande" pitchFamily="-84" charset="0"/>
              </a:rPr>
              <a:t>perfect</a:t>
            </a:r>
            <a:r>
              <a:rPr lang="en-US" sz="2000" dirty="0" smtClean="0">
                <a:sym typeface="Lucida Grande" pitchFamily="-84" charset="0"/>
              </a:rPr>
              <a:t>.</a:t>
            </a:r>
          </a:p>
          <a:p>
            <a:pPr>
              <a:buFont typeface="Lucida Grande" pitchFamily="-84" charset="0"/>
              <a:buChar char="•"/>
              <a:defRPr/>
            </a:pPr>
            <a:r>
              <a:rPr lang="en-US" sz="2000" dirty="0" smtClean="0">
                <a:sym typeface="Lucida Grande" pitchFamily="-84" charset="0"/>
              </a:rPr>
              <a:t>It’s </a:t>
            </a:r>
            <a:r>
              <a:rPr lang="en-US" sz="2000" dirty="0">
                <a:sym typeface="Lucida Grande" pitchFamily="-84" charset="0"/>
              </a:rPr>
              <a:t>better for </a:t>
            </a:r>
            <a:r>
              <a:rPr lang="en-US" sz="2000" dirty="0" smtClean="0">
                <a:sym typeface="Lucida Grande" pitchFamily="-84" charset="0"/>
              </a:rPr>
              <a:t>us </a:t>
            </a:r>
            <a:r>
              <a:rPr lang="en-US" sz="2000" dirty="0">
                <a:sym typeface="Lucida Grande" pitchFamily="-84" charset="0"/>
              </a:rPr>
              <a:t>to focus on changing </a:t>
            </a:r>
            <a:r>
              <a:rPr lang="en-US" sz="2000" dirty="0" smtClean="0">
                <a:sym typeface="Lucida Grande" pitchFamily="-84" charset="0"/>
              </a:rPr>
              <a:t>ourselves than </a:t>
            </a:r>
            <a:r>
              <a:rPr lang="en-US" sz="2000" dirty="0">
                <a:sym typeface="Lucida Grande" pitchFamily="-84" charset="0"/>
              </a:rPr>
              <a:t>to worry about changing other people</a:t>
            </a:r>
            <a:r>
              <a:rPr lang="en-US" sz="2000" dirty="0" smtClean="0">
                <a:sym typeface="Lucida Grande" pitchFamily="-84" charset="0"/>
              </a:rPr>
              <a:t>, who</a:t>
            </a:r>
            <a:r>
              <a:rPr lang="en-US" sz="2000" dirty="0">
                <a:sym typeface="Lucida Grande" pitchFamily="-84" charset="0"/>
              </a:rPr>
              <a:t>, as you’ll no doubt remember </a:t>
            </a:r>
            <a:r>
              <a:rPr lang="en-US" sz="2000" dirty="0" smtClean="0">
                <a:sym typeface="Lucida Grande" pitchFamily="-84" charset="0"/>
              </a:rPr>
              <a:t>us </a:t>
            </a:r>
            <a:r>
              <a:rPr lang="en-US" sz="2000" dirty="0">
                <a:sym typeface="Lucida Grande" pitchFamily="-84" charset="0"/>
              </a:rPr>
              <a:t>saying</a:t>
            </a:r>
            <a:r>
              <a:rPr lang="en-US" sz="2000" dirty="0" smtClean="0">
                <a:sym typeface="Lucida Grande" pitchFamily="-84" charset="0"/>
              </a:rPr>
              <a:t>, we </a:t>
            </a:r>
            <a:r>
              <a:rPr lang="en-US" sz="2000" dirty="0">
                <a:sym typeface="Lucida Grande" pitchFamily="-84" charset="0"/>
              </a:rPr>
              <a:t>can’t change anyway.</a:t>
            </a:r>
          </a:p>
          <a:p>
            <a:pPr>
              <a:buFont typeface="Lucida Grande" pitchFamily="-84" charset="0"/>
              <a:buChar char="•"/>
              <a:defRPr/>
            </a:pPr>
            <a:r>
              <a:rPr lang="en-US" sz="2000" dirty="0">
                <a:sym typeface="Lucida Grande" pitchFamily="-84" charset="0"/>
              </a:rPr>
              <a:t>Finally, give </a:t>
            </a:r>
            <a:r>
              <a:rPr lang="en-US" sz="2000" dirty="0" smtClean="0">
                <a:sym typeface="Lucida Grande" pitchFamily="-84" charset="0"/>
              </a:rPr>
              <a:t>us </a:t>
            </a:r>
            <a:r>
              <a:rPr lang="en-US" sz="2000" dirty="0">
                <a:sym typeface="Lucida Grande" pitchFamily="-84" charset="0"/>
              </a:rPr>
              <a:t>the wisdom to just shut </a:t>
            </a:r>
            <a:r>
              <a:rPr lang="en-US" sz="2000" dirty="0" smtClean="0">
                <a:sym typeface="Lucida Grande" pitchFamily="-84" charset="0"/>
              </a:rPr>
              <a:t>up whenever we </a:t>
            </a:r>
            <a:r>
              <a:rPr lang="en-US" sz="2000" dirty="0">
                <a:sym typeface="Lucida Grande" pitchFamily="-84" charset="0"/>
              </a:rPr>
              <a:t>think that </a:t>
            </a:r>
            <a:r>
              <a:rPr lang="en-US" sz="2000" dirty="0" smtClean="0">
                <a:sym typeface="Lucida Grande" pitchFamily="-84" charset="0"/>
              </a:rPr>
              <a:t>we’re </a:t>
            </a:r>
            <a:r>
              <a:rPr lang="en-US" sz="2000" dirty="0">
                <a:sym typeface="Lucida Grande" pitchFamily="-84" charset="0"/>
              </a:rPr>
              <a:t>clearly smarter</a:t>
            </a:r>
            <a:br>
              <a:rPr lang="en-US" sz="2000" dirty="0">
                <a:sym typeface="Lucida Grande" pitchFamily="-84" charset="0"/>
              </a:rPr>
            </a:br>
            <a:r>
              <a:rPr lang="en-US" sz="2000" dirty="0">
                <a:sym typeface="Lucida Grande" pitchFamily="-84" charset="0"/>
              </a:rPr>
              <a:t>than everyone else in the room,</a:t>
            </a:r>
            <a:br>
              <a:rPr lang="en-US" sz="2000" dirty="0">
                <a:sym typeface="Lucida Grande" pitchFamily="-84" charset="0"/>
              </a:rPr>
            </a:br>
            <a:r>
              <a:rPr lang="en-US" sz="2000" dirty="0">
                <a:sym typeface="Lucida Grande" pitchFamily="-84" charset="0"/>
              </a:rPr>
              <a:t>that no one knows what they’re talking about except </a:t>
            </a:r>
            <a:r>
              <a:rPr lang="en-US" sz="2000" dirty="0" smtClean="0">
                <a:sym typeface="Lucida Grande" pitchFamily="-84" charset="0"/>
              </a:rPr>
              <a:t>us,</a:t>
            </a:r>
            <a:r>
              <a:rPr lang="en-US" sz="2000" dirty="0">
                <a:sym typeface="Lucida Grande" pitchFamily="-84" charset="0"/>
              </a:rPr>
              <a:t/>
            </a:r>
            <a:br>
              <a:rPr lang="en-US" sz="2000" dirty="0">
                <a:sym typeface="Lucida Grande" pitchFamily="-84" charset="0"/>
              </a:rPr>
            </a:br>
            <a:r>
              <a:rPr lang="en-US" sz="2000" dirty="0">
                <a:sym typeface="Lucida Grande" pitchFamily="-84" charset="0"/>
              </a:rPr>
              <a:t>or that </a:t>
            </a:r>
            <a:r>
              <a:rPr lang="en-US" sz="2000" dirty="0" smtClean="0">
                <a:sym typeface="Lucida Grande" pitchFamily="-84" charset="0"/>
              </a:rPr>
              <a:t>we </a:t>
            </a:r>
            <a:r>
              <a:rPr lang="en-US" sz="2000" dirty="0">
                <a:sym typeface="Lucida Grande" pitchFamily="-84" charset="0"/>
              </a:rPr>
              <a:t>alone have all the answers.</a:t>
            </a:r>
          </a:p>
          <a:p>
            <a:pPr>
              <a:buFont typeface="Lucida Grande" pitchFamily="-84" charset="0"/>
              <a:buChar char="•"/>
              <a:defRPr/>
            </a:pPr>
            <a:r>
              <a:rPr lang="en-US" sz="2000" dirty="0">
                <a:sym typeface="Lucida Grande" pitchFamily="-84" charset="0"/>
              </a:rPr>
              <a:t>Basically, God</a:t>
            </a:r>
            <a:r>
              <a:rPr lang="en-US" sz="2000" dirty="0" smtClean="0">
                <a:sym typeface="Lucida Grande" pitchFamily="-84" charset="0"/>
              </a:rPr>
              <a:t>, grant us </a:t>
            </a:r>
            <a:r>
              <a:rPr lang="en-US" sz="2000" dirty="0">
                <a:sym typeface="Lucida Grande" pitchFamily="-84" charset="0"/>
              </a:rPr>
              <a:t>the </a:t>
            </a:r>
            <a:r>
              <a:rPr lang="en-US" sz="2000" dirty="0" smtClean="0">
                <a:sym typeface="Lucida Grande" pitchFamily="-84" charset="0"/>
              </a:rPr>
              <a:t>wisdom to </a:t>
            </a:r>
            <a:r>
              <a:rPr lang="en-US" sz="2000" dirty="0">
                <a:sym typeface="Lucida Grande" pitchFamily="-84" charset="0"/>
              </a:rPr>
              <a:t>remember that </a:t>
            </a:r>
            <a:r>
              <a:rPr lang="en-US" sz="2000" dirty="0" smtClean="0">
                <a:sym typeface="Lucida Grande" pitchFamily="-84" charset="0"/>
              </a:rPr>
              <a:t>we’re not </a:t>
            </a:r>
            <a:r>
              <a:rPr lang="en-US" sz="2000" dirty="0">
                <a:sym typeface="Lucida Grande" pitchFamily="-84" charset="0"/>
              </a:rPr>
              <a:t>you.</a:t>
            </a:r>
          </a:p>
          <a:p>
            <a:pPr>
              <a:buFont typeface="Lucida Grande" pitchFamily="-84" charset="0"/>
              <a:buChar char="•"/>
              <a:defRPr/>
            </a:pPr>
            <a:r>
              <a:rPr lang="en-US" sz="2000" dirty="0">
                <a:sym typeface="Lucida Grande" pitchFamily="-84" charset="0"/>
              </a:rPr>
              <a:t>Amen</a:t>
            </a:r>
          </a:p>
          <a:p>
            <a:pPr marL="0" indent="0" algn="r">
              <a:spcBef>
                <a:spcPts val="0"/>
              </a:spcBef>
              <a:buFont typeface="Lucida Grande" pitchFamily="-84" charset="0"/>
              <a:buNone/>
              <a:defRPr/>
            </a:pPr>
            <a:r>
              <a:rPr lang="en-US" sz="1600" dirty="0" smtClean="0">
                <a:sym typeface="Lucida Grande" pitchFamily="-84" charset="0"/>
              </a:rPr>
              <a:t>Adapted from James </a:t>
            </a:r>
            <a:r>
              <a:rPr lang="en-US" sz="1600" dirty="0">
                <a:sym typeface="Lucida Grande" pitchFamily="-84" charset="0"/>
              </a:rPr>
              <a:t>Martin, </a:t>
            </a:r>
            <a:r>
              <a:rPr lang="en-US" sz="1600" dirty="0" smtClean="0">
                <a:sym typeface="Lucida Grande" pitchFamily="-84" charset="0"/>
              </a:rPr>
              <a:t>SJ</a:t>
            </a:r>
            <a:endParaRPr lang="en-US" sz="1600" dirty="0">
              <a:sym typeface="Lucida Grande" pitchFamily="-84" charset="0"/>
            </a:endParaRPr>
          </a:p>
          <a:p>
            <a:pPr marL="0" indent="0" algn="r">
              <a:spcBef>
                <a:spcPts val="0"/>
              </a:spcBef>
              <a:buFont typeface="Lucida Grande" pitchFamily="-84" charset="0"/>
              <a:buNone/>
              <a:defRPr/>
            </a:pPr>
            <a:r>
              <a:rPr lang="en-US" sz="1600" u="sng" dirty="0" smtClean="0">
                <a:sym typeface="Lucida Grande" pitchFamily="-84" charset="0"/>
                <a:hlinkClick r:id="rId2"/>
              </a:rPr>
              <a:t>https</a:t>
            </a:r>
            <a:r>
              <a:rPr lang="en-US" sz="1600" u="sng" dirty="0">
                <a:sym typeface="Lucida Grande" pitchFamily="-84" charset="0"/>
                <a:hlinkClick r:id="rId2"/>
              </a:rPr>
              <a:t>://thejesuitpost.org/2012/11/a-new-serenity-prayer</a:t>
            </a:r>
            <a:r>
              <a:rPr lang="en-US" sz="2000" u="sng" dirty="0">
                <a:sym typeface="Lucida Grande" pitchFamily="-84" charset="0"/>
                <a:hlinkClick r:id="rId2"/>
              </a:rPr>
              <a:t>/</a:t>
            </a:r>
            <a:endParaRPr lang="en-US" sz="2000" dirty="0">
              <a:sym typeface="Lucida Grande" pitchFamily="-84" charset="0"/>
            </a:endParaRPr>
          </a:p>
          <a:p>
            <a:pPr marL="266700" indent="0">
              <a:buFont typeface="Lucida Grande" pitchFamily="-84" charset="0"/>
              <a:buNone/>
              <a:defRPr/>
            </a:pPr>
            <a:endParaRPr lang="en-US"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Grp="1" noChangeArrowheads="1"/>
          </p:cNvSpPr>
          <p:nvPr>
            <p:ph type="title"/>
          </p:nvPr>
        </p:nvSpPr>
        <p:spPr/>
        <p:txBody>
          <a:bodyPr/>
          <a:lstStyle/>
          <a:p>
            <a:pPr eaLnBrk="1" hangingPunct="1">
              <a:defRPr/>
            </a:pPr>
            <a:r>
              <a:rPr lang="en-US" sz="2800" dirty="0">
                <a:sym typeface="Lucida Grande" pitchFamily="-84" charset="0"/>
              </a:rPr>
              <a:t>DENA Mission </a:t>
            </a:r>
            <a:r>
              <a:rPr lang="en-US" sz="2800" dirty="0" smtClean="0">
                <a:sym typeface="Lucida Grande" pitchFamily="-84" charset="0"/>
              </a:rPr>
              <a:t>Assembly </a:t>
            </a:r>
            <a:r>
              <a:rPr lang="en-US" sz="2000" dirty="0" smtClean="0">
                <a:sym typeface="Lucida Grande" pitchFamily="-84" charset="0"/>
              </a:rPr>
              <a:t>(March </a:t>
            </a:r>
            <a:r>
              <a:rPr lang="en-US" sz="2000" dirty="0">
                <a:sym typeface="Lucida Grande" pitchFamily="-84" charset="0"/>
              </a:rPr>
              <a:t>12-14, </a:t>
            </a:r>
            <a:r>
              <a:rPr lang="en-US" sz="2000" dirty="0" smtClean="0">
                <a:sym typeface="Lucida Grande" pitchFamily="-84" charset="0"/>
              </a:rPr>
              <a:t>2015)</a:t>
            </a:r>
            <a:br>
              <a:rPr lang="en-US" sz="2000" dirty="0" smtClean="0">
                <a:sym typeface="Lucida Grande" pitchFamily="-84" charset="0"/>
              </a:rPr>
            </a:br>
            <a:r>
              <a:rPr lang="en-US" sz="2400" dirty="0" smtClean="0">
                <a:sym typeface="Lucida Grande" pitchFamily="-84" charset="0"/>
              </a:rPr>
              <a:t>To </a:t>
            </a:r>
            <a:r>
              <a:rPr lang="en-US" sz="2400" dirty="0">
                <a:sym typeface="Lucida Grande" pitchFamily="-84" charset="0"/>
              </a:rPr>
              <a:t>set the direction for mission for the coming 3-4 </a:t>
            </a:r>
            <a:r>
              <a:rPr lang="en-US" sz="2400" dirty="0" smtClean="0">
                <a:sym typeface="Lucida Grande" pitchFamily="-84" charset="0"/>
              </a:rPr>
              <a:t>years</a:t>
            </a:r>
            <a:br>
              <a:rPr lang="en-US" sz="2400" dirty="0" smtClean="0">
                <a:sym typeface="Lucida Grande" pitchFamily="-84" charset="0"/>
              </a:rPr>
            </a:br>
            <a:r>
              <a:rPr lang="en-US" sz="2800" b="1" dirty="0" smtClean="0">
                <a:sym typeface="Lucida Grande" charset="0"/>
              </a:rPr>
              <a:t>Manhattan College DENA Delegation</a:t>
            </a:r>
          </a:p>
        </p:txBody>
      </p:sp>
      <p:sp>
        <p:nvSpPr>
          <p:cNvPr id="24578" name="Rectangle 2"/>
          <p:cNvSpPr>
            <a:spLocks noGrp="1" noChangeArrowheads="1"/>
          </p:cNvSpPr>
          <p:nvPr>
            <p:ph type="body" idx="1"/>
          </p:nvPr>
        </p:nvSpPr>
        <p:spPr>
          <a:xfrm>
            <a:off x="787400" y="3886200"/>
            <a:ext cx="9461500" cy="4953000"/>
          </a:xfrm>
        </p:spPr>
        <p:txBody>
          <a:bodyPr/>
          <a:lstStyle/>
          <a:p>
            <a:pPr marL="889000" eaLnBrk="1" hangingPunct="1">
              <a:buSzPct val="100000"/>
              <a:buFont typeface="+mj-lt"/>
              <a:buAutoNum type="alphaUcPeriod"/>
              <a:defRPr/>
            </a:pPr>
            <a:r>
              <a:rPr lang="en-US" sz="2800" dirty="0" smtClean="0">
                <a:sym typeface="Lucida Grande" pitchFamily="-84" charset="0"/>
              </a:rPr>
              <a:t>Evangelization </a:t>
            </a:r>
            <a:r>
              <a:rPr lang="en-US" sz="2800" dirty="0">
                <a:sym typeface="Lucida Grande" pitchFamily="-84" charset="0"/>
              </a:rPr>
              <a:t>and </a:t>
            </a:r>
            <a:r>
              <a:rPr lang="en-US" sz="2800" dirty="0" smtClean="0">
                <a:sym typeface="Lucida Grande" pitchFamily="-84" charset="0"/>
              </a:rPr>
              <a:t>Catechesis</a:t>
            </a:r>
          </a:p>
          <a:p>
            <a:pPr marL="1664208" lvl="4" indent="-457200" eaLnBrk="1" hangingPunct="1">
              <a:spcBef>
                <a:spcPts val="0"/>
              </a:spcBef>
              <a:buFont typeface="+mj-lt"/>
              <a:buAutoNum type="alphaUcPeriod"/>
              <a:defRPr/>
            </a:pPr>
            <a:endParaRPr lang="en-US" sz="2000" dirty="0" smtClean="0">
              <a:sym typeface="Lucida Grande" pitchFamily="-84" charset="0"/>
            </a:endParaRPr>
          </a:p>
          <a:p>
            <a:pPr marL="1207008" lvl="4" indent="0" eaLnBrk="1" hangingPunct="1">
              <a:spcBef>
                <a:spcPts val="0"/>
              </a:spcBef>
              <a:buFont typeface="Lucida Grande" pitchFamily="-84" charset="0"/>
              <a:buNone/>
              <a:defRPr/>
            </a:pPr>
            <a:r>
              <a:rPr lang="en-US" sz="2000" dirty="0" smtClean="0">
                <a:sym typeface="Lucida Grande" pitchFamily="-84" charset="0"/>
              </a:rPr>
              <a:t>Ms</a:t>
            </a:r>
            <a:r>
              <a:rPr lang="en-US" sz="2000" dirty="0">
                <a:sym typeface="Lucida Grande" pitchFamily="-84" charset="0"/>
              </a:rPr>
              <a:t>. Lois Harr, Director of Campus Ministry and Social </a:t>
            </a:r>
            <a:r>
              <a:rPr lang="en-US" sz="2000" dirty="0" smtClean="0">
                <a:sym typeface="Lucida Grande" pitchFamily="-84" charset="0"/>
              </a:rPr>
              <a:t>Action</a:t>
            </a:r>
          </a:p>
          <a:p>
            <a:pPr marL="1664208" lvl="4" indent="-457200" eaLnBrk="1" hangingPunct="1">
              <a:spcBef>
                <a:spcPts val="0"/>
              </a:spcBef>
              <a:buFont typeface="+mj-lt"/>
              <a:buAutoNum type="alphaUcPeriod"/>
              <a:defRPr/>
            </a:pPr>
            <a:endParaRPr lang="en-US" sz="2000" dirty="0">
              <a:sym typeface="Lucida Grande" pitchFamily="-84" charset="0"/>
            </a:endParaRPr>
          </a:p>
          <a:p>
            <a:pPr marL="889000" eaLnBrk="1" hangingPunct="1">
              <a:spcBef>
                <a:spcPts val="0"/>
              </a:spcBef>
              <a:buSzPct val="100000"/>
              <a:buFont typeface="+mj-lt"/>
              <a:buAutoNum type="alphaUcPeriod"/>
              <a:defRPr/>
            </a:pPr>
            <a:r>
              <a:rPr lang="en-US" sz="2800" dirty="0">
                <a:sym typeface="Lucida Grande" pitchFamily="-84" charset="0"/>
              </a:rPr>
              <a:t>Service with the Poor through Education</a:t>
            </a:r>
          </a:p>
          <a:p>
            <a:pPr marL="1663700" lvl="2" indent="-457200" eaLnBrk="1" hangingPunct="1">
              <a:spcBef>
                <a:spcPts val="0"/>
              </a:spcBef>
              <a:buFont typeface="+mj-lt"/>
              <a:buAutoNum type="alphaUcPeriod"/>
              <a:defRPr/>
            </a:pPr>
            <a:endParaRPr lang="en-US" sz="2000" dirty="0" smtClean="0">
              <a:sym typeface="Lucida Grande" pitchFamily="-84" charset="0"/>
            </a:endParaRPr>
          </a:p>
          <a:p>
            <a:pPr marL="1206500" lvl="2" indent="0" eaLnBrk="1" hangingPunct="1">
              <a:spcBef>
                <a:spcPts val="0"/>
              </a:spcBef>
              <a:buFont typeface="Lucida Grande" pitchFamily="-84" charset="0"/>
              <a:buNone/>
              <a:defRPr/>
            </a:pPr>
            <a:r>
              <a:rPr lang="en-US" sz="2000" dirty="0" smtClean="0">
                <a:sym typeface="Lucida Grande" pitchFamily="-84" charset="0"/>
              </a:rPr>
              <a:t>Dr</a:t>
            </a:r>
            <a:r>
              <a:rPr lang="en-US" sz="2000" dirty="0">
                <a:sym typeface="Lucida Grande" pitchFamily="-84" charset="0"/>
              </a:rPr>
              <a:t>. Gwendolyn </a:t>
            </a:r>
            <a:r>
              <a:rPr lang="en-US" sz="2000" dirty="0" err="1" smtClean="0">
                <a:sym typeface="Lucida Grande" pitchFamily="-84" charset="0"/>
              </a:rPr>
              <a:t>Tedeschi</a:t>
            </a:r>
            <a:r>
              <a:rPr lang="en-US" sz="2000" dirty="0" smtClean="0">
                <a:sym typeface="Lucida Grande" pitchFamily="-84" charset="0"/>
              </a:rPr>
              <a:t>, Associate Professor of Economics and Coordinator of Community Based Learning</a:t>
            </a:r>
          </a:p>
          <a:p>
            <a:pPr marL="889000" eaLnBrk="1" hangingPunct="1">
              <a:buSzPct val="100000"/>
              <a:buFont typeface="+mj-lt"/>
              <a:buAutoNum type="alphaUcPeriod"/>
              <a:defRPr/>
            </a:pPr>
            <a:r>
              <a:rPr lang="en-US" sz="2800" dirty="0">
                <a:sym typeface="Lucida Grande" pitchFamily="-84" charset="0"/>
              </a:rPr>
              <a:t>Living the Charism in Association for Mission</a:t>
            </a:r>
          </a:p>
          <a:p>
            <a:pPr marL="774700" indent="-457200" eaLnBrk="1" hangingPunct="1">
              <a:spcBef>
                <a:spcPts val="0"/>
              </a:spcBef>
              <a:buFont typeface="+mj-lt"/>
              <a:buAutoNum type="alphaUcPeriod"/>
              <a:defRPr/>
            </a:pPr>
            <a:endParaRPr lang="en-US" sz="2000" dirty="0">
              <a:sym typeface="Lucida Grande" pitchFamily="-84" charset="0"/>
            </a:endParaRPr>
          </a:p>
          <a:p>
            <a:pPr marL="1206500" lvl="2" indent="0" eaLnBrk="1" hangingPunct="1">
              <a:spcBef>
                <a:spcPts val="0"/>
              </a:spcBef>
              <a:buFont typeface="Lucida Grande" pitchFamily="-84" charset="0"/>
              <a:buNone/>
              <a:defRPr/>
            </a:pPr>
            <a:r>
              <a:rPr lang="en-US" sz="2000" dirty="0">
                <a:sym typeface="Lucida Grande" pitchFamily="-84" charset="0"/>
              </a:rPr>
              <a:t>Dr. Brennan O’Donnell, President</a:t>
            </a:r>
          </a:p>
          <a:p>
            <a:pPr marL="1206500" lvl="2" indent="0" eaLnBrk="1" hangingPunct="1">
              <a:spcBef>
                <a:spcPts val="0"/>
              </a:spcBef>
              <a:buFont typeface="Lucida Grande" pitchFamily="-84" charset="0"/>
              <a:buNone/>
              <a:defRPr/>
            </a:pPr>
            <a:r>
              <a:rPr lang="en-US" sz="2000" dirty="0">
                <a:sym typeface="Lucida Grande" pitchFamily="-84" charset="0"/>
              </a:rPr>
              <a:t>Brother Jack Curran, FSC, PhD, Vice President for Mission</a:t>
            </a:r>
          </a:p>
          <a:p>
            <a:pPr marL="1206500" lvl="2" indent="0" eaLnBrk="1" hangingPunct="1">
              <a:spcBef>
                <a:spcPts val="0"/>
              </a:spcBef>
              <a:buFont typeface="Lucida Grande" pitchFamily="-84" charset="0"/>
              <a:buNone/>
              <a:defRPr/>
            </a:pPr>
            <a:r>
              <a:rPr lang="en-US" sz="2000" dirty="0">
                <a:sym typeface="Lucida Grande" pitchFamily="-84" charset="0"/>
              </a:rPr>
              <a:t>Dr. </a:t>
            </a:r>
            <a:r>
              <a:rPr lang="en-US" sz="2000" dirty="0" err="1">
                <a:sym typeface="Lucida Grande" pitchFamily="-84" charset="0"/>
              </a:rPr>
              <a:t>Salwa</a:t>
            </a:r>
            <a:r>
              <a:rPr lang="en-US" sz="2000" dirty="0">
                <a:sym typeface="Lucida Grande" pitchFamily="-84" charset="0"/>
              </a:rPr>
              <a:t> Ammar, Dean, School of Business</a:t>
            </a:r>
          </a:p>
          <a:p>
            <a:pPr marL="1206500" lvl="2" indent="0" eaLnBrk="1" hangingPunct="1">
              <a:spcBef>
                <a:spcPts val="0"/>
              </a:spcBef>
              <a:buFont typeface="Lucida Grande" pitchFamily="-84" charset="0"/>
              <a:buNone/>
              <a:defRPr/>
            </a:pPr>
            <a:endParaRPr lang="en-US" sz="2000" dirty="0" smtClean="0">
              <a:sym typeface="Lucida Grande" charset="0"/>
            </a:endParaRPr>
          </a:p>
        </p:txBody>
      </p:sp>
      <p:grpSp>
        <p:nvGrpSpPr>
          <p:cNvPr id="35844" name="Group 6"/>
          <p:cNvGrpSpPr>
            <a:grpSpLocks/>
          </p:cNvGrpSpPr>
          <p:nvPr/>
        </p:nvGrpSpPr>
        <p:grpSpPr bwMode="auto">
          <a:xfrm>
            <a:off x="2355850" y="1676400"/>
            <a:ext cx="5397500" cy="1831975"/>
            <a:chOff x="2400162" y="1828800"/>
            <a:chExt cx="5397638" cy="1832430"/>
          </a:xfrm>
        </p:grpSpPr>
        <p:pic>
          <p:nvPicPr>
            <p:cNvPr id="35847" name="Picture 14" descr="Salwa Ammar"/>
            <p:cNvPicPr preferRelativeResize="0">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71762" y="1828800"/>
              <a:ext cx="1371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15" descr="Lois Har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3362" y="2057400"/>
              <a:ext cx="12828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9" name="Picture 16" descr="http://manhattan.edu/sites/default/files/styles/faculty_profile_picture/public/pictures/picture-339-1326998512.jpg?itok=5VMB7uli"/>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26200" y="1832429"/>
              <a:ext cx="1371600" cy="182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4" descr="Jack Curran"/>
            <p:cNvPicPr preferRelativeResize="0">
              <a:picLocks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00162" y="20574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5845" name="Picture 2" descr="Brennan O'Donnell"/>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39800" y="1679575"/>
            <a:ext cx="14557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9"/>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636000" y="609600"/>
            <a:ext cx="2819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p:cNvSpPr>
          <p:nvPr/>
        </p:nvSpPr>
        <p:spPr bwMode="auto">
          <a:xfrm>
            <a:off x="0" y="0"/>
            <a:ext cx="13004800" cy="457200"/>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endParaRPr lang="en-US" altLang="en-US"/>
          </a:p>
        </p:txBody>
      </p:sp>
      <p:pic>
        <p:nvPicPr>
          <p:cNvPr id="36867"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2150" y="381000"/>
            <a:ext cx="11620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p:cNvSpPr>
            <a:spLocks/>
          </p:cNvSpPr>
          <p:nvPr/>
        </p:nvSpPr>
        <p:spPr bwMode="auto">
          <a:xfrm>
            <a:off x="1876425" y="331788"/>
            <a:ext cx="9864725" cy="70802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r>
              <a:rPr lang="en-US" altLang="en-US" sz="2000" b="1">
                <a:latin typeface="Times New Roman" pitchFamily="18" charset="0"/>
                <a:cs typeface="Times New Roman" pitchFamily="18" charset="0"/>
              </a:rPr>
              <a:t>DENA Directional Statements Approved by the </a:t>
            </a:r>
            <a:r>
              <a:rPr lang="en-US" altLang="en-US" sz="2000" b="1">
                <a:solidFill>
                  <a:srgbClr val="FF0000"/>
                </a:solidFill>
                <a:latin typeface="Times New Roman" pitchFamily="18" charset="0"/>
                <a:cs typeface="Times New Roman" pitchFamily="18" charset="0"/>
              </a:rPr>
              <a:t>Mission Assembly</a:t>
            </a:r>
            <a:r>
              <a:rPr lang="en-US" altLang="en-US" sz="2000" b="1">
                <a:latin typeface="Times New Roman" pitchFamily="18" charset="0"/>
                <a:cs typeface="Times New Roman" pitchFamily="18" charset="0"/>
              </a:rPr>
              <a:t> March 14, 2015</a:t>
            </a:r>
          </a:p>
          <a:p>
            <a:r>
              <a:rPr lang="en-US" altLang="en-US" sz="2000" b="1">
                <a:latin typeface="Times New Roman" pitchFamily="18" charset="0"/>
                <a:cs typeface="Times New Roman" pitchFamily="18" charset="0"/>
              </a:rPr>
              <a:t>							</a:t>
            </a:r>
            <a:r>
              <a:rPr lang="en-US" altLang="en-US" sz="2000" b="1">
                <a:solidFill>
                  <a:srgbClr val="FF0000"/>
                </a:solidFill>
                <a:latin typeface="Times New Roman" pitchFamily="18" charset="0"/>
                <a:cs typeface="Times New Roman" pitchFamily="18" charset="0"/>
              </a:rPr>
              <a:t>FSC District Chapter </a:t>
            </a:r>
            <a:r>
              <a:rPr lang="en-US" altLang="en-US" sz="2000" b="1">
                <a:latin typeface="Times New Roman" pitchFamily="18" charset="0"/>
                <a:cs typeface="Times New Roman" pitchFamily="18" charset="0"/>
              </a:rPr>
              <a:t>August 13, 2015</a:t>
            </a:r>
            <a:endParaRPr lang="en-US" altLang="en-US" sz="2000"/>
          </a:p>
        </p:txBody>
      </p:sp>
      <p:graphicFrame>
        <p:nvGraphicFramePr>
          <p:cNvPr id="6" name="Table 5"/>
          <p:cNvGraphicFramePr>
            <a:graphicFrameLocks noGrp="1"/>
          </p:cNvGraphicFramePr>
          <p:nvPr/>
        </p:nvGraphicFramePr>
        <p:xfrm>
          <a:off x="1168400" y="1225073"/>
          <a:ext cx="9982201" cy="6972149"/>
        </p:xfrm>
        <a:graphic>
          <a:graphicData uri="http://schemas.openxmlformats.org/drawingml/2006/table">
            <a:tbl>
              <a:tblPr firstRow="1" firstCol="1" bandRow="1"/>
              <a:tblGrid>
                <a:gridCol w="3573874"/>
                <a:gridCol w="3265782"/>
                <a:gridCol w="3142545"/>
              </a:tblGrid>
              <a:tr h="0">
                <a:tc>
                  <a:txBody>
                    <a:bodyPr/>
                    <a:lstStyle/>
                    <a:p>
                      <a:pPr marL="228600" marR="0" indent="-228600" algn="ctr">
                        <a:lnSpc>
                          <a:spcPct val="107000"/>
                        </a:lnSpc>
                        <a:spcBef>
                          <a:spcPts val="0"/>
                        </a:spcBef>
                        <a:spcAft>
                          <a:spcPts val="0"/>
                        </a:spcAft>
                        <a:buAutoNum type="alphaUcPeriod"/>
                      </a:pPr>
                      <a:r>
                        <a:rPr lang="en-US" sz="1100" b="1" dirty="0" smtClean="0">
                          <a:solidFill>
                            <a:srgbClr val="FF0000"/>
                          </a:solidFill>
                          <a:effectLst/>
                          <a:latin typeface="Times New Roman"/>
                          <a:ea typeface="Calibri"/>
                          <a:cs typeface="Arial"/>
                        </a:rPr>
                        <a:t>Evangelization </a:t>
                      </a:r>
                      <a:r>
                        <a:rPr lang="en-US" sz="1100" b="1" dirty="0">
                          <a:solidFill>
                            <a:srgbClr val="FF0000"/>
                          </a:solidFill>
                          <a:effectLst/>
                          <a:latin typeface="Times New Roman"/>
                          <a:ea typeface="Calibri"/>
                          <a:cs typeface="Arial"/>
                        </a:rPr>
                        <a:t>and </a:t>
                      </a:r>
                      <a:r>
                        <a:rPr lang="en-US" sz="1100" b="1" dirty="0" smtClean="0">
                          <a:solidFill>
                            <a:srgbClr val="FF0000"/>
                          </a:solidFill>
                          <a:effectLst/>
                          <a:latin typeface="Times New Roman"/>
                          <a:ea typeface="Calibri"/>
                          <a:cs typeface="Arial"/>
                        </a:rPr>
                        <a:t>Catechesis</a:t>
                      </a:r>
                    </a:p>
                    <a:p>
                      <a:pPr marL="0" marR="0" indent="0" algn="ctr">
                        <a:lnSpc>
                          <a:spcPct val="107000"/>
                        </a:lnSpc>
                        <a:spcBef>
                          <a:spcPts val="0"/>
                        </a:spcBef>
                        <a:spcAft>
                          <a:spcPts val="0"/>
                        </a:spcAft>
                        <a:buNone/>
                      </a:pPr>
                      <a:endParaRPr lang="en-US" sz="1100" b="1" dirty="0">
                        <a:solidFill>
                          <a:srgbClr val="FF0000"/>
                        </a:solidFill>
                        <a:effectLst/>
                        <a:latin typeface="Calibri"/>
                        <a:ea typeface="Calibri"/>
                        <a:cs typeface="Arial"/>
                      </a:endParaRPr>
                    </a:p>
                    <a:p>
                      <a:pPr marL="0" marR="0">
                        <a:lnSpc>
                          <a:spcPct val="107000"/>
                        </a:lnSpc>
                        <a:spcBef>
                          <a:spcPts val="0"/>
                        </a:spcBef>
                        <a:spcAft>
                          <a:spcPts val="0"/>
                        </a:spcAft>
                      </a:pPr>
                      <a:r>
                        <a:rPr lang="en-US" sz="1100" dirty="0">
                          <a:effectLst/>
                          <a:latin typeface="Times New Roman"/>
                          <a:ea typeface="Calibri"/>
                          <a:cs typeface="Arial"/>
                        </a:rPr>
                        <a:t>There is an urgency today to “set on fire” the Lasallian Catholic evangelical mission within each of our educational communities to do as Jesus did by </a:t>
                      </a:r>
                      <a:r>
                        <a:rPr lang="en-US" sz="1100" dirty="0">
                          <a:effectLst/>
                          <a:highlight>
                            <a:srgbClr val="FFFF00"/>
                          </a:highlight>
                          <a:latin typeface="Times New Roman"/>
                          <a:ea typeface="Calibri"/>
                          <a:cs typeface="Arial"/>
                        </a:rPr>
                        <a:t>joyfully announcing the radical Good News that God loves us all and calls us to cooperate in building God’s Kingdom.</a:t>
                      </a:r>
                      <a:endParaRPr lang="en-US" sz="1100" dirty="0">
                        <a:effectLst/>
                        <a:latin typeface="Calibri"/>
                        <a:ea typeface="Calibri"/>
                        <a:cs typeface="Arial"/>
                      </a:endParaRPr>
                    </a:p>
                    <a:p>
                      <a:pPr marL="0" marR="0">
                        <a:lnSpc>
                          <a:spcPct val="107000"/>
                        </a:lnSpc>
                        <a:spcBef>
                          <a:spcPts val="0"/>
                        </a:spcBef>
                        <a:spcAft>
                          <a:spcPts val="0"/>
                        </a:spcAft>
                      </a:pPr>
                      <a:r>
                        <a:rPr lang="en-US" sz="1100" b="1" dirty="0">
                          <a:effectLst/>
                          <a:latin typeface="Times New Roman"/>
                          <a:ea typeface="Calibri"/>
                          <a:cs typeface="Arial"/>
                        </a:rPr>
                        <a:t>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b="1" dirty="0">
                          <a:solidFill>
                            <a:srgbClr val="FF0000"/>
                          </a:solidFill>
                          <a:effectLst/>
                          <a:latin typeface="Calibri"/>
                          <a:ea typeface="Times New Roman"/>
                        </a:rPr>
                        <a:t>B. Service with the Poor through </a:t>
                      </a:r>
                      <a:r>
                        <a:rPr lang="en-US" sz="1100" b="1" dirty="0" smtClean="0">
                          <a:solidFill>
                            <a:srgbClr val="FF0000"/>
                          </a:solidFill>
                          <a:effectLst/>
                          <a:latin typeface="Calibri"/>
                          <a:ea typeface="Times New Roman"/>
                        </a:rPr>
                        <a:t>Education</a:t>
                      </a:r>
                    </a:p>
                    <a:p>
                      <a:pPr marL="0" marR="0" algn="ctr">
                        <a:spcBef>
                          <a:spcPts val="0"/>
                        </a:spcBef>
                        <a:spcAft>
                          <a:spcPts val="0"/>
                        </a:spcAft>
                      </a:pPr>
                      <a:endParaRPr lang="en-US" sz="1100" dirty="0">
                        <a:solidFill>
                          <a:srgbClr val="FF0000"/>
                        </a:solidFill>
                        <a:effectLst/>
                        <a:latin typeface="Calibri"/>
                        <a:ea typeface="Times New Roman"/>
                      </a:endParaRPr>
                    </a:p>
                    <a:p>
                      <a:pPr marL="0" marR="0">
                        <a:lnSpc>
                          <a:spcPct val="107000"/>
                        </a:lnSpc>
                        <a:spcBef>
                          <a:spcPts val="0"/>
                        </a:spcBef>
                        <a:spcAft>
                          <a:spcPts val="0"/>
                        </a:spcAft>
                      </a:pPr>
                      <a:r>
                        <a:rPr lang="en-US" sz="1100" dirty="0">
                          <a:effectLst/>
                          <a:latin typeface="Times New Roman"/>
                          <a:ea typeface="Calibri"/>
                          <a:cs typeface="Arial"/>
                        </a:rPr>
                        <a:t>The ministries and stakeholders of DENA, faithful to the Lasallian mission and values of service of and with the poor, will, together and by association, </a:t>
                      </a:r>
                      <a:r>
                        <a:rPr lang="en-US" sz="1100" dirty="0">
                          <a:effectLst/>
                          <a:highlight>
                            <a:srgbClr val="FFFF00"/>
                          </a:highlight>
                          <a:latin typeface="Times New Roman"/>
                          <a:ea typeface="Calibri"/>
                          <a:cs typeface="Arial"/>
                        </a:rPr>
                        <a:t>deliver sustainable models for education and treatment and advocate for those we accompany and support, especially the poor</a:t>
                      </a:r>
                      <a:r>
                        <a:rPr lang="en-US" sz="1100" dirty="0">
                          <a:effectLst/>
                          <a:latin typeface="Times New Roman"/>
                          <a:ea typeface="Calibri"/>
                          <a:cs typeface="Arial"/>
                        </a:rPr>
                        <a:t>, that they “may have life and have it in its fullest.” (John 10:10)</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indent="-228600" algn="ctr">
                        <a:spcBef>
                          <a:spcPts val="0"/>
                        </a:spcBef>
                        <a:spcAft>
                          <a:spcPts val="0"/>
                        </a:spcAft>
                        <a:buAutoNum type="alphaUcPeriod" startAt="3"/>
                      </a:pPr>
                      <a:r>
                        <a:rPr lang="en-US" sz="1100" b="1" dirty="0" smtClean="0">
                          <a:solidFill>
                            <a:srgbClr val="FF0000"/>
                          </a:solidFill>
                          <a:effectLst/>
                          <a:latin typeface="Calibri"/>
                          <a:ea typeface="Times New Roman"/>
                        </a:rPr>
                        <a:t>Living </a:t>
                      </a:r>
                      <a:r>
                        <a:rPr lang="en-US" sz="1100" b="1" dirty="0">
                          <a:solidFill>
                            <a:srgbClr val="FF0000"/>
                          </a:solidFill>
                          <a:effectLst/>
                          <a:latin typeface="Calibri"/>
                          <a:ea typeface="Times New Roman"/>
                        </a:rPr>
                        <a:t>the Charism in Association for </a:t>
                      </a:r>
                      <a:r>
                        <a:rPr lang="en-US" sz="1100" b="1" dirty="0" smtClean="0">
                          <a:solidFill>
                            <a:srgbClr val="FF0000"/>
                          </a:solidFill>
                          <a:effectLst/>
                          <a:latin typeface="Calibri"/>
                          <a:ea typeface="Times New Roman"/>
                        </a:rPr>
                        <a:t>Mission</a:t>
                      </a:r>
                    </a:p>
                    <a:p>
                      <a:pPr marL="0" marR="0" indent="0" algn="ctr">
                        <a:spcBef>
                          <a:spcPts val="0"/>
                        </a:spcBef>
                        <a:spcAft>
                          <a:spcPts val="0"/>
                        </a:spcAft>
                        <a:buNone/>
                      </a:pPr>
                      <a:endParaRPr lang="en-US" sz="1100" dirty="0">
                        <a:solidFill>
                          <a:srgbClr val="FF0000"/>
                        </a:solidFill>
                        <a:effectLst/>
                        <a:latin typeface="Calibri"/>
                        <a:ea typeface="Times New Roman"/>
                      </a:endParaRPr>
                    </a:p>
                    <a:p>
                      <a:pPr marL="0" marR="0">
                        <a:spcBef>
                          <a:spcPts val="0"/>
                        </a:spcBef>
                        <a:spcAft>
                          <a:spcPts val="0"/>
                        </a:spcAft>
                      </a:pPr>
                      <a:r>
                        <a:rPr lang="en-US" sz="1100" dirty="0">
                          <a:effectLst/>
                          <a:latin typeface="Calibri"/>
                          <a:ea typeface="Times New Roman"/>
                        </a:rPr>
                        <a:t>In order to foster and enrich our Lasallian charism, we recognize the need </a:t>
                      </a:r>
                      <a:r>
                        <a:rPr lang="en-US" sz="1100" dirty="0">
                          <a:effectLst/>
                          <a:highlight>
                            <a:srgbClr val="FFFF00"/>
                          </a:highlight>
                          <a:latin typeface="Calibri"/>
                          <a:ea typeface="Times New Roman"/>
                        </a:rPr>
                        <a:t>to invite and encourage </a:t>
                      </a:r>
                      <a:r>
                        <a:rPr lang="en-US" sz="1100" u="sng" dirty="0">
                          <a:effectLst/>
                          <a:highlight>
                            <a:srgbClr val="FFFF00"/>
                          </a:highlight>
                          <a:latin typeface="Calibri"/>
                          <a:ea typeface="Times New Roman"/>
                        </a:rPr>
                        <a:t>all</a:t>
                      </a:r>
                      <a:r>
                        <a:rPr lang="en-US" sz="1100" dirty="0">
                          <a:effectLst/>
                          <a:highlight>
                            <a:srgbClr val="FFFF00"/>
                          </a:highlight>
                          <a:latin typeface="Calibri"/>
                          <a:ea typeface="Times New Roman"/>
                        </a:rPr>
                        <a:t> members of Lasallian communities to associate for mission</a:t>
                      </a:r>
                      <a:r>
                        <a:rPr lang="en-US" sz="1100" dirty="0">
                          <a:effectLst/>
                          <a:latin typeface="Calibri"/>
                          <a:ea typeface="Times New Roman"/>
                        </a:rPr>
                        <a:t>. We aim to ensure that each local ministry is supported by, and in turn, supports district, regional and international formation initiatives.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marR="0" lvl="0" indent="-34290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As Lasallian Catholic Communities we must </a:t>
                      </a:r>
                      <a:r>
                        <a:rPr lang="en-US" sz="1100" i="1" dirty="0">
                          <a:effectLst/>
                          <a:highlight>
                            <a:srgbClr val="FFFF00"/>
                          </a:highlight>
                          <a:latin typeface="Times New Roman"/>
                          <a:ea typeface="Calibri"/>
                          <a:cs typeface="Arial"/>
                        </a:rPr>
                        <a:t>engage young people in a process of coming to know the mystery and purpose of their lives</a:t>
                      </a:r>
                      <a:r>
                        <a:rPr lang="en-US" sz="1100" i="1" dirty="0">
                          <a:effectLst/>
                          <a:latin typeface="Times New Roman"/>
                          <a:ea typeface="Calibri"/>
                          <a:cs typeface="Arial"/>
                        </a:rPr>
                        <a:t>.  For all young people we will offer opportunities for faith formation and development so that they will seek to discover and develop a personal relationship with God in the context of a faith community.  For those who are Catholic the educational community will offer opportunities to grow in the fullness of their Catholic faith.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rtl="0">
                        <a:lnSpc>
                          <a:spcPct val="107000"/>
                        </a:lnSpc>
                        <a:spcBef>
                          <a:spcPts val="0"/>
                        </a:spcBef>
                        <a:spcAft>
                          <a:spcPts val="0"/>
                        </a:spcAft>
                        <a:buSzPts val="1100"/>
                        <a:buFont typeface="+mj-lt"/>
                        <a:buAutoNum type="arabicPeriod"/>
                      </a:pPr>
                      <a:r>
                        <a:rPr lang="en-US" sz="1100" i="1">
                          <a:effectLst/>
                          <a:latin typeface="Times New Roman"/>
                          <a:ea typeface="Calibri"/>
                          <a:cs typeface="Arial"/>
                        </a:rPr>
                        <a:t>Each ministry will gather information, both quantitatively and qualitatively, regarding the current engagement of and with the poor in their ministry, in particular through current enrollment of students and service programs. The ministry will use this data to set realistic goals within their community to </a:t>
                      </a:r>
                      <a:r>
                        <a:rPr lang="en-US" sz="1100" i="1">
                          <a:effectLst/>
                          <a:highlight>
                            <a:srgbClr val="FFFF00"/>
                          </a:highlight>
                          <a:latin typeface="Times New Roman"/>
                          <a:ea typeface="Calibri"/>
                          <a:cs typeface="Arial"/>
                        </a:rPr>
                        <a:t>continue to increase their engagement of and with the poor.</a:t>
                      </a:r>
                      <a:r>
                        <a:rPr lang="en-US" sz="1100" i="1">
                          <a:effectLst/>
                          <a:latin typeface="Times New Roman"/>
                          <a:ea typeface="Calibri"/>
                          <a:cs typeface="Arial"/>
                        </a:rPr>
                        <a:t> These goals will be included in their Lasallian Mission Assessment Process or Strategic Planning process and will be reviewed on the annual mission visits.</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The District of Eastern North America will utilize 21</a:t>
                      </a:r>
                      <a:r>
                        <a:rPr lang="en-US" sz="1100" i="1" baseline="30000" dirty="0">
                          <a:effectLst/>
                          <a:latin typeface="Times New Roman"/>
                          <a:ea typeface="Calibri"/>
                          <a:cs typeface="Arial"/>
                        </a:rPr>
                        <a:t>st</a:t>
                      </a:r>
                      <a:r>
                        <a:rPr lang="en-US" sz="1100" i="1" dirty="0">
                          <a:effectLst/>
                          <a:latin typeface="Times New Roman"/>
                          <a:ea typeface="Calibri"/>
                          <a:cs typeface="Arial"/>
                        </a:rPr>
                        <a:t> century learning modalities and current technology to develop accessible, innovative, engaging, and </a:t>
                      </a:r>
                      <a:r>
                        <a:rPr lang="en-US" sz="1100" i="1" dirty="0">
                          <a:effectLst/>
                          <a:highlight>
                            <a:srgbClr val="FFFF00"/>
                          </a:highlight>
                          <a:latin typeface="Times New Roman"/>
                          <a:ea typeface="Calibri"/>
                          <a:cs typeface="Arial"/>
                        </a:rPr>
                        <a:t>relevant formation programs for Lasallians</a:t>
                      </a:r>
                      <a:r>
                        <a:rPr lang="en-US" sz="1100" i="1" dirty="0">
                          <a:effectLst/>
                          <a:latin typeface="Times New Roman"/>
                          <a:ea typeface="Calibri"/>
                          <a:cs typeface="Arial"/>
                        </a:rPr>
                        <a:t>, accessing expertise from throughout the Region and Institute.</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marR="0" lvl="0" indent="-342900" rtl="0">
                        <a:lnSpc>
                          <a:spcPct val="107000"/>
                        </a:lnSpc>
                        <a:spcBef>
                          <a:spcPts val="0"/>
                        </a:spcBef>
                        <a:spcAft>
                          <a:spcPts val="0"/>
                        </a:spcAft>
                        <a:buSzPts val="1100"/>
                        <a:buFont typeface="+mj-lt"/>
                        <a:buAutoNum type="arabicPeriod"/>
                      </a:pPr>
                      <a:r>
                        <a:rPr lang="en-US" sz="1100" i="1">
                          <a:effectLst/>
                          <a:latin typeface="Times New Roman"/>
                          <a:ea typeface="Calibri"/>
                          <a:cs typeface="Arial"/>
                        </a:rPr>
                        <a:t>Both Boards and Administrators will ensure that funding for </a:t>
                      </a:r>
                      <a:r>
                        <a:rPr lang="en-US" sz="1100" i="1">
                          <a:effectLst/>
                          <a:highlight>
                            <a:srgbClr val="FFFF00"/>
                          </a:highlight>
                          <a:latin typeface="Times New Roman"/>
                          <a:ea typeface="Calibri"/>
                          <a:cs typeface="Arial"/>
                        </a:rPr>
                        <a:t>religious education and campus ministry</a:t>
                      </a:r>
                      <a:r>
                        <a:rPr lang="en-US" sz="1100" i="1">
                          <a:effectLst/>
                          <a:latin typeface="Times New Roman"/>
                          <a:ea typeface="Calibri"/>
                          <a:cs typeface="Arial"/>
                        </a:rPr>
                        <a:t> will be of primary importance.  They also will establish funding for service and </a:t>
                      </a:r>
                      <a:r>
                        <a:rPr lang="en-US" sz="1100" i="1">
                          <a:effectLst/>
                          <a:highlight>
                            <a:srgbClr val="FFFF00"/>
                          </a:highlight>
                          <a:latin typeface="Times New Roman"/>
                          <a:ea typeface="Calibri"/>
                          <a:cs typeface="Arial"/>
                        </a:rPr>
                        <a:t>immersion opportunities for students</a:t>
                      </a:r>
                      <a:r>
                        <a:rPr lang="en-US" sz="1100" i="1">
                          <a:effectLst/>
                          <a:latin typeface="Times New Roman"/>
                          <a:ea typeface="Calibri"/>
                          <a:cs typeface="Arial"/>
                        </a:rPr>
                        <a:t> that give rise to critical reflection in the light of faith.  In addition, they will support the development of retreats for Boards, staff, students, and families that reflect the current realities of the ministries in their implementation of the Lasallian Catholic Mission.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rtl="0">
                        <a:lnSpc>
                          <a:spcPct val="107000"/>
                        </a:lnSpc>
                        <a:spcBef>
                          <a:spcPts val="0"/>
                        </a:spcBef>
                        <a:spcAft>
                          <a:spcPts val="0"/>
                        </a:spcAft>
                        <a:buSzPts val="1100"/>
                        <a:buFont typeface="+mj-lt"/>
                        <a:buAutoNum type="arabicPeriod" startAt="2"/>
                      </a:pPr>
                      <a:r>
                        <a:rPr lang="en-US" sz="1100" i="1">
                          <a:effectLst/>
                          <a:latin typeface="Times New Roman"/>
                          <a:ea typeface="Calibri"/>
                          <a:cs typeface="Arial"/>
                        </a:rPr>
                        <a:t>To create meaningful exchanges across ministries, DENA and Chief Administrators will encourage the formation of twinning and other collaborative efforts among DENA ministries. In support of these exchanges, DENA will facilitate the creation of a database to encourage collaboration and cooperation among our ministries that will encourage the </a:t>
                      </a:r>
                      <a:r>
                        <a:rPr lang="en-US" sz="1100" i="1">
                          <a:effectLst/>
                          <a:highlight>
                            <a:srgbClr val="FFFF00"/>
                          </a:highlight>
                          <a:latin typeface="Times New Roman"/>
                          <a:ea typeface="Calibri"/>
                          <a:cs typeface="Arial"/>
                        </a:rPr>
                        <a:t>creation of partnerships, learning opportunities and other activities in service with the poor.</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0" lvl="0" indent="-228600" rtl="0">
                        <a:lnSpc>
                          <a:spcPct val="107000"/>
                        </a:lnSpc>
                        <a:spcBef>
                          <a:spcPts val="0"/>
                        </a:spcBef>
                        <a:spcAft>
                          <a:spcPts val="0"/>
                        </a:spcAft>
                        <a:buSzPts val="1100"/>
                        <a:buFont typeface="+mj-lt"/>
                        <a:buAutoNum type="arabicPeriod" startAt="2"/>
                      </a:pPr>
                      <a:r>
                        <a:rPr lang="en-US" sz="1100" i="1" dirty="0">
                          <a:effectLst/>
                          <a:latin typeface="Times New Roman"/>
                          <a:ea typeface="Calibri"/>
                          <a:cs typeface="Arial"/>
                        </a:rPr>
                        <a:t>The District will put special emphasis on providing opportunities to </a:t>
                      </a:r>
                      <a:r>
                        <a:rPr lang="en-US" sz="1100" i="1" dirty="0">
                          <a:effectLst/>
                          <a:highlight>
                            <a:srgbClr val="FFFF00"/>
                          </a:highlight>
                          <a:latin typeface="Times New Roman"/>
                          <a:ea typeface="Calibri"/>
                          <a:cs typeface="Arial"/>
                        </a:rPr>
                        <a:t>enrich the Lasallian charism by fostering interreligious understanding and dialogue</a:t>
                      </a:r>
                      <a:r>
                        <a:rPr lang="en-US" sz="1100" i="1" dirty="0">
                          <a:effectLst/>
                          <a:latin typeface="Times New Roman"/>
                          <a:ea typeface="Calibri"/>
                          <a:cs typeface="Arial"/>
                        </a:rPr>
                        <a:t>; and, participation by those of all faith traditions in the mission.</a:t>
                      </a:r>
                      <a:endParaRPr lang="en-US" sz="1100" dirty="0">
                        <a:effectLst/>
                        <a:latin typeface="Calibri"/>
                        <a:ea typeface="Calibri"/>
                        <a:cs typeface="Arial"/>
                      </a:endParaRPr>
                    </a:p>
                    <a:p>
                      <a:pPr marL="0" marR="0">
                        <a:lnSpc>
                          <a:spcPct val="107000"/>
                        </a:lnSpc>
                        <a:spcBef>
                          <a:spcPts val="0"/>
                        </a:spcBef>
                        <a:spcAft>
                          <a:spcPts val="0"/>
                        </a:spcAft>
                      </a:pPr>
                      <a:r>
                        <a:rPr lang="en-US" sz="1100" i="1" dirty="0">
                          <a:effectLst/>
                          <a:latin typeface="Times New Roman"/>
                          <a:ea typeface="Calibri"/>
                          <a:cs typeface="Arial"/>
                        </a:rPr>
                        <a:t>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342900" marR="0" lvl="0" indent="-342900" rtl="0">
                        <a:lnSpc>
                          <a:spcPct val="107000"/>
                        </a:lnSpc>
                        <a:spcBef>
                          <a:spcPts val="0"/>
                        </a:spcBef>
                        <a:spcAft>
                          <a:spcPts val="0"/>
                        </a:spcAft>
                        <a:buSzPts val="1200"/>
                        <a:buFont typeface="+mj-lt"/>
                        <a:buAutoNum type="arabicPeriod" startAt="3"/>
                      </a:pPr>
                      <a:r>
                        <a:rPr lang="en-US" sz="1100" i="1" dirty="0">
                          <a:effectLst/>
                          <a:latin typeface="Times New Roman"/>
                          <a:ea typeface="Calibri"/>
                          <a:cs typeface="Arial"/>
                        </a:rPr>
                        <a:t>Honoring our current </a:t>
                      </a:r>
                      <a:r>
                        <a:rPr lang="en-US" sz="1100" i="1" dirty="0">
                          <a:effectLst/>
                          <a:highlight>
                            <a:srgbClr val="FFFF00"/>
                          </a:highlight>
                          <a:latin typeface="Times New Roman"/>
                          <a:ea typeface="Calibri"/>
                          <a:cs typeface="Arial"/>
                        </a:rPr>
                        <a:t>international commitments</a:t>
                      </a:r>
                      <a:r>
                        <a:rPr lang="en-US" sz="1100" i="1" dirty="0">
                          <a:effectLst/>
                          <a:latin typeface="Times New Roman"/>
                          <a:ea typeface="Calibri"/>
                          <a:cs typeface="Arial"/>
                        </a:rPr>
                        <a:t> to the </a:t>
                      </a:r>
                      <a:r>
                        <a:rPr lang="en-US" sz="1100" i="1" dirty="0" err="1">
                          <a:effectLst/>
                          <a:latin typeface="Times New Roman"/>
                          <a:ea typeface="Calibri"/>
                          <a:cs typeface="Arial"/>
                        </a:rPr>
                        <a:t>Lwanga</a:t>
                      </a:r>
                      <a:r>
                        <a:rPr lang="en-US" sz="1100" i="1" dirty="0">
                          <a:effectLst/>
                          <a:latin typeface="Times New Roman"/>
                          <a:ea typeface="Calibri"/>
                          <a:cs typeface="Arial"/>
                        </a:rPr>
                        <a:t> District in Africa, St. Vincent </a:t>
                      </a:r>
                      <a:r>
                        <a:rPr lang="en-US" sz="1100" i="1" dirty="0" err="1">
                          <a:effectLst/>
                          <a:latin typeface="Times New Roman"/>
                          <a:ea typeface="Calibri"/>
                          <a:cs typeface="Arial"/>
                        </a:rPr>
                        <a:t>Strambi</a:t>
                      </a:r>
                      <a:r>
                        <a:rPr lang="en-US" sz="1100" i="1" dirty="0">
                          <a:effectLst/>
                          <a:latin typeface="Times New Roman"/>
                          <a:ea typeface="Calibri"/>
                          <a:cs typeface="Arial"/>
                        </a:rPr>
                        <a:t> in Jamaica, Bethlehem University in the Holy Land, and the College of St. John Baptist de La Salle in Haiti, we will continue to cultivate the mutual cultural and evangelical opportunities these relationships present.   In addition we will remain open to the call of the Institute to the sensitivity of migratory movements.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rtl="0">
                        <a:lnSpc>
                          <a:spcPct val="107000"/>
                        </a:lnSpc>
                        <a:spcBef>
                          <a:spcPts val="0"/>
                        </a:spcBef>
                        <a:spcAft>
                          <a:spcPts val="0"/>
                        </a:spcAft>
                        <a:buSzPts val="1200"/>
                        <a:buFont typeface="+mj-lt"/>
                        <a:buAutoNum type="arabicPeriod" startAt="3"/>
                      </a:pPr>
                      <a:r>
                        <a:rPr lang="en-US" sz="1100" i="1">
                          <a:effectLst/>
                          <a:latin typeface="Times New Roman"/>
                          <a:ea typeface="Calibri"/>
                          <a:cs typeface="Arial"/>
                        </a:rPr>
                        <a:t>To continue to safeguard the rights of our children and the young, we ensure a culture of nonviolence that </a:t>
                      </a:r>
                      <a:r>
                        <a:rPr lang="en-US" sz="1100" i="1">
                          <a:effectLst/>
                          <a:highlight>
                            <a:srgbClr val="FFFF00"/>
                          </a:highlight>
                          <a:latin typeface="Times New Roman"/>
                          <a:ea typeface="Calibri"/>
                          <a:cs typeface="Arial"/>
                        </a:rPr>
                        <a:t>educates for and cultivates peacemaking, advocacy and respect for the God given dignity of human persons and God’s creation.</a:t>
                      </a:r>
                      <a:r>
                        <a:rPr lang="en-US" sz="1100" i="1">
                          <a:effectLst/>
                          <a:latin typeface="Times New Roman"/>
                          <a:ea typeface="Calibri"/>
                          <a:cs typeface="Arial"/>
                        </a:rPr>
                        <a:t>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0" lvl="0" indent="-342900" rtl="0">
                        <a:lnSpc>
                          <a:spcPct val="107000"/>
                        </a:lnSpc>
                        <a:spcBef>
                          <a:spcPts val="0"/>
                        </a:spcBef>
                        <a:spcAft>
                          <a:spcPts val="0"/>
                        </a:spcAft>
                        <a:buSzPts val="1100"/>
                        <a:buFont typeface="+mj-lt"/>
                        <a:buAutoNum type="arabicPeriod" startAt="3"/>
                      </a:pPr>
                      <a:r>
                        <a:rPr lang="en-US" sz="1100" i="1" dirty="0">
                          <a:effectLst/>
                          <a:latin typeface="Times New Roman"/>
                          <a:ea typeface="Calibri"/>
                          <a:cs typeface="Arial"/>
                        </a:rPr>
                        <a:t>The chief administrator commits to developing and implementing </a:t>
                      </a:r>
                      <a:r>
                        <a:rPr lang="en-US" sz="1100" i="1" dirty="0">
                          <a:effectLst/>
                          <a:highlight>
                            <a:srgbClr val="FFFF00"/>
                          </a:highlight>
                          <a:latin typeface="Times New Roman"/>
                          <a:ea typeface="Calibri"/>
                          <a:cs typeface="Arial"/>
                        </a:rPr>
                        <a:t>ongoing structured programing, which utilizes Lasallians who have participated in formation and/or other Lasallian resources.</a:t>
                      </a:r>
                      <a:endParaRPr lang="en-US" sz="1100" dirty="0">
                        <a:effectLst/>
                        <a:latin typeface="Calibri"/>
                        <a:ea typeface="Calibri"/>
                        <a:cs typeface="Arial"/>
                      </a:endParaRPr>
                    </a:p>
                    <a:p>
                      <a:pPr marL="0" marR="0">
                        <a:lnSpc>
                          <a:spcPct val="107000"/>
                        </a:lnSpc>
                        <a:spcBef>
                          <a:spcPts val="0"/>
                        </a:spcBef>
                        <a:spcAft>
                          <a:spcPts val="0"/>
                        </a:spcAft>
                      </a:pPr>
                      <a:r>
                        <a:rPr lang="en-US" sz="1100" b="1" i="1" dirty="0">
                          <a:effectLst/>
                          <a:latin typeface="Times New Roman"/>
                          <a:ea typeface="Calibri"/>
                          <a:cs typeface="Arial"/>
                        </a:rPr>
                        <a:t> </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om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38225" y="5413375"/>
            <a:ext cx="45624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04050" y="5213350"/>
            <a:ext cx="3014663"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82600" y="2895600"/>
            <a:ext cx="9067800" cy="1600200"/>
          </a:xfrm>
          <a:prstGeom prst="rect">
            <a:avLst/>
          </a:prstGeom>
          <a:noFill/>
        </p:spPr>
        <p:txBody>
          <a:bodyPr>
            <a:spAutoFit/>
          </a:bodyPr>
          <a:lstStyle/>
          <a:p>
            <a:pPr marL="571500" indent="-571500">
              <a:buFont typeface="Arial" panose="020B0604020202020204" pitchFamily="34" charset="0"/>
              <a:buChar char="•"/>
              <a:defRPr/>
            </a:pPr>
            <a:r>
              <a:rPr lang="en-US" sz="2800" dirty="0">
                <a:solidFill>
                  <a:srgbClr val="006600"/>
                </a:solidFill>
                <a:latin typeface="Gill Sans" pitchFamily="-84" charset="0"/>
                <a:ea typeface="ヒラギノ角ゴ ProN W3" pitchFamily="-84" charset="-128"/>
                <a:cs typeface="+mn-cs"/>
                <a:sym typeface="Gill Sans" pitchFamily="-84" charset="0"/>
              </a:rPr>
              <a:t>Are we (MC &amp; DENA) on the same page?</a:t>
            </a:r>
          </a:p>
          <a:p>
            <a:pPr>
              <a:defRPr/>
            </a:pPr>
            <a:endParaRPr lang="en-US" sz="1400" dirty="0">
              <a:solidFill>
                <a:srgbClr val="006600"/>
              </a:solidFill>
              <a:latin typeface="Gill Sans" pitchFamily="-84" charset="0"/>
              <a:ea typeface="ヒラギノ角ゴ ProN W3" pitchFamily="-84" charset="-128"/>
              <a:cs typeface="+mn-cs"/>
              <a:sym typeface="Gill Sans" pitchFamily="-84" charset="0"/>
            </a:endParaRPr>
          </a:p>
          <a:p>
            <a:pPr marL="571500" indent="-571500">
              <a:buFont typeface="Arial" panose="020B0604020202020204" pitchFamily="34" charset="0"/>
              <a:buChar char="•"/>
              <a:defRPr/>
            </a:pPr>
            <a:r>
              <a:rPr lang="en-US" sz="2800" dirty="0">
                <a:solidFill>
                  <a:srgbClr val="006600"/>
                </a:solidFill>
                <a:latin typeface="Gill Sans" pitchFamily="-84" charset="0"/>
                <a:ea typeface="ヒラギノ角ゴ ProN W3" pitchFamily="-84" charset="-128"/>
                <a:cs typeface="+mn-cs"/>
                <a:sym typeface="Gill Sans" pitchFamily="-84" charset="0"/>
              </a:rPr>
              <a:t>Do our Manhattan College goals and plans align with those of DENA?  </a:t>
            </a: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04175" y="501650"/>
            <a:ext cx="405765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a:spLocks/>
          </p:cNvSpPr>
          <p:nvPr/>
        </p:nvSpPr>
        <p:spPr bwMode="auto">
          <a:xfrm>
            <a:off x="7004050" y="6961188"/>
            <a:ext cx="4267200" cy="1323975"/>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defRPr/>
            </a:pPr>
            <a:r>
              <a:rPr lang="en-US" altLang="en-US" sz="2000" b="1" dirty="0">
                <a:latin typeface="Times New Roman" pitchFamily="18" charset="0"/>
                <a:ea typeface="ヒラギノ角ゴ ProN W3" pitchFamily="-84" charset="-128"/>
                <a:cs typeface="Times New Roman" pitchFamily="18" charset="0"/>
                <a:sym typeface="Gill Sans" pitchFamily="-84" charset="0"/>
              </a:rPr>
              <a:t>DENA Directional Statements Approved by the </a:t>
            </a:r>
          </a:p>
          <a:p>
            <a:pPr eaLnBrk="0" hangingPunct="0">
              <a:defRPr/>
            </a:pPr>
            <a:endParaRPr lang="en-US" altLang="en-US" sz="2000" b="1" dirty="0">
              <a:latin typeface="Times New Roman" pitchFamily="18" charset="0"/>
              <a:ea typeface="ヒラギノ角ゴ ProN W3" pitchFamily="-84" charset="-128"/>
              <a:cs typeface="Times New Roman" pitchFamily="18" charset="0"/>
              <a:sym typeface="Gill Sans" pitchFamily="-84" charset="0"/>
            </a:endParaRPr>
          </a:p>
          <a:p>
            <a:pPr marL="342900" indent="-342900" eaLnBrk="0" hangingPunct="0">
              <a:buFont typeface="Arial" panose="020B0604020202020204" pitchFamily="34" charset="0"/>
              <a:buChar char="•"/>
              <a:defRPr/>
            </a:pPr>
            <a:r>
              <a:rPr lang="en-US" altLang="en-US" sz="2000" b="1" dirty="0">
                <a:solidFill>
                  <a:srgbClr val="FF0000"/>
                </a:solidFill>
                <a:latin typeface="Times New Roman" pitchFamily="18" charset="0"/>
                <a:ea typeface="ヒラギノ角ゴ ProN W3" pitchFamily="-84" charset="-128"/>
                <a:cs typeface="Times New Roman" pitchFamily="18" charset="0"/>
                <a:sym typeface="Gill Sans" pitchFamily="-84" charset="0"/>
              </a:rPr>
              <a:t>Mission Assembly</a:t>
            </a:r>
            <a:r>
              <a:rPr lang="en-US" altLang="en-US" sz="2000" b="1" dirty="0">
                <a:latin typeface="Times New Roman" pitchFamily="18" charset="0"/>
                <a:ea typeface="ヒラギノ角ゴ ProN W3" pitchFamily="-84" charset="-128"/>
                <a:cs typeface="Times New Roman" pitchFamily="18" charset="0"/>
                <a:sym typeface="Gill Sans" pitchFamily="-84" charset="0"/>
              </a:rPr>
              <a:t> Mar 2015</a:t>
            </a:r>
          </a:p>
        </p:txBody>
      </p:sp>
      <p:sp>
        <p:nvSpPr>
          <p:cNvPr id="7" name="Rectangle 4"/>
          <p:cNvSpPr>
            <a:spLocks/>
          </p:cNvSpPr>
          <p:nvPr/>
        </p:nvSpPr>
        <p:spPr bwMode="auto">
          <a:xfrm>
            <a:off x="1320800" y="7010400"/>
            <a:ext cx="3279775" cy="1938338"/>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0" hangingPunct="0">
              <a:defRPr/>
            </a:pPr>
            <a:r>
              <a:rPr lang="en-US" altLang="en-US" sz="2000" b="1" dirty="0">
                <a:latin typeface="Times New Roman" pitchFamily="18" charset="0"/>
                <a:ea typeface="ヒラギノ角ゴ ProN W3" pitchFamily="-84" charset="-128"/>
                <a:cs typeface="Times New Roman" pitchFamily="18" charset="0"/>
                <a:sym typeface="Gill Sans" pitchFamily="-84" charset="0"/>
              </a:rPr>
              <a:t>MC Strategic Plan Phase 2</a:t>
            </a:r>
          </a:p>
          <a:p>
            <a:pPr eaLnBrk="0" hangingPunct="0">
              <a:defRPr/>
            </a:pPr>
            <a:r>
              <a:rPr lang="en-US" altLang="en-US" sz="2000" b="1" dirty="0">
                <a:latin typeface="Times New Roman" pitchFamily="18" charset="0"/>
                <a:ea typeface="ヒラギノ角ゴ ProN W3" pitchFamily="-84" charset="-128"/>
                <a:cs typeface="Times New Roman" pitchFamily="18" charset="0"/>
                <a:sym typeface="Gill Sans" pitchFamily="-84" charset="0"/>
              </a:rPr>
              <a:t>Approved by the </a:t>
            </a:r>
          </a:p>
          <a:p>
            <a:pPr eaLnBrk="0" hangingPunct="0">
              <a:defRPr/>
            </a:pPr>
            <a:endParaRPr lang="en-US" altLang="en-US" sz="800" b="1" dirty="0">
              <a:latin typeface="Times New Roman" pitchFamily="18" charset="0"/>
              <a:ea typeface="ヒラギノ角ゴ ProN W3" pitchFamily="-84" charset="-128"/>
              <a:cs typeface="Times New Roman" pitchFamily="18" charset="0"/>
              <a:sym typeface="Gill Sans" pitchFamily="-84" charset="0"/>
            </a:endParaRPr>
          </a:p>
          <a:p>
            <a:pPr eaLnBrk="0" hangingPunct="0">
              <a:defRPr/>
            </a:pPr>
            <a:endParaRPr lang="en-US" altLang="en-US" sz="1200" b="1" dirty="0">
              <a:latin typeface="Times New Roman" pitchFamily="18" charset="0"/>
              <a:ea typeface="ヒラギノ角ゴ ProN W3" pitchFamily="-84" charset="-128"/>
              <a:cs typeface="Times New Roman" pitchFamily="18" charset="0"/>
              <a:sym typeface="Gill Sans" pitchFamily="-84" charset="0"/>
            </a:endParaRPr>
          </a:p>
          <a:p>
            <a:pPr eaLnBrk="0" hangingPunct="0">
              <a:defRPr/>
            </a:pPr>
            <a:endParaRPr lang="en-US" altLang="en-US" sz="2000" b="1" dirty="0">
              <a:latin typeface="Times New Roman" pitchFamily="18" charset="0"/>
              <a:ea typeface="ヒラギノ角ゴ ProN W3" pitchFamily="-84" charset="-128"/>
              <a:cs typeface="Times New Roman" pitchFamily="18" charset="0"/>
              <a:sym typeface="Gill Sans" pitchFamily="-84" charset="0"/>
            </a:endParaRPr>
          </a:p>
          <a:p>
            <a:pPr marL="342900" indent="-342900" eaLnBrk="0" hangingPunct="0">
              <a:buFont typeface="Arial" panose="020B0604020202020204" pitchFamily="34" charset="0"/>
              <a:buChar char="•"/>
              <a:defRPr/>
            </a:pPr>
            <a:r>
              <a:rPr lang="en-US" altLang="en-US" sz="2000" b="1" dirty="0">
                <a:solidFill>
                  <a:srgbClr val="FF0000"/>
                </a:solidFill>
                <a:latin typeface="Times New Roman" pitchFamily="18" charset="0"/>
                <a:ea typeface="ヒラギノ角ゴ ProN W3" pitchFamily="-84" charset="-128"/>
                <a:cs typeface="Times New Roman" pitchFamily="18" charset="0"/>
                <a:sym typeface="Gill Sans" pitchFamily="-84" charset="0"/>
              </a:rPr>
              <a:t>Trustees </a:t>
            </a:r>
            <a:r>
              <a:rPr lang="en-US" altLang="en-US" sz="2000" b="1" dirty="0">
                <a:latin typeface="Times New Roman" pitchFamily="18" charset="0"/>
                <a:ea typeface="ヒラギノ角ゴ ProN W3" pitchFamily="-84" charset="-128"/>
                <a:cs typeface="Times New Roman" pitchFamily="18" charset="0"/>
                <a:sym typeface="Gill Sans" pitchFamily="-84" charset="0"/>
              </a:rPr>
              <a:t>June 2015</a:t>
            </a:r>
          </a:p>
          <a:p>
            <a:pPr eaLnBrk="0" hangingPunct="0">
              <a:defRPr/>
            </a:pPr>
            <a:endParaRPr lang="en-US" altLang="en-US" sz="2000" b="1" dirty="0">
              <a:latin typeface="Times New Roman" pitchFamily="18" charset="0"/>
              <a:ea typeface="ヒラギノ角ゴ ProN W3" pitchFamily="-84" charset="-128"/>
              <a:cs typeface="Times New Roman" pitchFamily="18" charset="0"/>
              <a:sym typeface="Gill Sans" pitchFamily="-84" charset="0"/>
            </a:endParaRPr>
          </a:p>
        </p:txBody>
      </p:sp>
      <p:sp>
        <p:nvSpPr>
          <p:cNvPr id="37896" name="Rectangle 3"/>
          <p:cNvSpPr>
            <a:spLocks noChangeArrowheads="1"/>
          </p:cNvSpPr>
          <p:nvPr/>
        </p:nvSpPr>
        <p:spPr bwMode="auto">
          <a:xfrm>
            <a:off x="1016000" y="381000"/>
            <a:ext cx="6502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3600">
                <a:sym typeface="Lucida Grande"/>
              </a:rPr>
              <a:t>Alignments and Intersections </a:t>
            </a:r>
            <a:endParaRPr lang="en-US" altLang="en-US" sz="3600"/>
          </a:p>
        </p:txBody>
      </p:sp>
      <p:sp>
        <p:nvSpPr>
          <p:cNvPr id="8" name="Rectangle 7"/>
          <p:cNvSpPr>
            <a:spLocks noChangeArrowheads="1"/>
          </p:cNvSpPr>
          <p:nvPr/>
        </p:nvSpPr>
        <p:spPr bwMode="auto">
          <a:xfrm>
            <a:off x="7035800" y="8820150"/>
            <a:ext cx="45831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l">
              <a:buFont typeface="Arial" pitchFamily="34" charset="0"/>
              <a:buChar char="•"/>
            </a:pPr>
            <a:r>
              <a:rPr lang="en-US" altLang="en-US" sz="2000" b="1">
                <a:solidFill>
                  <a:srgbClr val="FF0000"/>
                </a:solidFill>
                <a:latin typeface="Times New Roman" pitchFamily="18" charset="0"/>
                <a:cs typeface="Times New Roman" pitchFamily="18" charset="0"/>
              </a:rPr>
              <a:t>FSC District Chapter </a:t>
            </a:r>
            <a:r>
              <a:rPr lang="en-US" altLang="en-US" sz="2000" b="1">
                <a:latin typeface="Times New Roman" pitchFamily="18" charset="0"/>
                <a:cs typeface="Times New Roman" pitchFamily="18" charset="0"/>
              </a:rPr>
              <a:t>Aug 2015</a:t>
            </a:r>
            <a:endParaRPr lang="en-US" altLang="en-US" sz="200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5"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2000"/>
                                        <p:tgtEl>
                                          <p:spTgt spid="3"/>
                                        </p:tgtEl>
                                      </p:cBhvr>
                                    </p:animEffect>
                                    <p:anim calcmode="lin" valueType="num">
                                      <p:cBhvr>
                                        <p:cTn id="22" dur="2000" fill="hold"/>
                                        <p:tgtEl>
                                          <p:spTgt spid="3"/>
                                        </p:tgtEl>
                                        <p:attrNameLst>
                                          <p:attrName>ppt_w</p:attrName>
                                        </p:attrNameLst>
                                      </p:cBhvr>
                                      <p:tavLst>
                                        <p:tav tm="0" fmla="#ppt_w*sin(2.5*pi*$)">
                                          <p:val>
                                            <p:fltVal val="0"/>
                                          </p:val>
                                        </p:tav>
                                        <p:tav tm="100000">
                                          <p:val>
                                            <p:fltVal val="1"/>
                                          </p:val>
                                        </p:tav>
                                      </p:tavLst>
                                    </p:anim>
                                    <p:anim calcmode="lin" valueType="num">
                                      <p:cBhvr>
                                        <p:cTn id="23" dur="20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45" presetClass="entr" presetSubtype="0" fill="hold" nodeType="clickEffect">
                                  <p:stCondLst>
                                    <p:cond delay="0"/>
                                  </p:stCondLst>
                                  <p:childTnLst>
                                    <p:set>
                                      <p:cBhvr>
                                        <p:cTn id="31" dur="1" fill="hold">
                                          <p:stCondLst>
                                            <p:cond delay="0"/>
                                          </p:stCondLst>
                                        </p:cTn>
                                        <p:tgtEl>
                                          <p:spTgt spid="29698"/>
                                        </p:tgtEl>
                                        <p:attrNameLst>
                                          <p:attrName>style.visibility</p:attrName>
                                        </p:attrNameLst>
                                      </p:cBhvr>
                                      <p:to>
                                        <p:strVal val="visible"/>
                                      </p:to>
                                    </p:set>
                                    <p:animEffect transition="in" filter="fade">
                                      <p:cBhvr>
                                        <p:cTn id="32" dur="2000"/>
                                        <p:tgtEl>
                                          <p:spTgt spid="29698"/>
                                        </p:tgtEl>
                                      </p:cBhvr>
                                    </p:animEffect>
                                    <p:anim calcmode="lin" valueType="num">
                                      <p:cBhvr>
                                        <p:cTn id="33" dur="2000" fill="hold"/>
                                        <p:tgtEl>
                                          <p:spTgt spid="29698"/>
                                        </p:tgtEl>
                                        <p:attrNameLst>
                                          <p:attrName>ppt_w</p:attrName>
                                        </p:attrNameLst>
                                      </p:cBhvr>
                                      <p:tavLst>
                                        <p:tav tm="0" fmla="#ppt_w*sin(2.5*pi*$)">
                                          <p:val>
                                            <p:fltVal val="0"/>
                                          </p:val>
                                        </p:tav>
                                        <p:tav tm="100000">
                                          <p:val>
                                            <p:fltVal val="1"/>
                                          </p:val>
                                        </p:tav>
                                      </p:tavLst>
                                    </p:anim>
                                    <p:anim calcmode="lin" valueType="num">
                                      <p:cBhvr>
                                        <p:cTn id="34" dur="2000" fill="hold"/>
                                        <p:tgtEl>
                                          <p:spTgt spid="29698"/>
                                        </p:tgtEl>
                                        <p:attrNameLst>
                                          <p:attrName>ppt_h</p:attrName>
                                        </p:attrNameLst>
                                      </p:cBhvr>
                                      <p:tavLst>
                                        <p:tav tm="0">
                                          <p:val>
                                            <p:strVal val="#ppt_h"/>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914" name="Object 2"/>
          <p:cNvGraphicFramePr>
            <a:graphicFrameLocks noChangeAspect="1"/>
          </p:cNvGraphicFramePr>
          <p:nvPr/>
        </p:nvGraphicFramePr>
        <p:xfrm>
          <a:off x="406400" y="990600"/>
          <a:ext cx="11201400" cy="8534400"/>
        </p:xfrm>
        <a:graphic>
          <a:graphicData uri="http://schemas.openxmlformats.org/presentationml/2006/ole">
            <mc:AlternateContent xmlns:mc="http://schemas.openxmlformats.org/markup-compatibility/2006">
              <mc:Choice xmlns:v="urn:schemas-microsoft-com:vml" Requires="v">
                <p:oleObj spid="_x0000_s38918" name="Acrobat Document" r:id="rId3" imgW="20088000" imgH="15033600" progId="AcroExch.Document.11">
                  <p:embed/>
                </p:oleObj>
              </mc:Choice>
              <mc:Fallback>
                <p:oleObj name="Acrobat Document" r:id="rId3" imgW="20088000" imgH="15033600" progId="AcroExch.Document.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 y="990600"/>
                        <a:ext cx="11201400" cy="853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p:cNvSpPr>
          <p:nvPr/>
        </p:nvSpPr>
        <p:spPr bwMode="auto">
          <a:xfrm>
            <a:off x="0" y="0"/>
            <a:ext cx="13004800" cy="457200"/>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endParaRPr lang="en-US" altLang="en-US"/>
          </a:p>
        </p:txBody>
      </p:sp>
      <p:pic>
        <p:nvPicPr>
          <p:cNvPr id="39939" name="Picture 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92150" y="381000"/>
            <a:ext cx="11620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4"/>
          <p:cNvSpPr>
            <a:spLocks/>
          </p:cNvSpPr>
          <p:nvPr/>
        </p:nvSpPr>
        <p:spPr bwMode="auto">
          <a:xfrm>
            <a:off x="2311400" y="485775"/>
            <a:ext cx="8994775" cy="400050"/>
          </a:xfrm>
          <a:prstGeom prst="rect">
            <a:avLst/>
          </a:prstGeom>
          <a:noFill/>
          <a:ln>
            <a:noFill/>
          </a:ln>
          <a:effectLst/>
          <a:extLst>
            <a:ext uri="{909E8E84-426E-40dd-AFC4-6F175D3DCCD1}">
              <a14:hiddenFill xmlns:a14="http://schemas.microsoft.com/office/drawing/2010/main">
                <a:blipFill dpi="0" rotWithShape="0">
                  <a:blip/>
                  <a:srcRect/>
                  <a:tile tx="0" ty="0" sx="100000" sy="100000" flip="none" algn="tl"/>
                </a:blip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r>
              <a:rPr lang="en-US" altLang="en-US" sz="2000" b="1">
                <a:latin typeface="Times New Roman" pitchFamily="18" charset="0"/>
                <a:cs typeface="Times New Roman" pitchFamily="18" charset="0"/>
              </a:rPr>
              <a:t>DENA Directional Statements Approved by the District Chapter August 13, 2015</a:t>
            </a:r>
            <a:endParaRPr lang="en-US" altLang="en-US" sz="2000"/>
          </a:p>
        </p:txBody>
      </p:sp>
      <p:graphicFrame>
        <p:nvGraphicFramePr>
          <p:cNvPr id="6" name="Table 5"/>
          <p:cNvGraphicFramePr>
            <a:graphicFrameLocks noGrp="1"/>
          </p:cNvGraphicFramePr>
          <p:nvPr/>
        </p:nvGraphicFramePr>
        <p:xfrm>
          <a:off x="939800" y="1225073"/>
          <a:ext cx="10744200" cy="7782918"/>
        </p:xfrm>
        <a:graphic>
          <a:graphicData uri="http://schemas.openxmlformats.org/drawingml/2006/table">
            <a:tbl>
              <a:tblPr firstRow="1" firstCol="1" bandRow="1"/>
              <a:tblGrid>
                <a:gridCol w="3691937"/>
                <a:gridCol w="3669830"/>
                <a:gridCol w="3382433"/>
              </a:tblGrid>
              <a:tr h="0">
                <a:tc>
                  <a:txBody>
                    <a:bodyPr/>
                    <a:lstStyle/>
                    <a:p>
                      <a:pPr marL="0" marR="0" algn="ctr">
                        <a:lnSpc>
                          <a:spcPct val="107000"/>
                        </a:lnSpc>
                        <a:spcBef>
                          <a:spcPts val="0"/>
                        </a:spcBef>
                        <a:spcAft>
                          <a:spcPts val="0"/>
                        </a:spcAft>
                      </a:pPr>
                      <a:r>
                        <a:rPr lang="en-US" sz="1100" b="1" dirty="0">
                          <a:effectLst/>
                          <a:latin typeface="Times New Roman"/>
                          <a:ea typeface="Calibri"/>
                          <a:cs typeface="Arial"/>
                        </a:rPr>
                        <a:t>A. Evangelization and Catechesis</a:t>
                      </a:r>
                      <a:endParaRPr lang="en-US" sz="1100" dirty="0">
                        <a:effectLst/>
                        <a:latin typeface="Calibri"/>
                        <a:ea typeface="Calibri"/>
                        <a:cs typeface="Arial"/>
                      </a:endParaRPr>
                    </a:p>
                    <a:p>
                      <a:pPr marL="0" marR="0">
                        <a:lnSpc>
                          <a:spcPct val="107000"/>
                        </a:lnSpc>
                        <a:spcBef>
                          <a:spcPts val="0"/>
                        </a:spcBef>
                        <a:spcAft>
                          <a:spcPts val="0"/>
                        </a:spcAft>
                      </a:pPr>
                      <a:r>
                        <a:rPr lang="en-US" sz="1100" dirty="0">
                          <a:effectLst/>
                          <a:latin typeface="Times New Roman"/>
                          <a:ea typeface="Calibri"/>
                          <a:cs typeface="Arial"/>
                        </a:rPr>
                        <a:t>There is an urgency today to “set on fire” the Lasallian Catholic evangelical mission within each of our educational </a:t>
                      </a:r>
                      <a:r>
                        <a:rPr lang="en-US" sz="1100" dirty="0" smtClean="0">
                          <a:effectLst/>
                          <a:latin typeface="Times New Roman"/>
                          <a:ea typeface="Calibri"/>
                          <a:cs typeface="Arial"/>
                        </a:rPr>
                        <a:t>communities </a:t>
                      </a:r>
                      <a:r>
                        <a:rPr lang="en-US" sz="1100" dirty="0">
                          <a:effectLst/>
                          <a:latin typeface="Times New Roman"/>
                          <a:ea typeface="Calibri"/>
                          <a:cs typeface="Arial"/>
                        </a:rPr>
                        <a:t>to do as Jesus did by </a:t>
                      </a:r>
                      <a:r>
                        <a:rPr lang="en-US" sz="1100" dirty="0">
                          <a:effectLst/>
                          <a:highlight>
                            <a:srgbClr val="FFFF00"/>
                          </a:highlight>
                          <a:latin typeface="Times New Roman"/>
                          <a:ea typeface="Calibri"/>
                          <a:cs typeface="Arial"/>
                        </a:rPr>
                        <a:t>joyfully announcing the radical Good News that God loves us all and calls us to cooperate in building God’s Kingdom.</a:t>
                      </a:r>
                      <a:endParaRPr lang="en-US" sz="1100" dirty="0">
                        <a:effectLst/>
                        <a:latin typeface="Calibri"/>
                        <a:ea typeface="Calibri"/>
                        <a:cs typeface="Arial"/>
                      </a:endParaRPr>
                    </a:p>
                    <a:p>
                      <a:pPr marL="0" marR="0" algn="ctr">
                        <a:lnSpc>
                          <a:spcPct val="107000"/>
                        </a:lnSpc>
                        <a:spcBef>
                          <a:spcPts val="0"/>
                        </a:spcBef>
                        <a:spcAft>
                          <a:spcPts val="0"/>
                        </a:spcAft>
                      </a:pPr>
                      <a:endParaRPr lang="en-US" sz="1100" b="1" dirty="0" smtClean="0">
                        <a:effectLst/>
                        <a:latin typeface="Times New Roman"/>
                        <a:ea typeface="Calibri"/>
                        <a:cs typeface="Arial"/>
                      </a:endParaRPr>
                    </a:p>
                    <a:p>
                      <a:pPr marL="0" marR="0" algn="ctr">
                        <a:lnSpc>
                          <a:spcPct val="107000"/>
                        </a:lnSpc>
                        <a:spcBef>
                          <a:spcPts val="0"/>
                        </a:spcBef>
                        <a:spcAft>
                          <a:spcPts val="0"/>
                        </a:spcAft>
                      </a:pPr>
                      <a:r>
                        <a:rPr lang="en-US" sz="800" b="1" dirty="0">
                          <a:effectLst/>
                          <a:latin typeface="Times New Roman"/>
                          <a:ea typeface="Calibri"/>
                          <a:cs typeface="Arial"/>
                        </a:rPr>
                        <a:t> </a:t>
                      </a:r>
                      <a:endParaRPr lang="en-US" sz="800" b="1" dirty="0" smtClean="0">
                        <a:effectLst/>
                        <a:latin typeface="Times New Roman"/>
                        <a:ea typeface="Calibri"/>
                        <a:cs typeface="Arial"/>
                      </a:endParaRPr>
                    </a:p>
                    <a:p>
                      <a:pPr marL="0" marR="0" algn="ctr">
                        <a:lnSpc>
                          <a:spcPct val="107000"/>
                        </a:lnSpc>
                        <a:spcBef>
                          <a:spcPts val="0"/>
                        </a:spcBef>
                        <a:spcAft>
                          <a:spcPts val="0"/>
                        </a:spcAft>
                      </a:pPr>
                      <a:r>
                        <a:rPr lang="en-US" sz="1100" b="1" dirty="0" smtClean="0">
                          <a:solidFill>
                            <a:srgbClr val="FF0000"/>
                          </a:solidFill>
                          <a:effectLst/>
                          <a:latin typeface="Times New Roman"/>
                          <a:ea typeface="Calibri"/>
                          <a:cs typeface="Arial"/>
                        </a:rPr>
                        <a:t>1.2      3.2</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b="1" dirty="0">
                          <a:effectLst/>
                          <a:latin typeface="Calibri"/>
                          <a:ea typeface="Times New Roman"/>
                        </a:rPr>
                        <a:t>B. Service with the Poor through Education</a:t>
                      </a:r>
                      <a:endParaRPr lang="en-US" sz="1100" dirty="0">
                        <a:effectLst/>
                        <a:latin typeface="Calibri"/>
                        <a:ea typeface="Times New Roman"/>
                      </a:endParaRPr>
                    </a:p>
                    <a:p>
                      <a:pPr marL="0" marR="0">
                        <a:lnSpc>
                          <a:spcPct val="107000"/>
                        </a:lnSpc>
                        <a:spcBef>
                          <a:spcPts val="0"/>
                        </a:spcBef>
                        <a:spcAft>
                          <a:spcPts val="0"/>
                        </a:spcAft>
                      </a:pPr>
                      <a:r>
                        <a:rPr lang="en-US" sz="1100" dirty="0">
                          <a:effectLst/>
                          <a:latin typeface="Times New Roman"/>
                          <a:ea typeface="Calibri"/>
                          <a:cs typeface="Arial"/>
                        </a:rPr>
                        <a:t>The ministries and stakeholders of DENA, faithful to the Lasallian mission and values of service of and with the poor, will, together and by association, </a:t>
                      </a:r>
                      <a:r>
                        <a:rPr lang="en-US" sz="1100" dirty="0">
                          <a:effectLst/>
                          <a:highlight>
                            <a:srgbClr val="FFFF00"/>
                          </a:highlight>
                          <a:latin typeface="Times New Roman"/>
                          <a:ea typeface="Calibri"/>
                          <a:cs typeface="Arial"/>
                        </a:rPr>
                        <a:t>deliver sustainable models for education and treatment and advocate for those we accompany and support, especially the poor</a:t>
                      </a:r>
                      <a:r>
                        <a:rPr lang="en-US" sz="1100" dirty="0">
                          <a:effectLst/>
                          <a:latin typeface="Times New Roman"/>
                          <a:ea typeface="Calibri"/>
                          <a:cs typeface="Arial"/>
                        </a:rPr>
                        <a:t>, that they “may have life and have it in its fullest.” (John 10:10</a:t>
                      </a:r>
                      <a:r>
                        <a:rPr lang="en-US" sz="1100" dirty="0" smtClean="0">
                          <a:effectLst/>
                          <a:latin typeface="Times New Roman"/>
                          <a:ea typeface="Calibri"/>
                          <a:cs typeface="Arial"/>
                        </a:rPr>
                        <a:t>)</a:t>
                      </a:r>
                    </a:p>
                    <a:p>
                      <a:pPr marL="0" marR="0">
                        <a:lnSpc>
                          <a:spcPct val="107000"/>
                        </a:lnSpc>
                        <a:spcBef>
                          <a:spcPts val="0"/>
                        </a:spcBef>
                        <a:spcAft>
                          <a:spcPts val="0"/>
                        </a:spcAft>
                      </a:pPr>
                      <a:endParaRPr lang="en-US" sz="800" dirty="0" smtClean="0">
                        <a:solidFill>
                          <a:srgbClr val="FF0000"/>
                        </a:solidFill>
                        <a:effectLst/>
                        <a:latin typeface="Times New Roman"/>
                        <a:ea typeface="Calibri"/>
                        <a:cs typeface="Arial"/>
                      </a:endParaRPr>
                    </a:p>
                    <a:p>
                      <a:pPr marL="0" marR="0" algn="ctr">
                        <a:lnSpc>
                          <a:spcPct val="107000"/>
                        </a:lnSpc>
                        <a:spcBef>
                          <a:spcPts val="0"/>
                        </a:spcBef>
                        <a:spcAft>
                          <a:spcPts val="0"/>
                        </a:spcAft>
                      </a:pPr>
                      <a:r>
                        <a:rPr lang="en-US" sz="1100" b="1" dirty="0" smtClean="0">
                          <a:solidFill>
                            <a:srgbClr val="FF0000"/>
                          </a:solidFill>
                          <a:effectLst/>
                          <a:latin typeface="Times New Roman"/>
                          <a:ea typeface="Calibri"/>
                          <a:cs typeface="Arial"/>
                        </a:rPr>
                        <a:t>1.3.1       2.5     2.5.1</a:t>
                      </a:r>
                    </a:p>
                    <a:p>
                      <a:pPr marL="0" marR="0" algn="ctr">
                        <a:lnSpc>
                          <a:spcPct val="107000"/>
                        </a:lnSpc>
                        <a:spcBef>
                          <a:spcPts val="0"/>
                        </a:spcBef>
                        <a:spcAft>
                          <a:spcPts val="0"/>
                        </a:spcAft>
                      </a:pPr>
                      <a:endParaRPr lang="en-US" sz="1100" b="1" dirty="0">
                        <a:solidFill>
                          <a:srgbClr val="FF0000"/>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100" b="1" dirty="0">
                          <a:effectLst/>
                          <a:latin typeface="Calibri"/>
                          <a:ea typeface="Times New Roman"/>
                        </a:rPr>
                        <a:t>C.  Living the Charism in Association for Mission</a:t>
                      </a:r>
                      <a:endParaRPr lang="en-US" sz="1100" dirty="0">
                        <a:effectLst/>
                        <a:latin typeface="Calibri"/>
                        <a:ea typeface="Times New Roman"/>
                      </a:endParaRPr>
                    </a:p>
                    <a:p>
                      <a:pPr marL="0" marR="0">
                        <a:spcBef>
                          <a:spcPts val="0"/>
                        </a:spcBef>
                        <a:spcAft>
                          <a:spcPts val="0"/>
                        </a:spcAft>
                      </a:pPr>
                      <a:r>
                        <a:rPr lang="en-US" sz="1100" dirty="0">
                          <a:effectLst/>
                          <a:latin typeface="Calibri"/>
                          <a:ea typeface="Times New Roman"/>
                        </a:rPr>
                        <a:t>In order to foster and enrich our Lasallian charism, we recognize the need </a:t>
                      </a:r>
                      <a:r>
                        <a:rPr lang="en-US" sz="1100" dirty="0">
                          <a:effectLst/>
                          <a:highlight>
                            <a:srgbClr val="FFFF00"/>
                          </a:highlight>
                          <a:latin typeface="Calibri"/>
                          <a:ea typeface="Times New Roman"/>
                        </a:rPr>
                        <a:t>to invite and encourage </a:t>
                      </a:r>
                      <a:r>
                        <a:rPr lang="en-US" sz="1100" u="sng" dirty="0">
                          <a:effectLst/>
                          <a:highlight>
                            <a:srgbClr val="FFFF00"/>
                          </a:highlight>
                          <a:latin typeface="Calibri"/>
                          <a:ea typeface="Times New Roman"/>
                        </a:rPr>
                        <a:t>all</a:t>
                      </a:r>
                      <a:r>
                        <a:rPr lang="en-US" sz="1100" dirty="0">
                          <a:effectLst/>
                          <a:highlight>
                            <a:srgbClr val="FFFF00"/>
                          </a:highlight>
                          <a:latin typeface="Calibri"/>
                          <a:ea typeface="Times New Roman"/>
                        </a:rPr>
                        <a:t> members of Lasallian communities to associate for mission</a:t>
                      </a:r>
                      <a:r>
                        <a:rPr lang="en-US" sz="1100" dirty="0">
                          <a:effectLst/>
                          <a:latin typeface="Calibri"/>
                          <a:ea typeface="Times New Roman"/>
                        </a:rPr>
                        <a:t>. We aim to ensure that each local ministry is supported by, and in turn, supports district, regional and international formation initiatives. </a:t>
                      </a:r>
                      <a:endParaRPr lang="en-US" sz="1100" dirty="0" smtClean="0">
                        <a:effectLst/>
                        <a:latin typeface="Calibri"/>
                        <a:ea typeface="Times New Roman"/>
                      </a:endParaRPr>
                    </a:p>
                    <a:p>
                      <a:pPr marL="0" marR="0">
                        <a:spcBef>
                          <a:spcPts val="0"/>
                        </a:spcBef>
                        <a:spcAft>
                          <a:spcPts val="0"/>
                        </a:spcAft>
                      </a:pPr>
                      <a:endParaRPr lang="en-US" sz="800" dirty="0" smtClean="0">
                        <a:effectLst/>
                        <a:latin typeface="Calibri"/>
                        <a:ea typeface="Times New Roman"/>
                      </a:endParaRPr>
                    </a:p>
                    <a:p>
                      <a:pPr marL="0" marR="0" algn="ctr">
                        <a:spcBef>
                          <a:spcPts val="0"/>
                        </a:spcBef>
                        <a:spcAft>
                          <a:spcPts val="0"/>
                        </a:spcAft>
                      </a:pPr>
                      <a:r>
                        <a:rPr lang="en-US" sz="1100" b="1" dirty="0" smtClean="0">
                          <a:solidFill>
                            <a:srgbClr val="FF0000"/>
                          </a:solidFill>
                          <a:effectLst/>
                          <a:latin typeface="Calibri"/>
                          <a:ea typeface="Times New Roman"/>
                        </a:rPr>
                        <a:t>2.5     2.5.2</a:t>
                      </a:r>
                      <a:endParaRPr lang="en-US" sz="1100" b="1" dirty="0">
                        <a:solidFill>
                          <a:srgbClr val="FF0000"/>
                        </a:solidFill>
                        <a:effectLst/>
                        <a:latin typeface="Calibri"/>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91440" marR="0" lvl="0" indent="-9144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As Lasallian Catholic Communities we must </a:t>
                      </a:r>
                      <a:r>
                        <a:rPr lang="en-US" sz="1100" i="1" dirty="0">
                          <a:effectLst/>
                          <a:highlight>
                            <a:srgbClr val="FFFF00"/>
                          </a:highlight>
                          <a:latin typeface="Times New Roman"/>
                          <a:ea typeface="Calibri"/>
                          <a:cs typeface="Arial"/>
                        </a:rPr>
                        <a:t>engage young people in a process of coming to know the mystery and purpose of their lives</a:t>
                      </a:r>
                      <a:r>
                        <a:rPr lang="en-US" sz="1100" i="1" dirty="0">
                          <a:effectLst/>
                          <a:latin typeface="Times New Roman"/>
                          <a:ea typeface="Calibri"/>
                          <a:cs typeface="Arial"/>
                        </a:rPr>
                        <a:t>.  For all young people we will offer opportunities for faith formation and development so that they will seek to discover and develop a personal relationship with God in the context of a faith community.  For those who are Catholic the educational community will offer opportunities to grow in the fullness of their Catholic faith.  </a:t>
                      </a: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i="1" dirty="0" smtClean="0">
                        <a:effectLst/>
                        <a:latin typeface="Times New Roman"/>
                        <a:ea typeface="Calibri"/>
                        <a:cs typeface="Arial"/>
                      </a:endParaRPr>
                    </a:p>
                    <a:p>
                      <a:pPr marL="0" marR="0" lvl="0" indent="0" algn="ctr" rtl="0">
                        <a:lnSpc>
                          <a:spcPct val="107000"/>
                        </a:lnSpc>
                        <a:spcBef>
                          <a:spcPts val="0"/>
                        </a:spcBef>
                        <a:spcAft>
                          <a:spcPts val="0"/>
                        </a:spcAft>
                        <a:buSzPts val="1100"/>
                        <a:buFont typeface="+mj-lt"/>
                        <a:buNone/>
                      </a:pPr>
                      <a:r>
                        <a:rPr lang="en-US" sz="1100" b="1" i="0" dirty="0" smtClean="0">
                          <a:solidFill>
                            <a:srgbClr val="FF0000"/>
                          </a:solidFill>
                          <a:effectLst/>
                          <a:latin typeface="Times New Roman"/>
                          <a:ea typeface="Calibri"/>
                          <a:cs typeface="Arial"/>
                        </a:rPr>
                        <a:t>1.2.2       2.2       2.2.2       2.3</a:t>
                      </a:r>
                      <a:endParaRPr lang="en-US" sz="1100" b="1" i="0" dirty="0">
                        <a:solidFill>
                          <a:srgbClr val="FF0000"/>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Each ministry will gather information, both quantitatively and qualitatively, regarding the current engagement of and with the poor in their ministry, in particular through current enrollment of students and service programs. The ministry will use this data to set realistic goals within their community to </a:t>
                      </a:r>
                      <a:r>
                        <a:rPr lang="en-US" sz="1100" i="1" dirty="0">
                          <a:effectLst/>
                          <a:highlight>
                            <a:srgbClr val="FFFF00"/>
                          </a:highlight>
                          <a:latin typeface="Times New Roman"/>
                          <a:ea typeface="Calibri"/>
                          <a:cs typeface="Arial"/>
                        </a:rPr>
                        <a:t>continue to increase their engagement of and with the poor.</a:t>
                      </a:r>
                      <a:r>
                        <a:rPr lang="en-US" sz="1100" i="1" dirty="0">
                          <a:effectLst/>
                          <a:latin typeface="Times New Roman"/>
                          <a:ea typeface="Calibri"/>
                          <a:cs typeface="Arial"/>
                        </a:rPr>
                        <a:t> These goals will be included in their Lasallian Mission Assessment Process or Strategic Planning process and will be reviewed on the annual mission visits</a:t>
                      </a:r>
                      <a:r>
                        <a:rPr lang="en-US" sz="1100" i="1" dirty="0" smtClean="0">
                          <a:effectLst/>
                          <a:latin typeface="Times New Roman"/>
                          <a:ea typeface="Calibri"/>
                          <a:cs typeface="Arial"/>
                        </a:rPr>
                        <a:t>.</a:t>
                      </a:r>
                    </a:p>
                    <a:p>
                      <a:pPr marL="0" marR="0" lvl="0" indent="0" rtl="0">
                        <a:lnSpc>
                          <a:spcPct val="107000"/>
                        </a:lnSpc>
                        <a:spcBef>
                          <a:spcPts val="0"/>
                        </a:spcBef>
                        <a:spcAft>
                          <a:spcPts val="0"/>
                        </a:spcAft>
                        <a:buSzPts val="1100"/>
                        <a:buFont typeface="+mj-lt"/>
                        <a:buNone/>
                      </a:pPr>
                      <a:endParaRPr lang="en-US" sz="800" i="1" dirty="0" smtClean="0">
                        <a:effectLst/>
                        <a:latin typeface="Times New Roman"/>
                        <a:ea typeface="Calibri"/>
                        <a:cs typeface="Arial"/>
                      </a:endParaRPr>
                    </a:p>
                    <a:p>
                      <a:pPr marL="0" marR="0" lvl="0" indent="0" algn="ctr" rtl="0">
                        <a:lnSpc>
                          <a:spcPct val="107000"/>
                        </a:lnSpc>
                        <a:spcBef>
                          <a:spcPts val="0"/>
                        </a:spcBef>
                        <a:spcAft>
                          <a:spcPts val="0"/>
                        </a:spcAft>
                        <a:buSzPts val="1100"/>
                        <a:buFont typeface="+mj-lt"/>
                        <a:buNone/>
                      </a:pPr>
                      <a:r>
                        <a:rPr lang="en-US" sz="1100" b="1" dirty="0" smtClean="0">
                          <a:solidFill>
                            <a:srgbClr val="FF0000"/>
                          </a:solidFill>
                          <a:effectLst/>
                          <a:latin typeface="Calibri"/>
                          <a:ea typeface="Calibri"/>
                          <a:cs typeface="Arial"/>
                        </a:rPr>
                        <a:t>2.1.1       2.2.3       2.5.1</a:t>
                      </a:r>
                    </a:p>
                    <a:p>
                      <a:pPr marL="0" marR="0" lvl="0" indent="0" rtl="0">
                        <a:lnSpc>
                          <a:spcPct val="107000"/>
                        </a:lnSpc>
                        <a:spcBef>
                          <a:spcPts val="0"/>
                        </a:spcBef>
                        <a:spcAft>
                          <a:spcPts val="0"/>
                        </a:spcAft>
                        <a:buSzPts val="1100"/>
                        <a:buFont typeface="+mj-lt"/>
                        <a:buNone/>
                      </a:pP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The District of Eastern North America will utilize 21</a:t>
                      </a:r>
                      <a:r>
                        <a:rPr lang="en-US" sz="1100" i="1" baseline="30000" dirty="0">
                          <a:effectLst/>
                          <a:latin typeface="Times New Roman"/>
                          <a:ea typeface="Calibri"/>
                          <a:cs typeface="Arial"/>
                        </a:rPr>
                        <a:t>st</a:t>
                      </a:r>
                      <a:r>
                        <a:rPr lang="en-US" sz="1100" i="1" dirty="0">
                          <a:effectLst/>
                          <a:latin typeface="Times New Roman"/>
                          <a:ea typeface="Calibri"/>
                          <a:cs typeface="Arial"/>
                        </a:rPr>
                        <a:t> century learning modalities and current technology to develop accessible, innovative, engaging, and </a:t>
                      </a:r>
                      <a:r>
                        <a:rPr lang="en-US" sz="1100" i="1" dirty="0">
                          <a:effectLst/>
                          <a:highlight>
                            <a:srgbClr val="FFFF00"/>
                          </a:highlight>
                          <a:latin typeface="Times New Roman"/>
                          <a:ea typeface="Calibri"/>
                          <a:cs typeface="Arial"/>
                        </a:rPr>
                        <a:t>relevant formation programs for Lasallians</a:t>
                      </a:r>
                      <a:r>
                        <a:rPr lang="en-US" sz="1100" i="1" dirty="0">
                          <a:effectLst/>
                          <a:latin typeface="Times New Roman"/>
                          <a:ea typeface="Calibri"/>
                          <a:cs typeface="Arial"/>
                        </a:rPr>
                        <a:t>, accessing expertise from throughout the Region and Institute</a:t>
                      </a:r>
                      <a:r>
                        <a:rPr lang="en-US" sz="1100" i="1" dirty="0" smtClean="0">
                          <a:effectLst/>
                          <a:latin typeface="Times New Roman"/>
                          <a:ea typeface="Calibri"/>
                          <a:cs typeface="Arial"/>
                        </a:rPr>
                        <a:t>.</a:t>
                      </a:r>
                    </a:p>
                    <a:p>
                      <a:pPr marL="91440" marR="0" lvl="0" indent="-91440" rtl="0">
                        <a:lnSpc>
                          <a:spcPct val="107000"/>
                        </a:lnSpc>
                        <a:spcBef>
                          <a:spcPts val="0"/>
                        </a:spcBef>
                        <a:spcAft>
                          <a:spcPts val="0"/>
                        </a:spcAft>
                        <a:buSzPts val="1100"/>
                        <a:buFont typeface="+mj-lt"/>
                        <a:buAutoNum type="arabicPeriod"/>
                      </a:pPr>
                      <a:endParaRPr lang="en-US" sz="1100" i="1" dirty="0" smtClean="0">
                        <a:effectLst/>
                        <a:latin typeface="Times New Roman"/>
                        <a:ea typeface="Calibri"/>
                        <a:cs typeface="Arial"/>
                      </a:endParaRPr>
                    </a:p>
                    <a:p>
                      <a:pPr marL="91440" marR="0" lvl="0" indent="-91440" rtl="0">
                        <a:lnSpc>
                          <a:spcPct val="107000"/>
                        </a:lnSpc>
                        <a:spcBef>
                          <a:spcPts val="0"/>
                        </a:spcBef>
                        <a:spcAft>
                          <a:spcPts val="0"/>
                        </a:spcAft>
                        <a:buSzPts val="1100"/>
                        <a:buFont typeface="+mj-lt"/>
                        <a:buAutoNum type="arabicPeriod"/>
                      </a:pPr>
                      <a:endParaRPr lang="en-US" sz="1100" i="1" dirty="0" smtClean="0">
                        <a:effectLst/>
                        <a:latin typeface="Times New Roman"/>
                        <a:ea typeface="Calibri"/>
                        <a:cs typeface="Arial"/>
                      </a:endParaRPr>
                    </a:p>
                    <a:p>
                      <a:pPr marL="91440" marR="0" lvl="0" indent="-91440" rtl="0">
                        <a:lnSpc>
                          <a:spcPct val="107000"/>
                        </a:lnSpc>
                        <a:spcBef>
                          <a:spcPts val="0"/>
                        </a:spcBef>
                        <a:spcAft>
                          <a:spcPts val="0"/>
                        </a:spcAft>
                        <a:buSzPts val="1100"/>
                        <a:buFont typeface="+mj-lt"/>
                        <a:buAutoNum type="arabicPeriod"/>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800" dirty="0" smtClean="0">
                        <a:effectLst/>
                        <a:latin typeface="Calibri"/>
                        <a:ea typeface="Calibri"/>
                        <a:cs typeface="Arial"/>
                      </a:endParaRPr>
                    </a:p>
                    <a:p>
                      <a:pPr marL="0" marR="0" lvl="0" indent="0" algn="ctr" rtl="0">
                        <a:lnSpc>
                          <a:spcPct val="107000"/>
                        </a:lnSpc>
                        <a:spcBef>
                          <a:spcPts val="0"/>
                        </a:spcBef>
                        <a:spcAft>
                          <a:spcPts val="0"/>
                        </a:spcAft>
                        <a:buSzPts val="1100"/>
                        <a:buFont typeface="+mj-lt"/>
                        <a:buNone/>
                      </a:pPr>
                      <a:r>
                        <a:rPr lang="en-US" sz="1100" b="1" dirty="0" smtClean="0">
                          <a:solidFill>
                            <a:srgbClr val="FF0000"/>
                          </a:solidFill>
                          <a:effectLst/>
                          <a:latin typeface="Calibri"/>
                          <a:ea typeface="Calibri"/>
                          <a:cs typeface="Arial"/>
                        </a:rPr>
                        <a:t>1.1.1       2.5.2</a:t>
                      </a:r>
                      <a:endParaRPr lang="en-US" sz="1100" b="1" dirty="0">
                        <a:solidFill>
                          <a:srgbClr val="FF0000"/>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91440" marR="0" lvl="0" indent="-91440" rtl="0">
                        <a:lnSpc>
                          <a:spcPct val="107000"/>
                        </a:lnSpc>
                        <a:spcBef>
                          <a:spcPts val="0"/>
                        </a:spcBef>
                        <a:spcAft>
                          <a:spcPts val="0"/>
                        </a:spcAft>
                        <a:buSzPts val="1100"/>
                        <a:buFont typeface="+mj-lt"/>
                        <a:buAutoNum type="arabicPeriod"/>
                      </a:pPr>
                      <a:r>
                        <a:rPr lang="en-US" sz="1100" i="1" dirty="0">
                          <a:effectLst/>
                          <a:latin typeface="Times New Roman"/>
                          <a:ea typeface="Calibri"/>
                          <a:cs typeface="Arial"/>
                        </a:rPr>
                        <a:t>Both Boards and Administrators will ensure that funding for </a:t>
                      </a:r>
                      <a:r>
                        <a:rPr lang="en-US" sz="1100" i="1" dirty="0">
                          <a:effectLst/>
                          <a:highlight>
                            <a:srgbClr val="FFFF00"/>
                          </a:highlight>
                          <a:latin typeface="Times New Roman"/>
                          <a:ea typeface="Calibri"/>
                          <a:cs typeface="Arial"/>
                        </a:rPr>
                        <a:t>religious education and campus ministry</a:t>
                      </a:r>
                      <a:r>
                        <a:rPr lang="en-US" sz="1100" i="1" dirty="0">
                          <a:effectLst/>
                          <a:latin typeface="Times New Roman"/>
                          <a:ea typeface="Calibri"/>
                          <a:cs typeface="Arial"/>
                        </a:rPr>
                        <a:t> will be of primary importance.  They also will establish funding for service and </a:t>
                      </a:r>
                      <a:r>
                        <a:rPr lang="en-US" sz="1100" i="1" dirty="0">
                          <a:effectLst/>
                          <a:highlight>
                            <a:srgbClr val="FFFF00"/>
                          </a:highlight>
                          <a:latin typeface="Times New Roman"/>
                          <a:ea typeface="Calibri"/>
                          <a:cs typeface="Arial"/>
                        </a:rPr>
                        <a:t>immersion opportunities for students</a:t>
                      </a:r>
                      <a:r>
                        <a:rPr lang="en-US" sz="1100" i="1" dirty="0">
                          <a:effectLst/>
                          <a:latin typeface="Times New Roman"/>
                          <a:ea typeface="Calibri"/>
                          <a:cs typeface="Arial"/>
                        </a:rPr>
                        <a:t> that give rise to critical reflection in the light of faith.  In addition, they will support the development of retreats for Boards, staff, students, and families that reflect the current realities of the ministries in their implementation of the Lasallian Catholic Mission.    </a:t>
                      </a: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i="1" dirty="0" smtClean="0">
                        <a:effectLst/>
                        <a:latin typeface="Times New Roman"/>
                        <a:ea typeface="Calibri"/>
                        <a:cs typeface="Arial"/>
                      </a:endParaRPr>
                    </a:p>
                    <a:p>
                      <a:pPr marL="0" marR="0" lvl="0" indent="0" algn="ctr" rtl="0">
                        <a:lnSpc>
                          <a:spcPct val="107000"/>
                        </a:lnSpc>
                        <a:spcBef>
                          <a:spcPts val="0"/>
                        </a:spcBef>
                        <a:spcAft>
                          <a:spcPts val="0"/>
                        </a:spcAft>
                        <a:buSzPts val="1100"/>
                        <a:buFont typeface="+mj-lt"/>
                        <a:buNone/>
                      </a:pPr>
                      <a:r>
                        <a:rPr lang="en-US" sz="1100" b="1" i="0" dirty="0" smtClean="0">
                          <a:solidFill>
                            <a:srgbClr val="FF0000"/>
                          </a:solidFill>
                          <a:effectLst/>
                          <a:latin typeface="Times New Roman"/>
                          <a:ea typeface="Calibri"/>
                          <a:cs typeface="Arial"/>
                        </a:rPr>
                        <a:t>2.3.1       2.3.2       3.2.2</a:t>
                      </a:r>
                      <a:r>
                        <a:rPr lang="en-US" sz="1100" b="1" i="0" baseline="0" dirty="0" smtClean="0">
                          <a:solidFill>
                            <a:srgbClr val="FF0000"/>
                          </a:solidFill>
                          <a:effectLst/>
                          <a:latin typeface="Times New Roman"/>
                          <a:ea typeface="Calibri"/>
                          <a:cs typeface="Arial"/>
                        </a:rPr>
                        <a:t>       3.4.4</a:t>
                      </a:r>
                      <a:endParaRPr lang="en-US" sz="1100" b="1" i="0" dirty="0" smtClean="0">
                        <a:solidFill>
                          <a:srgbClr val="FF0000"/>
                        </a:solidFill>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100"/>
                        <a:buFont typeface="+mj-lt"/>
                        <a:buAutoNum type="arabicPeriod" startAt="2"/>
                      </a:pPr>
                      <a:r>
                        <a:rPr lang="en-US" sz="1100" i="1" dirty="0">
                          <a:effectLst/>
                          <a:latin typeface="Times New Roman"/>
                          <a:ea typeface="Calibri"/>
                          <a:cs typeface="Arial"/>
                        </a:rPr>
                        <a:t>To create meaningful exchanges across ministries, DENA and Chief Administrators will encourage the formation of twinning and other collaborative efforts among DENA ministries. In support of these exchanges, DENA will facilitate the creation of a database to encourage collaboration and cooperation among our ministries that will encourage the </a:t>
                      </a:r>
                      <a:r>
                        <a:rPr lang="en-US" sz="1100" i="1" dirty="0">
                          <a:effectLst/>
                          <a:highlight>
                            <a:srgbClr val="FFFF00"/>
                          </a:highlight>
                          <a:latin typeface="Times New Roman"/>
                          <a:ea typeface="Calibri"/>
                          <a:cs typeface="Arial"/>
                        </a:rPr>
                        <a:t>creation of partnerships, learning opportunities and other activities in service with the poor</a:t>
                      </a:r>
                      <a:r>
                        <a:rPr lang="en-US" sz="1100" i="1" dirty="0" smtClean="0">
                          <a:effectLst/>
                          <a:highlight>
                            <a:srgbClr val="FFFF00"/>
                          </a:highlight>
                          <a:latin typeface="Times New Roman"/>
                          <a:ea typeface="Calibri"/>
                          <a:cs typeface="Arial"/>
                        </a:rPr>
                        <a:t>.</a:t>
                      </a:r>
                    </a:p>
                    <a:p>
                      <a:pPr marL="0" marR="0" lvl="0" indent="0" rtl="0">
                        <a:lnSpc>
                          <a:spcPct val="107000"/>
                        </a:lnSpc>
                        <a:spcBef>
                          <a:spcPts val="0"/>
                        </a:spcBef>
                        <a:spcAft>
                          <a:spcPts val="0"/>
                        </a:spcAft>
                        <a:buSzPts val="1100"/>
                        <a:buFont typeface="+mj-lt"/>
                        <a:buNone/>
                      </a:pPr>
                      <a:endParaRPr lang="en-US" sz="1100" i="1" dirty="0" smtClean="0">
                        <a:effectLst/>
                        <a:highlight>
                          <a:srgbClr val="FFFF00"/>
                        </a:highlight>
                        <a:latin typeface="Times New Roman"/>
                        <a:ea typeface="Calibri"/>
                        <a:cs typeface="Arial"/>
                      </a:endParaRPr>
                    </a:p>
                    <a:p>
                      <a:pPr marL="0" marR="0" lvl="0" indent="0" algn="ctr" defTabSz="457200" rtl="0" eaLnBrk="1" fontAlgn="auto" latinLnBrk="0" hangingPunct="1">
                        <a:lnSpc>
                          <a:spcPct val="107000"/>
                        </a:lnSpc>
                        <a:spcBef>
                          <a:spcPts val="0"/>
                        </a:spcBef>
                        <a:spcAft>
                          <a:spcPts val="0"/>
                        </a:spcAft>
                        <a:buClrTx/>
                        <a:buSzPts val="1100"/>
                        <a:buFont typeface="+mj-lt"/>
                        <a:buNone/>
                        <a:tabLst/>
                        <a:defRPr/>
                      </a:pPr>
                      <a:r>
                        <a:rPr lang="en-US" sz="1100" b="1" i="0" baseline="0" dirty="0" smtClean="0">
                          <a:solidFill>
                            <a:srgbClr val="FF0000"/>
                          </a:solidFill>
                          <a:effectLst/>
                          <a:latin typeface="Times New Roman"/>
                          <a:ea typeface="Calibri"/>
                          <a:cs typeface="Arial"/>
                        </a:rPr>
                        <a:t>3.4.4</a:t>
                      </a:r>
                      <a:endParaRPr lang="en-US" sz="1100" b="1" i="0" dirty="0" smtClean="0">
                        <a:solidFill>
                          <a:srgbClr val="FF0000"/>
                        </a:solidFill>
                        <a:effectLst/>
                        <a:latin typeface="Times New Roman"/>
                        <a:ea typeface="Calibri"/>
                        <a:cs typeface="Arial"/>
                      </a:endParaRPr>
                    </a:p>
                    <a:p>
                      <a:pPr marL="0" marR="0" lvl="0" indent="0" rtl="0">
                        <a:lnSpc>
                          <a:spcPct val="107000"/>
                        </a:lnSpc>
                        <a:spcBef>
                          <a:spcPts val="0"/>
                        </a:spcBef>
                        <a:spcAft>
                          <a:spcPts val="0"/>
                        </a:spcAft>
                        <a:buSzPts val="1100"/>
                        <a:buFont typeface="+mj-lt"/>
                        <a:buNone/>
                      </a:pPr>
                      <a:endParaRPr lang="en-US" sz="1100" i="1" dirty="0" smtClean="0">
                        <a:effectLst/>
                        <a:highlight>
                          <a:srgbClr val="FFFF00"/>
                        </a:highlight>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100"/>
                        <a:buFont typeface="+mj-lt"/>
                        <a:buAutoNum type="arabicPeriod" startAt="2"/>
                      </a:pPr>
                      <a:r>
                        <a:rPr lang="en-US" sz="1100" i="1" dirty="0">
                          <a:effectLst/>
                          <a:latin typeface="Times New Roman"/>
                          <a:ea typeface="Calibri"/>
                          <a:cs typeface="Arial"/>
                        </a:rPr>
                        <a:t>The District will put special emphasis on providing opportunities to </a:t>
                      </a:r>
                      <a:r>
                        <a:rPr lang="en-US" sz="1100" i="1" dirty="0">
                          <a:effectLst/>
                          <a:highlight>
                            <a:srgbClr val="FFFF00"/>
                          </a:highlight>
                          <a:latin typeface="Times New Roman"/>
                          <a:ea typeface="Calibri"/>
                          <a:cs typeface="Arial"/>
                        </a:rPr>
                        <a:t>enrich the Lasallian charism by fostering interreligious understanding and dialogue</a:t>
                      </a:r>
                      <a:r>
                        <a:rPr lang="en-US" sz="1100" i="1" dirty="0">
                          <a:effectLst/>
                          <a:latin typeface="Times New Roman"/>
                          <a:ea typeface="Calibri"/>
                          <a:cs typeface="Arial"/>
                        </a:rPr>
                        <a:t>; and, participation by those of all faith traditions in the mission.</a:t>
                      </a:r>
                      <a:endParaRPr lang="en-US" sz="1100" dirty="0">
                        <a:effectLst/>
                        <a:latin typeface="Calibri"/>
                        <a:ea typeface="Calibri"/>
                        <a:cs typeface="Arial"/>
                      </a:endParaRPr>
                    </a:p>
                    <a:p>
                      <a:pPr marL="0" marR="0">
                        <a:lnSpc>
                          <a:spcPct val="107000"/>
                        </a:lnSpc>
                        <a:spcBef>
                          <a:spcPts val="0"/>
                        </a:spcBef>
                        <a:spcAft>
                          <a:spcPts val="0"/>
                        </a:spcAft>
                      </a:pPr>
                      <a:r>
                        <a:rPr lang="en-US" sz="1100" i="1" dirty="0">
                          <a:effectLst/>
                          <a:latin typeface="Times New Roman"/>
                          <a:ea typeface="Calibri"/>
                          <a:cs typeface="Arial"/>
                        </a:rPr>
                        <a:t> </a:t>
                      </a:r>
                      <a:endParaRPr lang="en-US" sz="1100" i="1" dirty="0" smtClean="0">
                        <a:effectLst/>
                        <a:latin typeface="Times New Roman"/>
                        <a:ea typeface="Calibri"/>
                        <a:cs typeface="Arial"/>
                      </a:endParaRPr>
                    </a:p>
                    <a:p>
                      <a:pPr marL="0" marR="0">
                        <a:lnSpc>
                          <a:spcPct val="107000"/>
                        </a:lnSpc>
                        <a:spcBef>
                          <a:spcPts val="0"/>
                        </a:spcBef>
                        <a:spcAft>
                          <a:spcPts val="0"/>
                        </a:spcAft>
                      </a:pPr>
                      <a:endParaRPr lang="en-US" sz="1100" i="1" dirty="0" smtClean="0">
                        <a:effectLst/>
                        <a:latin typeface="Times New Roman"/>
                        <a:ea typeface="Calibri"/>
                        <a:cs typeface="Arial"/>
                      </a:endParaRPr>
                    </a:p>
                    <a:p>
                      <a:pPr marL="0" marR="0">
                        <a:lnSpc>
                          <a:spcPct val="107000"/>
                        </a:lnSpc>
                        <a:spcBef>
                          <a:spcPts val="0"/>
                        </a:spcBef>
                        <a:spcAft>
                          <a:spcPts val="0"/>
                        </a:spcAft>
                      </a:pPr>
                      <a:endParaRPr lang="en-US" sz="1100" i="1" dirty="0" smtClean="0">
                        <a:effectLst/>
                        <a:latin typeface="Times New Roman"/>
                        <a:ea typeface="Calibri"/>
                        <a:cs typeface="Arial"/>
                      </a:endParaRPr>
                    </a:p>
                    <a:p>
                      <a:pPr marL="0" marR="0">
                        <a:lnSpc>
                          <a:spcPct val="107000"/>
                        </a:lnSpc>
                        <a:spcBef>
                          <a:spcPts val="0"/>
                        </a:spcBef>
                        <a:spcAft>
                          <a:spcPts val="0"/>
                        </a:spcAft>
                      </a:pPr>
                      <a:endParaRPr lang="en-US" sz="1100" b="1" i="0" dirty="0" smtClean="0">
                        <a:solidFill>
                          <a:srgbClr val="FF0000"/>
                        </a:solidFill>
                        <a:effectLst/>
                        <a:latin typeface="Times New Roman"/>
                        <a:ea typeface="Calibri"/>
                        <a:cs typeface="Arial"/>
                      </a:endParaRPr>
                    </a:p>
                    <a:p>
                      <a:pPr marL="0" marR="0" algn="ctr">
                        <a:lnSpc>
                          <a:spcPct val="107000"/>
                        </a:lnSpc>
                        <a:spcBef>
                          <a:spcPts val="0"/>
                        </a:spcBef>
                        <a:spcAft>
                          <a:spcPts val="0"/>
                        </a:spcAft>
                      </a:pPr>
                      <a:r>
                        <a:rPr lang="en-US" sz="1100" b="1" i="0" dirty="0" smtClean="0">
                          <a:solidFill>
                            <a:srgbClr val="FF0000"/>
                          </a:solidFill>
                          <a:effectLst/>
                          <a:latin typeface="Times New Roman"/>
                          <a:ea typeface="Calibri"/>
                          <a:cs typeface="Arial"/>
                        </a:rPr>
                        <a:t>1.2.2</a:t>
                      </a:r>
                      <a:r>
                        <a:rPr lang="en-US" sz="1100" b="1" i="0" baseline="0" dirty="0" smtClean="0">
                          <a:solidFill>
                            <a:srgbClr val="FF0000"/>
                          </a:solidFill>
                          <a:effectLst/>
                          <a:latin typeface="Times New Roman"/>
                          <a:ea typeface="Calibri"/>
                          <a:cs typeface="Arial"/>
                        </a:rPr>
                        <a:t>       3.2.2</a:t>
                      </a:r>
                      <a:endParaRPr lang="en-US" sz="1100" b="1" i="0" dirty="0">
                        <a:solidFill>
                          <a:srgbClr val="FF0000"/>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91440" marR="0" lvl="0" indent="-91440" rtl="0">
                        <a:lnSpc>
                          <a:spcPct val="107000"/>
                        </a:lnSpc>
                        <a:spcBef>
                          <a:spcPts val="0"/>
                        </a:spcBef>
                        <a:spcAft>
                          <a:spcPts val="0"/>
                        </a:spcAft>
                        <a:buSzPts val="1200"/>
                        <a:buFont typeface="+mj-lt"/>
                        <a:buAutoNum type="arabicPeriod" startAt="3"/>
                      </a:pPr>
                      <a:r>
                        <a:rPr lang="en-US" sz="1100" i="1" dirty="0">
                          <a:effectLst/>
                          <a:latin typeface="Times New Roman"/>
                          <a:ea typeface="Calibri"/>
                          <a:cs typeface="Arial"/>
                        </a:rPr>
                        <a:t>Honoring our current </a:t>
                      </a:r>
                      <a:r>
                        <a:rPr lang="en-US" sz="1100" i="1" dirty="0">
                          <a:effectLst/>
                          <a:highlight>
                            <a:srgbClr val="FFFF00"/>
                          </a:highlight>
                          <a:latin typeface="Times New Roman"/>
                          <a:ea typeface="Calibri"/>
                          <a:cs typeface="Arial"/>
                        </a:rPr>
                        <a:t>international commitments</a:t>
                      </a:r>
                      <a:r>
                        <a:rPr lang="en-US" sz="1100" i="1" dirty="0">
                          <a:effectLst/>
                          <a:latin typeface="Times New Roman"/>
                          <a:ea typeface="Calibri"/>
                          <a:cs typeface="Arial"/>
                        </a:rPr>
                        <a:t> to the </a:t>
                      </a:r>
                      <a:r>
                        <a:rPr lang="en-US" sz="1100" i="1" dirty="0" err="1">
                          <a:effectLst/>
                          <a:latin typeface="Times New Roman"/>
                          <a:ea typeface="Calibri"/>
                          <a:cs typeface="Arial"/>
                        </a:rPr>
                        <a:t>Lwanga</a:t>
                      </a:r>
                      <a:r>
                        <a:rPr lang="en-US" sz="1100" i="1" dirty="0">
                          <a:effectLst/>
                          <a:latin typeface="Times New Roman"/>
                          <a:ea typeface="Calibri"/>
                          <a:cs typeface="Arial"/>
                        </a:rPr>
                        <a:t> District in Africa, St. Vincent </a:t>
                      </a:r>
                      <a:r>
                        <a:rPr lang="en-US" sz="1100" i="1" dirty="0" err="1">
                          <a:effectLst/>
                          <a:latin typeface="Times New Roman"/>
                          <a:ea typeface="Calibri"/>
                          <a:cs typeface="Arial"/>
                        </a:rPr>
                        <a:t>Strambi</a:t>
                      </a:r>
                      <a:r>
                        <a:rPr lang="en-US" sz="1100" i="1" dirty="0">
                          <a:effectLst/>
                          <a:latin typeface="Times New Roman"/>
                          <a:ea typeface="Calibri"/>
                          <a:cs typeface="Arial"/>
                        </a:rPr>
                        <a:t> in Jamaica, Bethlehem University in the Holy Land, and the College of St. John Baptist de La Salle in Haiti, we will continue to cultivate the mutual cultural and evangelical opportunities these relationships present.   In addition we will remain open to the call of the Institute to the sensitivity of migratory movements. </a:t>
                      </a: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200"/>
                        <a:buFont typeface="+mj-lt"/>
                        <a:buNone/>
                      </a:pPr>
                      <a:endParaRPr lang="en-US" sz="1100" i="1" dirty="0" smtClean="0">
                        <a:effectLst/>
                        <a:latin typeface="Times New Roman"/>
                        <a:ea typeface="Calibri"/>
                        <a:cs typeface="Arial"/>
                      </a:endParaRPr>
                    </a:p>
                    <a:p>
                      <a:pPr marL="0" marR="0" lvl="0" indent="0" algn="ctr" rtl="0">
                        <a:lnSpc>
                          <a:spcPct val="107000"/>
                        </a:lnSpc>
                        <a:spcBef>
                          <a:spcPts val="0"/>
                        </a:spcBef>
                        <a:spcAft>
                          <a:spcPts val="0"/>
                        </a:spcAft>
                        <a:buSzPts val="1200"/>
                        <a:buFont typeface="+mj-lt"/>
                        <a:buNone/>
                      </a:pPr>
                      <a:r>
                        <a:rPr lang="en-US" sz="1100" b="1" i="0" dirty="0" smtClean="0">
                          <a:solidFill>
                            <a:srgbClr val="FF0000"/>
                          </a:solidFill>
                          <a:effectLst/>
                          <a:latin typeface="Times New Roman"/>
                          <a:ea typeface="Calibri"/>
                          <a:cs typeface="Arial"/>
                        </a:rPr>
                        <a:t>2.3.2       3.2.2       3.4.4</a:t>
                      </a:r>
                    </a:p>
                    <a:p>
                      <a:pPr marL="0" marR="0" lvl="0" indent="0" rtl="0">
                        <a:lnSpc>
                          <a:spcPct val="107000"/>
                        </a:lnSpc>
                        <a:spcBef>
                          <a:spcPts val="0"/>
                        </a:spcBef>
                        <a:spcAft>
                          <a:spcPts val="0"/>
                        </a:spcAft>
                        <a:buSzPts val="1200"/>
                        <a:buFont typeface="+mj-lt"/>
                        <a:buNone/>
                      </a:pP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200"/>
                        <a:buFont typeface="+mj-lt"/>
                        <a:buAutoNum type="arabicPeriod" startAt="3"/>
                      </a:pPr>
                      <a:r>
                        <a:rPr lang="en-US" sz="1100" i="1" dirty="0">
                          <a:effectLst/>
                          <a:latin typeface="Times New Roman"/>
                          <a:ea typeface="Calibri"/>
                          <a:cs typeface="Arial"/>
                        </a:rPr>
                        <a:t>To continue to safeguard the rights of our children and the young, we ensure a culture of nonviolence that </a:t>
                      </a:r>
                      <a:r>
                        <a:rPr lang="en-US" sz="1100" i="1" dirty="0">
                          <a:effectLst/>
                          <a:highlight>
                            <a:srgbClr val="FFFF00"/>
                          </a:highlight>
                          <a:latin typeface="Times New Roman"/>
                          <a:ea typeface="Calibri"/>
                          <a:cs typeface="Arial"/>
                        </a:rPr>
                        <a:t>educates for and cultivates peacemaking, advocacy and respect for the God given dignity of human persons and God’s creation.</a:t>
                      </a:r>
                      <a:r>
                        <a:rPr lang="en-US" sz="1100" i="1" dirty="0">
                          <a:effectLst/>
                          <a:latin typeface="Times New Roman"/>
                          <a:ea typeface="Calibri"/>
                          <a:cs typeface="Arial"/>
                        </a:rPr>
                        <a:t> </a:t>
                      </a:r>
                      <a:endParaRPr lang="en-US" sz="1100" i="1" dirty="0" smtClean="0">
                        <a:effectLst/>
                        <a:latin typeface="Times New Roman"/>
                        <a:ea typeface="Calibri"/>
                        <a:cs typeface="Arial"/>
                      </a:endParaRPr>
                    </a:p>
                    <a:p>
                      <a:pPr marL="91440" marR="0" lvl="0" indent="-91440" rtl="0">
                        <a:lnSpc>
                          <a:spcPct val="107000"/>
                        </a:lnSpc>
                        <a:spcBef>
                          <a:spcPts val="0"/>
                        </a:spcBef>
                        <a:spcAft>
                          <a:spcPts val="0"/>
                        </a:spcAft>
                        <a:buSzPts val="1200"/>
                        <a:buFont typeface="+mj-lt"/>
                        <a:buAutoNum type="arabicPeriod" startAt="3"/>
                      </a:pPr>
                      <a:endParaRPr lang="en-US" sz="1100" i="1" dirty="0" smtClean="0">
                        <a:effectLst/>
                        <a:latin typeface="Times New Roman"/>
                        <a:ea typeface="Calibri"/>
                        <a:cs typeface="Arial"/>
                      </a:endParaRPr>
                    </a:p>
                    <a:p>
                      <a:pPr marL="91440" marR="0" lvl="0" indent="-91440" rtl="0">
                        <a:lnSpc>
                          <a:spcPct val="107000"/>
                        </a:lnSpc>
                        <a:spcBef>
                          <a:spcPts val="0"/>
                        </a:spcBef>
                        <a:spcAft>
                          <a:spcPts val="0"/>
                        </a:spcAft>
                        <a:buSzPts val="1200"/>
                        <a:buFont typeface="+mj-lt"/>
                        <a:buAutoNum type="arabicPeriod" startAt="3"/>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200"/>
                        <a:buFont typeface="+mj-lt"/>
                        <a:buNone/>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200"/>
                        <a:buFont typeface="+mj-lt"/>
                        <a:buNone/>
                      </a:pPr>
                      <a:endParaRPr lang="en-US" sz="1100" i="1" dirty="0" smtClean="0">
                        <a:effectLst/>
                        <a:latin typeface="Times New Roman"/>
                        <a:ea typeface="Calibri"/>
                        <a:cs typeface="Arial"/>
                      </a:endParaRPr>
                    </a:p>
                    <a:p>
                      <a:pPr marL="0" marR="0" lvl="0" indent="0" rtl="0">
                        <a:lnSpc>
                          <a:spcPct val="107000"/>
                        </a:lnSpc>
                        <a:spcBef>
                          <a:spcPts val="0"/>
                        </a:spcBef>
                        <a:spcAft>
                          <a:spcPts val="0"/>
                        </a:spcAft>
                        <a:buSzPts val="1200"/>
                        <a:buFont typeface="+mj-lt"/>
                        <a:buNone/>
                      </a:pPr>
                      <a:endParaRPr lang="en-US" sz="1100" i="1" dirty="0" smtClean="0">
                        <a:effectLst/>
                        <a:latin typeface="Times New Roman"/>
                        <a:ea typeface="Calibri"/>
                        <a:cs typeface="Arial"/>
                      </a:endParaRPr>
                    </a:p>
                    <a:p>
                      <a:pPr marL="0" marR="0" lvl="0" indent="0" algn="ctr" rtl="0">
                        <a:lnSpc>
                          <a:spcPct val="107000"/>
                        </a:lnSpc>
                        <a:spcBef>
                          <a:spcPts val="0"/>
                        </a:spcBef>
                        <a:spcAft>
                          <a:spcPts val="0"/>
                        </a:spcAft>
                        <a:buSzPts val="1200"/>
                        <a:buFont typeface="+mj-lt"/>
                        <a:buNone/>
                      </a:pPr>
                      <a:r>
                        <a:rPr lang="en-US" sz="1100" b="1" i="0" dirty="0" smtClean="0">
                          <a:solidFill>
                            <a:srgbClr val="FF0000"/>
                          </a:solidFill>
                          <a:effectLst/>
                          <a:latin typeface="Times New Roman"/>
                          <a:ea typeface="Calibri"/>
                          <a:cs typeface="Arial"/>
                        </a:rPr>
                        <a:t>1.3.1       2.2       2.2.1</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91440" marR="0" lvl="0" indent="-91440" rtl="0">
                        <a:lnSpc>
                          <a:spcPct val="107000"/>
                        </a:lnSpc>
                        <a:spcBef>
                          <a:spcPts val="0"/>
                        </a:spcBef>
                        <a:spcAft>
                          <a:spcPts val="0"/>
                        </a:spcAft>
                        <a:buSzPts val="1100"/>
                        <a:buFont typeface="+mj-lt"/>
                        <a:buAutoNum type="arabicPeriod" startAt="3"/>
                      </a:pPr>
                      <a:r>
                        <a:rPr lang="en-US" sz="1100" i="1" dirty="0">
                          <a:effectLst/>
                          <a:latin typeface="Times New Roman"/>
                          <a:ea typeface="Calibri"/>
                          <a:cs typeface="Arial"/>
                        </a:rPr>
                        <a:t>The chief administrator commits to developing and implementing </a:t>
                      </a:r>
                      <a:r>
                        <a:rPr lang="en-US" sz="1100" i="1" dirty="0">
                          <a:effectLst/>
                          <a:highlight>
                            <a:srgbClr val="FFFF00"/>
                          </a:highlight>
                          <a:latin typeface="Times New Roman"/>
                          <a:ea typeface="Calibri"/>
                          <a:cs typeface="Arial"/>
                        </a:rPr>
                        <a:t>ongoing structured programing, which utilizes Lasallians who have participated in formation and/or other Lasallian resources.</a:t>
                      </a:r>
                      <a:endParaRPr lang="en-US" sz="1100" dirty="0">
                        <a:effectLst/>
                        <a:latin typeface="Calibri"/>
                        <a:ea typeface="Calibri"/>
                        <a:cs typeface="Arial"/>
                      </a:endParaRPr>
                    </a:p>
                    <a:p>
                      <a:pPr marL="0" marR="0">
                        <a:lnSpc>
                          <a:spcPct val="107000"/>
                        </a:lnSpc>
                        <a:spcBef>
                          <a:spcPts val="0"/>
                        </a:spcBef>
                        <a:spcAft>
                          <a:spcPts val="0"/>
                        </a:spcAft>
                      </a:pPr>
                      <a:r>
                        <a:rPr lang="en-US" sz="1100" b="1" i="1" dirty="0">
                          <a:effectLst/>
                          <a:latin typeface="Times New Roman"/>
                          <a:ea typeface="Calibri"/>
                          <a:cs typeface="Arial"/>
                        </a:rPr>
                        <a:t> </a:t>
                      </a:r>
                      <a:endParaRPr lang="en-US" sz="1100" b="1" i="1" dirty="0" smtClean="0">
                        <a:effectLst/>
                        <a:latin typeface="Times New Roman"/>
                        <a:ea typeface="Calibri"/>
                        <a:cs typeface="Arial"/>
                      </a:endParaRPr>
                    </a:p>
                    <a:p>
                      <a:pPr marL="0" marR="0">
                        <a:lnSpc>
                          <a:spcPct val="107000"/>
                        </a:lnSpc>
                        <a:spcBef>
                          <a:spcPts val="0"/>
                        </a:spcBef>
                        <a:spcAft>
                          <a:spcPts val="0"/>
                        </a:spcAft>
                      </a:pPr>
                      <a:endParaRPr lang="en-US" sz="1100" b="1" i="1" dirty="0" smtClean="0">
                        <a:effectLst/>
                        <a:latin typeface="Times New Roman"/>
                        <a:ea typeface="Calibri"/>
                        <a:cs typeface="Arial"/>
                      </a:endParaRPr>
                    </a:p>
                    <a:p>
                      <a:pPr marL="0" marR="0">
                        <a:lnSpc>
                          <a:spcPct val="107000"/>
                        </a:lnSpc>
                        <a:spcBef>
                          <a:spcPts val="0"/>
                        </a:spcBef>
                        <a:spcAft>
                          <a:spcPts val="0"/>
                        </a:spcAft>
                      </a:pPr>
                      <a:endParaRPr lang="en-US" sz="1100" b="1" i="1" dirty="0" smtClean="0">
                        <a:effectLst/>
                        <a:latin typeface="Times New Roman"/>
                        <a:ea typeface="Calibri"/>
                        <a:cs typeface="Arial"/>
                      </a:endParaRPr>
                    </a:p>
                    <a:p>
                      <a:pPr marL="0" marR="0">
                        <a:lnSpc>
                          <a:spcPct val="107000"/>
                        </a:lnSpc>
                        <a:spcBef>
                          <a:spcPts val="0"/>
                        </a:spcBef>
                        <a:spcAft>
                          <a:spcPts val="0"/>
                        </a:spcAft>
                      </a:pPr>
                      <a:endParaRPr lang="en-US" sz="1100" b="1" i="1" dirty="0" smtClean="0">
                        <a:effectLst/>
                        <a:latin typeface="Times New Roman"/>
                        <a:ea typeface="Calibri"/>
                        <a:cs typeface="Arial"/>
                      </a:endParaRPr>
                    </a:p>
                    <a:p>
                      <a:pPr marL="0" marR="0">
                        <a:lnSpc>
                          <a:spcPct val="107000"/>
                        </a:lnSpc>
                        <a:spcBef>
                          <a:spcPts val="0"/>
                        </a:spcBef>
                        <a:spcAft>
                          <a:spcPts val="0"/>
                        </a:spcAft>
                      </a:pPr>
                      <a:endParaRPr lang="en-US" sz="1100" b="1" i="1" dirty="0" smtClean="0">
                        <a:effectLst/>
                        <a:latin typeface="Times New Roman"/>
                        <a:ea typeface="Calibri"/>
                        <a:cs typeface="Arial"/>
                      </a:endParaRPr>
                    </a:p>
                    <a:p>
                      <a:pPr marL="0" marR="0" algn="ctr">
                        <a:lnSpc>
                          <a:spcPct val="107000"/>
                        </a:lnSpc>
                        <a:spcBef>
                          <a:spcPts val="0"/>
                        </a:spcBef>
                        <a:spcAft>
                          <a:spcPts val="0"/>
                        </a:spcAft>
                      </a:pPr>
                      <a:r>
                        <a:rPr lang="en-US" sz="1100" b="1" i="0" dirty="0" smtClean="0">
                          <a:solidFill>
                            <a:srgbClr val="FF0000"/>
                          </a:solidFill>
                          <a:effectLst/>
                          <a:latin typeface="Times New Roman"/>
                          <a:ea typeface="Calibri"/>
                          <a:cs typeface="Arial"/>
                        </a:rPr>
                        <a:t>1.1.1       2.5.2</a:t>
                      </a:r>
                      <a:endParaRPr lang="en-US" sz="1100" i="0" dirty="0">
                        <a:solidFill>
                          <a:srgbClr val="FF0000"/>
                        </a:solidFill>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bwMode="auto">
          <a:xfrm>
            <a:off x="711200" y="2209800"/>
            <a:ext cx="10210800" cy="5486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17500" indent="0">
              <a:buFont typeface="Gill Sans"/>
              <a:buNone/>
            </a:pPr>
            <a:r>
              <a:rPr lang="en-US" altLang="en-US" sz="2000" b="1" u="sng" smtClean="0">
                <a:solidFill>
                  <a:srgbClr val="006600"/>
                </a:solidFill>
              </a:rPr>
              <a:t>Manhattan College Strategic Plan </a:t>
            </a:r>
            <a:endParaRPr lang="en-US" altLang="en-US" sz="1400" smtClean="0">
              <a:solidFill>
                <a:srgbClr val="006600"/>
              </a:solidFill>
            </a:endParaRPr>
          </a:p>
          <a:p>
            <a:pPr marL="317500" indent="0">
              <a:buFont typeface="Gill Sans"/>
              <a:buNone/>
            </a:pPr>
            <a:r>
              <a:rPr lang="en-US" altLang="en-US" sz="2000" b="1" smtClean="0"/>
              <a:t>2.5		Ensure financial resources and administrative capacity to recruit 				and retain excellent students, faculty, staff, administrators, and 					trustees.</a:t>
            </a:r>
            <a:endParaRPr lang="en-US" altLang="en-US" sz="2000" smtClean="0"/>
          </a:p>
          <a:p>
            <a:pPr marL="317500" indent="0">
              <a:buFont typeface="Gill Sans"/>
              <a:buNone/>
            </a:pPr>
            <a:r>
              <a:rPr lang="en-US" altLang="en-US" sz="2000" b="1" smtClean="0"/>
              <a:t>2.5.1 	Ensure effective outreach to and </a:t>
            </a:r>
            <a:r>
              <a:rPr lang="en-US" altLang="en-US" sz="2000" b="1" smtClean="0">
                <a:solidFill>
                  <a:srgbClr val="FF0000"/>
                </a:solidFill>
              </a:rPr>
              <a:t>affordability of education </a:t>
            </a:r>
            <a:r>
              <a:rPr lang="en-US" altLang="en-US" sz="2000" b="1" smtClean="0"/>
              <a:t>for 					excellent students, especially </a:t>
            </a:r>
            <a:r>
              <a:rPr lang="en-US" altLang="en-US" sz="2000" b="1" smtClean="0">
                <a:solidFill>
                  <a:srgbClr val="FF0000"/>
                </a:solidFill>
              </a:rPr>
              <a:t>first-generation students </a:t>
            </a:r>
            <a:r>
              <a:rPr lang="en-US" altLang="en-US" sz="2000" b="1" smtClean="0"/>
              <a:t>and those 				from a diverse range of backgrounds.</a:t>
            </a:r>
          </a:p>
          <a:p>
            <a:pPr marL="317500" indent="0">
              <a:buFont typeface="Gill Sans"/>
              <a:buNone/>
            </a:pPr>
            <a:r>
              <a:rPr lang="en-US" altLang="en-US" sz="2000" b="1" u="sng" smtClean="0">
                <a:solidFill>
                  <a:srgbClr val="0070C0"/>
                </a:solidFill>
              </a:rPr>
              <a:t>DENA Directional Statement </a:t>
            </a:r>
            <a:r>
              <a:rPr lang="en-US" altLang="en-US" sz="2000" b="1" smtClean="0">
                <a:solidFill>
                  <a:srgbClr val="0070C0"/>
                </a:solidFill>
              </a:rPr>
              <a:t> (B.1.)</a:t>
            </a:r>
            <a:r>
              <a:rPr lang="en-US" altLang="en-US" sz="1400" b="1" smtClean="0"/>
              <a:t>	</a:t>
            </a:r>
            <a:r>
              <a:rPr lang="en-US" altLang="en-US" sz="2000" b="1" smtClean="0"/>
              <a:t>Service with the Poor through Education</a:t>
            </a:r>
            <a:br>
              <a:rPr lang="en-US" altLang="en-US" sz="2000" b="1" smtClean="0"/>
            </a:br>
            <a:r>
              <a:rPr lang="en-US" altLang="en-US" sz="2000" smtClean="0"/>
              <a:t/>
            </a:r>
            <a:br>
              <a:rPr lang="en-US" altLang="en-US" sz="2000" smtClean="0"/>
            </a:br>
            <a:r>
              <a:rPr lang="en-US" altLang="en-US" sz="2000" smtClean="0"/>
              <a:t>The ministries and stakeholders of DENA, faithful to the Lasallian mission and values of service of and with the poor, will, together and by association,</a:t>
            </a:r>
            <a:r>
              <a:rPr lang="en-US" altLang="en-US" sz="2000" smtClean="0">
                <a:solidFill>
                  <a:srgbClr val="FF0000"/>
                </a:solidFill>
              </a:rPr>
              <a:t> deliver sustainable models for education and treatment and advocate for those we accompany and support, especially the poor</a:t>
            </a:r>
            <a:r>
              <a:rPr lang="en-US" altLang="en-US" sz="2000" smtClean="0"/>
              <a:t>, that they “may have life and have it in its fullest.” (John 10:10)</a:t>
            </a:r>
            <a:endParaRPr lang="en-US" altLang="en-US" sz="2000" b="1" smtClean="0"/>
          </a:p>
        </p:txBody>
      </p:sp>
      <p:sp>
        <p:nvSpPr>
          <p:cNvPr id="40963" name="TextBox 3"/>
          <p:cNvSpPr txBox="1">
            <a:spLocks noChangeArrowheads="1"/>
          </p:cNvSpPr>
          <p:nvPr/>
        </p:nvSpPr>
        <p:spPr bwMode="auto">
          <a:xfrm>
            <a:off x="2311400" y="457200"/>
            <a:ext cx="777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3200"/>
              <a:t>An Example of Intersection and Alignment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673100" y="1676400"/>
            <a:ext cx="11049000" cy="7543800"/>
          </a:xfrm>
        </p:spPr>
        <p:txBody>
          <a:bodyPr wrap="square" lIns="91440" tIns="45720" rIns="91440" bIns="45720" numCol="1" anchor="t" anchorCtr="0" compatLnSpc="1">
            <a:prstTxWarp prst="textNoShape">
              <a:avLst/>
            </a:prstTxWarp>
          </a:bodyPr>
          <a:lstStyle/>
          <a:p>
            <a:pPr marL="317500" indent="0">
              <a:buFont typeface="Gill Sans"/>
              <a:buNone/>
            </a:pPr>
            <a:r>
              <a:rPr lang="en-US" altLang="en-US" sz="2000" b="1" u="sng" smtClean="0">
                <a:solidFill>
                  <a:srgbClr val="006600"/>
                </a:solidFill>
              </a:rPr>
              <a:t>Manhattan College Strategic Plan  1.3.1</a:t>
            </a:r>
            <a:endParaRPr lang="en-US" altLang="en-US" sz="1400" smtClean="0">
              <a:solidFill>
                <a:srgbClr val="006600"/>
              </a:solidFill>
            </a:endParaRPr>
          </a:p>
          <a:p>
            <a:pPr marL="317500" indent="0">
              <a:buFont typeface="Gill Sans"/>
              <a:buNone/>
            </a:pPr>
            <a:r>
              <a:rPr lang="en-US" altLang="en-US" sz="2000" smtClean="0"/>
              <a:t>Encourage and support collaborative research, scholarship, and service as a means of enhancing teaching, and in particular, that  which is </a:t>
            </a:r>
            <a:r>
              <a:rPr lang="en-US" altLang="en-US" sz="2000" smtClean="0">
                <a:solidFill>
                  <a:srgbClr val="FF0000"/>
                </a:solidFill>
              </a:rPr>
              <a:t>aligned with the International Lasallian Research agenda**</a:t>
            </a:r>
          </a:p>
          <a:p>
            <a:pPr marL="317500" indent="0">
              <a:buFont typeface="Gill Sans"/>
              <a:buNone/>
            </a:pPr>
            <a:endParaRPr lang="en-US" altLang="en-US" sz="2000" b="1" smtClean="0">
              <a:solidFill>
                <a:srgbClr val="FF0000"/>
              </a:solidFill>
            </a:endParaRPr>
          </a:p>
          <a:p>
            <a:pPr marL="444500" lvl="1" indent="0">
              <a:spcBef>
                <a:spcPct val="0"/>
              </a:spcBef>
              <a:buFont typeface="Gill Sans"/>
              <a:buNone/>
            </a:pPr>
            <a:r>
              <a:rPr lang="en-US" altLang="en-US" sz="2000" b="1" smtClean="0">
                <a:solidFill>
                  <a:srgbClr val="0070C0"/>
                </a:solidFill>
              </a:rPr>
              <a:t>	</a:t>
            </a:r>
            <a:r>
              <a:rPr lang="en-US" altLang="en-US" sz="2000" b="1" u="sng" smtClean="0">
                <a:solidFill>
                  <a:srgbClr val="0070C0"/>
                </a:solidFill>
              </a:rPr>
              <a:t>DENA Directional Statement (B.3) </a:t>
            </a:r>
            <a:r>
              <a:rPr lang="en-US" altLang="en-US" sz="1400" b="1" smtClean="0"/>
              <a:t>	</a:t>
            </a:r>
            <a:r>
              <a:rPr lang="en-US" altLang="en-US" sz="2000" b="1" smtClean="0"/>
              <a:t>Service with the Poor through Education</a:t>
            </a:r>
            <a:br>
              <a:rPr lang="en-US" altLang="en-US" sz="2000" b="1" smtClean="0"/>
            </a:br>
            <a:r>
              <a:rPr lang="en-US" altLang="en-US" sz="2000" smtClean="0"/>
              <a:t/>
            </a:r>
            <a:br>
              <a:rPr lang="en-US" altLang="en-US" sz="2000" smtClean="0"/>
            </a:br>
            <a:r>
              <a:rPr lang="en-US" altLang="en-US" sz="2000" i="1" smtClean="0"/>
              <a:t>	To continue to safeguard the rights of our children and the young, we ensure a culture of nonviolence that </a:t>
            </a:r>
            <a:r>
              <a:rPr lang="en-US" altLang="en-US" sz="2000" i="1" u="sng" smtClean="0">
                <a:solidFill>
                  <a:srgbClr val="FF0000"/>
                </a:solidFill>
              </a:rPr>
              <a:t>educates for and cultivates</a:t>
            </a:r>
            <a:r>
              <a:rPr lang="en-US" altLang="en-US" sz="2000" i="1" smtClean="0">
                <a:solidFill>
                  <a:srgbClr val="FF0000"/>
                </a:solidFill>
              </a:rPr>
              <a:t> peacemaking, advocacy and respect for the God given dignity of human persons and God’s creation. </a:t>
            </a:r>
          </a:p>
          <a:p>
            <a:pPr marL="317500" indent="0">
              <a:spcBef>
                <a:spcPct val="0"/>
              </a:spcBef>
              <a:buFont typeface="Gill Sans"/>
              <a:buNone/>
            </a:pPr>
            <a:endParaRPr lang="en-US" altLang="en-US" sz="2000" b="1" i="1" smtClean="0">
              <a:solidFill>
                <a:srgbClr val="FF0000"/>
              </a:solidFill>
            </a:endParaRPr>
          </a:p>
          <a:p>
            <a:pPr marL="317500" indent="0">
              <a:spcBef>
                <a:spcPct val="0"/>
              </a:spcBef>
              <a:buFont typeface="Gill Sans"/>
              <a:buNone/>
            </a:pPr>
            <a:endParaRPr lang="en-US" altLang="en-US" sz="2000" b="1" i="1" smtClean="0">
              <a:solidFill>
                <a:srgbClr val="FF0000"/>
              </a:solidFill>
            </a:endParaRPr>
          </a:p>
          <a:p>
            <a:pPr marL="317500" indent="0">
              <a:spcBef>
                <a:spcPct val="0"/>
              </a:spcBef>
              <a:buFont typeface="Gill Sans"/>
              <a:buNone/>
            </a:pPr>
            <a:r>
              <a:rPr lang="en-US" altLang="en-US" sz="2000" b="1" smtClean="0"/>
              <a:t>** Lasallian Research Agenda</a:t>
            </a:r>
          </a:p>
          <a:p>
            <a:pPr marL="317500" indent="0">
              <a:spcBef>
                <a:spcPct val="0"/>
              </a:spcBef>
              <a:buFont typeface="Gill Sans"/>
              <a:buNone/>
            </a:pPr>
            <a:r>
              <a:rPr lang="en-US" altLang="en-US" sz="2000" smtClean="0">
                <a:hlinkClick r:id="rId2"/>
              </a:rPr>
              <a:t>https://inside.manhattan.edu/academic-resources/research/lasallian-research-scholars.php</a:t>
            </a:r>
            <a:r>
              <a:rPr lang="en-US" altLang="en-US" sz="2000" smtClean="0"/>
              <a:t> </a:t>
            </a:r>
          </a:p>
          <a:p>
            <a:pPr marL="317500" indent="0">
              <a:spcBef>
                <a:spcPct val="0"/>
              </a:spcBef>
            </a:pPr>
            <a:r>
              <a:rPr lang="en-US" altLang="en-US" sz="2000" smtClean="0"/>
              <a:t>Food, Nutrition, and Health</a:t>
            </a:r>
          </a:p>
          <a:p>
            <a:pPr marL="317500" indent="0">
              <a:spcBef>
                <a:spcPct val="0"/>
              </a:spcBef>
            </a:pPr>
            <a:r>
              <a:rPr lang="en-US" altLang="en-US" sz="2000" smtClean="0"/>
              <a:t>Sustainability and the Environment</a:t>
            </a:r>
          </a:p>
          <a:p>
            <a:pPr marL="317500" indent="0">
              <a:spcBef>
                <a:spcPct val="0"/>
              </a:spcBef>
            </a:pPr>
            <a:r>
              <a:rPr lang="en-US" altLang="en-US" sz="2000" smtClean="0"/>
              <a:t>Education and Learning Innovations</a:t>
            </a:r>
          </a:p>
          <a:p>
            <a:pPr marL="317500" indent="0">
              <a:spcBef>
                <a:spcPct val="0"/>
              </a:spcBef>
            </a:pPr>
            <a:r>
              <a:rPr lang="en-US" altLang="en-US" sz="2000" smtClean="0"/>
              <a:t>The Life and Heritage of St John Baptist De La Salle</a:t>
            </a:r>
          </a:p>
          <a:p>
            <a:pPr marL="317500" indent="0">
              <a:spcBef>
                <a:spcPct val="0"/>
              </a:spcBef>
            </a:pPr>
            <a:r>
              <a:rPr lang="en-US" altLang="en-US" sz="2000" smtClean="0"/>
              <a:t>The Plight of Immigrants, Displaced Persons, &amp; Children in Disadvantaged Circumstances</a:t>
            </a:r>
          </a:p>
          <a:p>
            <a:pPr marL="317500" indent="0">
              <a:spcBef>
                <a:spcPct val="0"/>
              </a:spcBef>
              <a:buFont typeface="Gill Sans"/>
              <a:buNone/>
            </a:pPr>
            <a:endParaRPr lang="en-US" altLang="en-US" sz="2000" b="1" smtClean="0"/>
          </a:p>
        </p:txBody>
      </p:sp>
      <p:sp>
        <p:nvSpPr>
          <p:cNvPr id="41987" name="TextBox 1"/>
          <p:cNvSpPr txBox="1">
            <a:spLocks noChangeArrowheads="1"/>
          </p:cNvSpPr>
          <p:nvPr/>
        </p:nvSpPr>
        <p:spPr bwMode="auto">
          <a:xfrm>
            <a:off x="2311400" y="457200"/>
            <a:ext cx="777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3200"/>
              <a:t>An Example of Intersection and Alignment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22363" y="2957513"/>
            <a:ext cx="11102975" cy="494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5400" y="533400"/>
            <a:ext cx="12101513" cy="2025650"/>
          </a:xfrm>
          <a:prstGeom prst="rect">
            <a:avLst/>
          </a:prstGeom>
          <a:noFill/>
        </p:spPr>
        <p:txBody>
          <a:bodyPr lIns="184951" tIns="92476" rIns="184951" bIns="92476">
            <a:spAutoFit/>
          </a:bodyPr>
          <a:lstStyle/>
          <a:p>
            <a:pPr algn="ctr">
              <a:defRPr/>
            </a:pPr>
            <a:r>
              <a:rPr lang="en-US" sz="2400" b="1" dirty="0">
                <a:solidFill>
                  <a:srgbClr val="006600"/>
                </a:solidFill>
                <a:latin typeface="Gill Sans" pitchFamily="-84" charset="0"/>
                <a:ea typeface="ヒラギノ角ゴ ProN W3" pitchFamily="-84" charset="-128"/>
                <a:cs typeface="+mn-cs"/>
                <a:sym typeface="Gill Sans" pitchFamily="-84" charset="0"/>
              </a:rPr>
              <a:t>International Symposium on Lasallian Research @ Saint Mary’s University of MN</a:t>
            </a:r>
          </a:p>
          <a:p>
            <a:pPr marL="852499" indent="-577974" algn="ctr">
              <a:buFont typeface="Wingdings" panose="05000000000000000000" pitchFamily="2" charset="2"/>
              <a:buChar char="§"/>
              <a:defRPr/>
            </a:pPr>
            <a:r>
              <a:rPr lang="en-US" sz="2300" dirty="0">
                <a:latin typeface="Gill Sans" pitchFamily="-84" charset="0"/>
                <a:ea typeface="ヒラギノ角ゴ ProN W3" pitchFamily="-84" charset="-128"/>
                <a:cs typeface="+mn-cs"/>
                <a:sym typeface="Gill Sans" pitchFamily="-84" charset="0"/>
              </a:rPr>
              <a:t>Food, Nutrition and Health </a:t>
            </a:r>
          </a:p>
          <a:p>
            <a:pPr marL="852499" indent="-577974" algn="ctr">
              <a:buFont typeface="Wingdings" panose="05000000000000000000" pitchFamily="2" charset="2"/>
              <a:buChar char="§"/>
              <a:defRPr/>
            </a:pPr>
            <a:r>
              <a:rPr lang="en-US" sz="2300" dirty="0">
                <a:latin typeface="Gill Sans" pitchFamily="-84" charset="0"/>
                <a:ea typeface="ヒラギノ角ゴ ProN W3" pitchFamily="-84" charset="-128"/>
                <a:cs typeface="+mn-cs"/>
                <a:sym typeface="Gill Sans" pitchFamily="-84" charset="0"/>
              </a:rPr>
              <a:t>Sustainability and the Environment </a:t>
            </a:r>
          </a:p>
          <a:p>
            <a:pPr marL="852499" indent="-577974" algn="ctr">
              <a:buFont typeface="Wingdings" panose="05000000000000000000" pitchFamily="2" charset="2"/>
              <a:buChar char="§"/>
              <a:defRPr/>
            </a:pPr>
            <a:r>
              <a:rPr lang="en-US" sz="2300" dirty="0">
                <a:latin typeface="Gill Sans" pitchFamily="-84" charset="0"/>
                <a:ea typeface="ヒラギノ角ゴ ProN W3" pitchFamily="-84" charset="-128"/>
                <a:cs typeface="+mn-cs"/>
                <a:sym typeface="Gill Sans" pitchFamily="-84" charset="0"/>
              </a:rPr>
              <a:t>Education, Learning Innovations, and Evangelization</a:t>
            </a:r>
          </a:p>
          <a:p>
            <a:pPr marL="852499" indent="-577974" algn="ctr">
              <a:buFont typeface="Wingdings" panose="05000000000000000000" pitchFamily="2" charset="2"/>
              <a:buChar char="§"/>
              <a:defRPr/>
            </a:pPr>
            <a:r>
              <a:rPr lang="en-US" sz="2300" dirty="0">
                <a:latin typeface="Gill Sans" pitchFamily="-84" charset="0"/>
                <a:ea typeface="ヒラギノ角ゴ ProN W3" pitchFamily="-84" charset="-128"/>
                <a:cs typeface="+mn-cs"/>
                <a:sym typeface="Gill Sans" pitchFamily="-84" charset="0"/>
              </a:rPr>
              <a:t>The life and heritage of John Baptist de La Salle</a:t>
            </a:r>
          </a:p>
        </p:txBody>
      </p:sp>
      <p:sp>
        <p:nvSpPr>
          <p:cNvPr id="43012" name="Rectangle 11"/>
          <p:cNvSpPr>
            <a:spLocks noChangeArrowheads="1"/>
          </p:cNvSpPr>
          <p:nvPr/>
        </p:nvSpPr>
        <p:spPr bwMode="auto">
          <a:xfrm>
            <a:off x="5300663" y="8069263"/>
            <a:ext cx="5802312" cy="110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4951" tIns="92476" rIns="184951" bIns="92476">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b="1">
                <a:solidFill>
                  <a:srgbClr val="FF0000"/>
                </a:solidFill>
              </a:rPr>
              <a:t>September 2014</a:t>
            </a:r>
            <a:r>
              <a:rPr lang="en-US" altLang="en-US" sz="2000" b="1">
                <a:solidFill>
                  <a:schemeClr val="tx1"/>
                </a:solidFill>
              </a:rPr>
              <a:t>: 8 Faculty</a:t>
            </a:r>
          </a:p>
          <a:p>
            <a:pPr eaLnBrk="1" hangingPunct="1"/>
            <a:r>
              <a:rPr lang="en-US" altLang="en-US" sz="2000" b="1">
                <a:solidFill>
                  <a:srgbClr val="FF0000"/>
                </a:solidFill>
              </a:rPr>
              <a:t>September 2015</a:t>
            </a:r>
            <a:r>
              <a:rPr lang="en-US" altLang="en-US" sz="2000" b="1"/>
              <a:t>: 12 Faculty and 13 Students</a:t>
            </a:r>
          </a:p>
          <a:p>
            <a:pPr eaLnBrk="1" hangingPunct="1"/>
            <a:r>
              <a:rPr lang="en-US" altLang="en-US" sz="2000" b="1">
                <a:solidFill>
                  <a:srgbClr val="FF0000"/>
                </a:solidFill>
              </a:rPr>
              <a:t>September 2016</a:t>
            </a:r>
            <a:r>
              <a:rPr lang="en-US" altLang="en-US" sz="2000" b="1"/>
              <a:t>: 15 Faculty and 8 Students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endParaRPr lang="en-US" altLang="en-US" smtClean="0"/>
          </a:p>
        </p:txBody>
      </p:sp>
      <p:pic>
        <p:nvPicPr>
          <p:cNvPr id="44035" name="Picture 2" descr="E:\Ethiopia\IMG_5908.JPG"/>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442913" y="377825"/>
            <a:ext cx="11477625" cy="3638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3" descr="E:\Ethiopia\IMG_591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91413" y="2384425"/>
            <a:ext cx="4545012" cy="858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4" descr="http://manhattan.edu/sites/default/files/styles/faculty_profile_picture/public/pictures/picture-792-1459207285.jpg?itok=M3x4iSTl"/>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61975" y="4117975"/>
            <a:ext cx="982663"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5" descr="http://www.lasalle.edu/scripts/timthumb/timthumb.php?src=http://www.lasalle.edu/catalog/facultystaff/sara_shuman_2016.jpg&amp;w=120"/>
          <p:cNvPicPr>
            <a:picLocks/>
          </p:cNvPicPr>
          <p:nvPr/>
        </p:nvPicPr>
        <p:blipFill>
          <a:blip r:embed="rId6">
            <a:extLst>
              <a:ext uri="{28A0092B-C50C-407E-A947-70E740481C1C}">
                <a14:useLocalDpi xmlns:a14="http://schemas.microsoft.com/office/drawing/2010/main"/>
              </a:ext>
            </a:extLst>
          </a:blip>
          <a:srcRect/>
          <a:stretch>
            <a:fillRect/>
          </a:stretch>
        </p:blipFill>
        <p:spPr bwMode="auto">
          <a:xfrm>
            <a:off x="1733550" y="4117975"/>
            <a:ext cx="989013"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6" descr="http://manhattan.edu/sites/default/files/styles/faculty_profile_picture/public/pictures/picture-339-1457606161.jpg?itok=EGZZma8B"/>
          <p:cNvPicPr>
            <a:picLocks/>
          </p:cNvPicPr>
          <p:nvPr/>
        </p:nvPicPr>
        <p:blipFill>
          <a:blip r:embed="rId7">
            <a:extLst>
              <a:ext uri="{28A0092B-C50C-407E-A947-70E740481C1C}">
                <a14:useLocalDpi xmlns:a14="http://schemas.microsoft.com/office/drawing/2010/main"/>
              </a:ext>
            </a:extLst>
          </a:blip>
          <a:srcRect/>
          <a:stretch>
            <a:fillRect/>
          </a:stretch>
        </p:blipFill>
        <p:spPr bwMode="auto">
          <a:xfrm>
            <a:off x="2916238" y="4105275"/>
            <a:ext cx="989012"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0" name="Picture 7"/>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094163" y="4130675"/>
            <a:ext cx="987425" cy="152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8" descr="Jack Curra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514350" y="6678613"/>
            <a:ext cx="118745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Picture 9"/>
          <p:cNvPicPr>
            <a:picLocks noChangeAspect="1"/>
          </p:cNvPicPr>
          <p:nvPr/>
        </p:nvPicPr>
        <p:blipFill>
          <a:blip r:embed="rId10" cstate="email">
            <a:extLst>
              <a:ext uri="{28A0092B-C50C-407E-A947-70E740481C1C}">
                <a14:useLocalDpi xmlns:a14="http://schemas.microsoft.com/office/drawing/2010/main"/>
              </a:ext>
            </a:extLst>
          </a:blip>
          <a:srcRect t="10623" r="28432" b="61188"/>
          <a:stretch>
            <a:fillRect/>
          </a:stretch>
        </p:blipFill>
        <p:spPr bwMode="auto">
          <a:xfrm>
            <a:off x="1938338" y="6678613"/>
            <a:ext cx="1138237"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Picture 10" descr="IMG_4214"/>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3359150" y="6675438"/>
            <a:ext cx="1041400"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11"/>
          <p:cNvPicPr>
            <a:picLocks noChangeAspect="1"/>
          </p:cNvPicPr>
          <p:nvPr/>
        </p:nvPicPr>
        <p:blipFill>
          <a:blip r:embed="rId12" cstate="email">
            <a:extLst>
              <a:ext uri="{28A0092B-C50C-407E-A947-70E740481C1C}">
                <a14:useLocalDpi xmlns:a14="http://schemas.microsoft.com/office/drawing/2010/main"/>
              </a:ext>
            </a:extLst>
          </a:blip>
          <a:srcRect l="4132" r="51660"/>
          <a:stretch>
            <a:fillRect/>
          </a:stretch>
        </p:blipFill>
        <p:spPr bwMode="auto">
          <a:xfrm>
            <a:off x="4602163" y="6664325"/>
            <a:ext cx="1039812"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2"/>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953125" y="6675438"/>
            <a:ext cx="1227138" cy="156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Rectangle 12"/>
          <p:cNvSpPr>
            <a:spLocks noChangeArrowheads="1"/>
          </p:cNvSpPr>
          <p:nvPr/>
        </p:nvSpPr>
        <p:spPr bwMode="auto">
          <a:xfrm>
            <a:off x="700088" y="5600700"/>
            <a:ext cx="3644900"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0046" tIns="65023" rIns="130046" bIns="65023">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a:latin typeface="Times New Roman" pitchFamily="18" charset="0"/>
              </a:rPr>
              <a:t>La Salle University, Philadelphia</a:t>
            </a:r>
          </a:p>
          <a:p>
            <a:pPr eaLnBrk="1" hangingPunct="1"/>
            <a:r>
              <a:rPr lang="en-US" altLang="en-US" sz="2000">
                <a:latin typeface="Times New Roman" pitchFamily="18" charset="0"/>
              </a:rPr>
              <a:t>Manhattan College</a:t>
            </a:r>
            <a:endParaRPr lang="en-US" altLang="en-US" sz="2000"/>
          </a:p>
        </p:txBody>
      </p:sp>
      <p:sp>
        <p:nvSpPr>
          <p:cNvPr id="44047" name="Rectangle 13"/>
          <p:cNvSpPr>
            <a:spLocks noChangeArrowheads="1"/>
          </p:cNvSpPr>
          <p:nvPr/>
        </p:nvSpPr>
        <p:spPr bwMode="auto">
          <a:xfrm>
            <a:off x="928688" y="8235950"/>
            <a:ext cx="6256337"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30046" tIns="65023" rIns="130046" bIns="65023">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a:latin typeface="Times New Roman" pitchFamily="18" charset="0"/>
              </a:rPr>
              <a:t>Institute of the Brothers of the Christian Schools</a:t>
            </a:r>
          </a:p>
          <a:p>
            <a:pPr eaLnBrk="1" hangingPunct="1"/>
            <a:r>
              <a:rPr lang="en-US" altLang="en-US" sz="2000">
                <a:latin typeface="Times New Roman" pitchFamily="18" charset="0"/>
              </a:rPr>
              <a:t>International Association of Lasallian Universities (IALU)</a:t>
            </a:r>
          </a:p>
          <a:p>
            <a:pPr eaLnBrk="1" hangingPunct="1"/>
            <a:r>
              <a:rPr lang="en-US" altLang="en-US" sz="2000">
                <a:latin typeface="Times New Roman" pitchFamily="18" charset="0"/>
              </a:rPr>
              <a:t>District of Lwanga </a:t>
            </a:r>
            <a:endParaRPr lang="en-US" altLang="en-US" sz="2000"/>
          </a:p>
        </p:txBody>
      </p:sp>
      <p:sp>
        <p:nvSpPr>
          <p:cNvPr id="44048" name="TextBox 3"/>
          <p:cNvSpPr txBox="1">
            <a:spLocks noChangeArrowheads="1"/>
          </p:cNvSpPr>
          <p:nvPr/>
        </p:nvSpPr>
        <p:spPr bwMode="auto">
          <a:xfrm>
            <a:off x="4978400" y="4256088"/>
            <a:ext cx="251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400" b="1">
                <a:solidFill>
                  <a:srgbClr val="FF0000"/>
                </a:solidFill>
              </a:rPr>
              <a:t>May 2016</a:t>
            </a:r>
          </a:p>
          <a:p>
            <a:pPr eaLnBrk="1" hangingPunct="1"/>
            <a:r>
              <a:rPr lang="en-US" altLang="en-US" sz="2400"/>
              <a:t>CRS / Lasallian Exploratory Visit</a:t>
            </a:r>
          </a:p>
        </p:txBody>
      </p:sp>
      <p:sp>
        <p:nvSpPr>
          <p:cNvPr id="44049" name="Rectangle 16"/>
          <p:cNvSpPr>
            <a:spLocks noChangeArrowheads="1"/>
          </p:cNvSpPr>
          <p:nvPr/>
        </p:nvSpPr>
        <p:spPr bwMode="auto">
          <a:xfrm>
            <a:off x="323850" y="381000"/>
            <a:ext cx="808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400" b="1">
                <a:solidFill>
                  <a:schemeClr val="bg1"/>
                </a:solidFill>
              </a:rPr>
              <a:t>Lasallian Higher Education in Addis Ababa, Ethiopia </a:t>
            </a:r>
          </a:p>
        </p:txBody>
      </p:sp>
      <p:sp>
        <p:nvSpPr>
          <p:cNvPr id="44050" name="TextBox 14"/>
          <p:cNvSpPr txBox="1">
            <a:spLocks noChangeArrowheads="1"/>
          </p:cNvSpPr>
          <p:nvPr/>
        </p:nvSpPr>
        <p:spPr bwMode="auto">
          <a:xfrm>
            <a:off x="561975" y="1143000"/>
            <a:ext cx="49498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a:solidFill>
                  <a:schemeClr val="bg1"/>
                </a:solidFill>
              </a:rPr>
              <a:t>Opportunities for Study Abroad, Research, Collaborative Teaching, and Service Learning</a:t>
            </a:r>
            <a:endParaRPr lang="en-US" altLang="en-US"/>
          </a:p>
        </p:txBody>
      </p:sp>
      <p:pic>
        <p:nvPicPr>
          <p:cNvPr id="44051" name="Picture 3" descr="C:\Users\jack.curran\Google Drive\Office of Mission Shared\Non-MC Organizations\IALU\Catholic University - Ethiopia\Pictures\10-25th Anniversary Celebration-1.jpg"/>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491413" y="2384425"/>
            <a:ext cx="4775200"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673100" y="1676400"/>
            <a:ext cx="11049000" cy="7543800"/>
          </a:xfrm>
        </p:spPr>
        <p:txBody>
          <a:bodyPr/>
          <a:lstStyle/>
          <a:p>
            <a:pPr marL="317500" indent="0">
              <a:buFont typeface="Gill Sans" pitchFamily="-84" charset="0"/>
              <a:buNone/>
              <a:defRPr/>
            </a:pPr>
            <a:r>
              <a:rPr lang="en-US" sz="2000" b="1" u="sng" dirty="0" smtClean="0">
                <a:solidFill>
                  <a:srgbClr val="006600"/>
                </a:solidFill>
                <a:sym typeface="Gill Sans" pitchFamily="-84" charset="0"/>
              </a:rPr>
              <a:t>Manhattan </a:t>
            </a:r>
            <a:r>
              <a:rPr lang="en-US" sz="2000" b="1" u="sng" dirty="0">
                <a:solidFill>
                  <a:srgbClr val="006600"/>
                </a:solidFill>
                <a:sym typeface="Gill Sans" pitchFamily="-84" charset="0"/>
              </a:rPr>
              <a:t>College Strategic Plan </a:t>
            </a:r>
            <a:r>
              <a:rPr lang="en-US" sz="2000" b="1" u="sng" dirty="0" smtClean="0">
                <a:solidFill>
                  <a:srgbClr val="006600"/>
                </a:solidFill>
                <a:sym typeface="Gill Sans" pitchFamily="-84" charset="0"/>
              </a:rPr>
              <a:t> 2.5.2</a:t>
            </a:r>
            <a:endParaRPr lang="en-US" sz="1400" dirty="0">
              <a:solidFill>
                <a:srgbClr val="006600"/>
              </a:solidFill>
              <a:sym typeface="Gill Sans" pitchFamily="-84" charset="0"/>
            </a:endParaRPr>
          </a:p>
          <a:p>
            <a:pPr marL="317500" indent="0">
              <a:buFont typeface="Gill Sans" pitchFamily="-84" charset="0"/>
              <a:buNone/>
              <a:defRPr/>
            </a:pPr>
            <a:r>
              <a:rPr lang="en-US" sz="2000" dirty="0">
                <a:sym typeface="Gill Sans" pitchFamily="-84" charset="0"/>
              </a:rPr>
              <a:t>2.5.2 </a:t>
            </a:r>
            <a:r>
              <a:rPr lang="en-US" sz="2000" dirty="0" smtClean="0">
                <a:sym typeface="Gill Sans" pitchFamily="-84" charset="0"/>
              </a:rPr>
              <a:t>	Commit </a:t>
            </a:r>
            <a:r>
              <a:rPr lang="en-US" sz="2000" dirty="0">
                <a:sym typeface="Gill Sans" pitchFamily="-84" charset="0"/>
              </a:rPr>
              <a:t>resources to recruit, retain, promote, and </a:t>
            </a:r>
            <a:r>
              <a:rPr lang="en-US" sz="2000" b="1" dirty="0">
                <a:solidFill>
                  <a:srgbClr val="FF0000"/>
                </a:solidFill>
                <a:sym typeface="Gill Sans" pitchFamily="-84" charset="0"/>
              </a:rPr>
              <a:t>support the development of </a:t>
            </a:r>
            <a:r>
              <a:rPr lang="en-US" sz="2000" b="1" dirty="0" smtClean="0">
                <a:solidFill>
                  <a:srgbClr val="FF0000"/>
                </a:solidFill>
                <a:sym typeface="Gill Sans" pitchFamily="-84" charset="0"/>
              </a:rPr>
              <a:t>		qualified </a:t>
            </a:r>
            <a:r>
              <a:rPr lang="en-US" sz="2000" b="1" dirty="0">
                <a:solidFill>
                  <a:srgbClr val="FF0000"/>
                </a:solidFill>
                <a:sym typeface="Gill Sans" pitchFamily="-84" charset="0"/>
              </a:rPr>
              <a:t>and diverse faculty, staff, and administrators capable of realizing </a:t>
            </a:r>
            <a:r>
              <a:rPr lang="en-US" sz="2000" b="1" dirty="0" smtClean="0">
                <a:solidFill>
                  <a:srgbClr val="FF0000"/>
                </a:solidFill>
                <a:sym typeface="Gill Sans" pitchFamily="-84" charset="0"/>
              </a:rPr>
              <a:t>		the Lasallian </a:t>
            </a:r>
            <a:r>
              <a:rPr lang="en-US" sz="2000" b="1" dirty="0">
                <a:solidFill>
                  <a:srgbClr val="FF0000"/>
                </a:solidFill>
                <a:sym typeface="Gill Sans" pitchFamily="-84" charset="0"/>
              </a:rPr>
              <a:t>Catholic focus </a:t>
            </a:r>
            <a:r>
              <a:rPr lang="en-US" sz="2000" b="1" dirty="0" smtClean="0">
                <a:solidFill>
                  <a:srgbClr val="FF0000"/>
                </a:solidFill>
                <a:sym typeface="Gill Sans" pitchFamily="-84" charset="0"/>
              </a:rPr>
              <a:t>on </a:t>
            </a:r>
            <a:r>
              <a:rPr lang="en-US" sz="2000" b="1" dirty="0">
                <a:solidFill>
                  <a:srgbClr val="FF0000"/>
                </a:solidFill>
                <a:sym typeface="Gill Sans" pitchFamily="-84" charset="0"/>
              </a:rPr>
              <a:t>intellectual contributions and a </a:t>
            </a:r>
            <a:r>
              <a:rPr lang="en-US" sz="2000" b="1" dirty="0" smtClean="0">
                <a:solidFill>
                  <a:srgbClr val="FF0000"/>
                </a:solidFill>
                <a:sym typeface="Gill Sans" pitchFamily="-84" charset="0"/>
              </a:rPr>
              <a:t>person-		centered education.</a:t>
            </a:r>
          </a:p>
          <a:p>
            <a:pPr marL="317500" indent="0">
              <a:buFont typeface="Gill Sans" pitchFamily="-84" charset="0"/>
              <a:buNone/>
              <a:defRPr/>
            </a:pPr>
            <a:r>
              <a:rPr lang="en-US" sz="2000" dirty="0" smtClean="0">
                <a:sym typeface="Gill Sans" pitchFamily="-84" charset="0"/>
              </a:rPr>
              <a:t>		With </a:t>
            </a:r>
            <a:r>
              <a:rPr lang="en-US" sz="2000" dirty="0">
                <a:sym typeface="Gill Sans" pitchFamily="-84" charset="0"/>
              </a:rPr>
              <a:t>particular emphasis on tenured/tenure-track faculty, in addition to visiting </a:t>
            </a:r>
            <a:r>
              <a:rPr lang="en-US" sz="2000" dirty="0" smtClean="0">
                <a:sym typeface="Gill Sans" pitchFamily="-84" charset="0"/>
              </a:rPr>
              <a:t>		and </a:t>
            </a:r>
            <a:r>
              <a:rPr lang="en-US" sz="2000" dirty="0">
                <a:sym typeface="Gill Sans" pitchFamily="-84" charset="0"/>
              </a:rPr>
              <a:t>adjunct faculty</a:t>
            </a:r>
            <a:r>
              <a:rPr lang="en-US" sz="2000" dirty="0" smtClean="0">
                <a:sym typeface="Gill Sans" pitchFamily="-84" charset="0"/>
              </a:rPr>
              <a:t>.</a:t>
            </a:r>
          </a:p>
          <a:p>
            <a:pPr marL="317500" indent="0">
              <a:buFont typeface="Gill Sans" pitchFamily="-84" charset="0"/>
              <a:buNone/>
              <a:defRPr/>
            </a:pPr>
            <a:endParaRPr lang="en-US" sz="2000" b="1" dirty="0">
              <a:solidFill>
                <a:srgbClr val="FF0000"/>
              </a:solidFill>
              <a:sym typeface="Gill Sans" pitchFamily="-84" charset="0"/>
            </a:endParaRPr>
          </a:p>
          <a:p>
            <a:pPr marL="889000" lvl="2">
              <a:spcBef>
                <a:spcPts val="0"/>
              </a:spcBef>
              <a:spcAft>
                <a:spcPts val="0"/>
              </a:spcAft>
              <a:buFont typeface="Gill Sans" pitchFamily="-84" charset="0"/>
              <a:buChar char="•"/>
              <a:defRPr/>
            </a:pPr>
            <a:r>
              <a:rPr lang="en-US" sz="2000" b="1" dirty="0">
                <a:solidFill>
                  <a:srgbClr val="0070C0"/>
                </a:solidFill>
                <a:sym typeface="Gill Sans" pitchFamily="-84" charset="0"/>
              </a:rPr>
              <a:t>	</a:t>
            </a:r>
            <a:r>
              <a:rPr lang="en-US" sz="2000" b="1" u="sng" dirty="0" smtClean="0">
                <a:solidFill>
                  <a:srgbClr val="0070C0"/>
                </a:solidFill>
                <a:sym typeface="Gill Sans" pitchFamily="-84" charset="0"/>
              </a:rPr>
              <a:t>DENA </a:t>
            </a:r>
            <a:r>
              <a:rPr lang="en-US" sz="2000" b="1" u="sng" dirty="0">
                <a:solidFill>
                  <a:srgbClr val="0070C0"/>
                </a:solidFill>
                <a:sym typeface="Gill Sans" pitchFamily="-84" charset="0"/>
              </a:rPr>
              <a:t>Directional </a:t>
            </a:r>
            <a:r>
              <a:rPr lang="en-US" sz="2000" b="1" u="sng" dirty="0" smtClean="0">
                <a:solidFill>
                  <a:srgbClr val="0070C0"/>
                </a:solidFill>
                <a:sym typeface="Gill Sans" pitchFamily="-84" charset="0"/>
              </a:rPr>
              <a:t>Statement (C.3) </a:t>
            </a:r>
            <a:r>
              <a:rPr lang="en-US" sz="1400" b="1" dirty="0">
                <a:sym typeface="Gill Sans" pitchFamily="-84" charset="0"/>
              </a:rPr>
              <a:t> </a:t>
            </a:r>
            <a:r>
              <a:rPr lang="en-US" sz="1400" b="1" dirty="0" smtClean="0">
                <a:sym typeface="Gill Sans" pitchFamily="-84" charset="0"/>
              </a:rPr>
              <a:t> </a:t>
            </a:r>
            <a:r>
              <a:rPr lang="en-US" sz="2000" b="1" dirty="0" smtClean="0">
                <a:sym typeface="Gill Sans" pitchFamily="-84" charset="0"/>
              </a:rPr>
              <a:t>Living the Charism in Association for Mission</a:t>
            </a:r>
            <a:r>
              <a:rPr lang="en-US" sz="2000" b="1" dirty="0">
                <a:sym typeface="Gill Sans" pitchFamily="-84" charset="0"/>
              </a:rPr>
              <a:t/>
            </a:r>
            <a:br>
              <a:rPr lang="en-US" sz="2000" b="1" dirty="0">
                <a:sym typeface="Gill Sans" pitchFamily="-84" charset="0"/>
              </a:rPr>
            </a:br>
            <a:r>
              <a:rPr lang="en-US" sz="2000" dirty="0">
                <a:sym typeface="Gill Sans" pitchFamily="-84" charset="0"/>
              </a:rPr>
              <a:t/>
            </a:r>
            <a:br>
              <a:rPr lang="en-US" sz="2000" dirty="0">
                <a:sym typeface="Gill Sans" pitchFamily="-84" charset="0"/>
              </a:rPr>
            </a:br>
            <a:r>
              <a:rPr lang="en-US" sz="2000" dirty="0" smtClean="0">
                <a:ea typeface="Times New Roman"/>
                <a:sym typeface="Gill Sans" pitchFamily="-84" charset="0"/>
              </a:rPr>
              <a:t>In </a:t>
            </a:r>
            <a:r>
              <a:rPr lang="en-US" sz="2000" dirty="0">
                <a:ea typeface="Times New Roman"/>
                <a:sym typeface="Gill Sans" pitchFamily="-84" charset="0"/>
              </a:rPr>
              <a:t>order to foster and enrich our Lasallian charism, we recognize the need </a:t>
            </a:r>
            <a:r>
              <a:rPr lang="en-US" sz="2000" dirty="0">
                <a:highlight>
                  <a:srgbClr val="FFFF00"/>
                </a:highlight>
                <a:ea typeface="Times New Roman"/>
                <a:sym typeface="Gill Sans" pitchFamily="-84" charset="0"/>
              </a:rPr>
              <a:t>to invite and encourage </a:t>
            </a:r>
            <a:r>
              <a:rPr lang="en-US" sz="2000" u="sng" dirty="0">
                <a:highlight>
                  <a:srgbClr val="FFFF00"/>
                </a:highlight>
                <a:ea typeface="Times New Roman"/>
                <a:sym typeface="Gill Sans" pitchFamily="-84" charset="0"/>
              </a:rPr>
              <a:t>all</a:t>
            </a:r>
            <a:r>
              <a:rPr lang="en-US" sz="2000" dirty="0">
                <a:highlight>
                  <a:srgbClr val="FFFF00"/>
                </a:highlight>
                <a:ea typeface="Times New Roman"/>
                <a:sym typeface="Gill Sans" pitchFamily="-84" charset="0"/>
              </a:rPr>
              <a:t> members of Lasallian communities to associate for mission</a:t>
            </a:r>
            <a:r>
              <a:rPr lang="en-US" sz="2000" dirty="0">
                <a:ea typeface="Times New Roman"/>
                <a:sym typeface="Gill Sans" pitchFamily="-84" charset="0"/>
              </a:rPr>
              <a:t>. We aim to ensure that each local ministry is supported by, and in turn, supports district, regional and international formation initiatives. </a:t>
            </a:r>
          </a:p>
          <a:p>
            <a:pPr marL="0" indent="0" defTabSz="457200">
              <a:spcBef>
                <a:spcPts val="0"/>
              </a:spcBef>
              <a:buFont typeface="Gill Sans" pitchFamily="-84" charset="0"/>
              <a:buNone/>
              <a:defRPr/>
            </a:pPr>
            <a:endParaRPr lang="en-US" sz="2000" b="1" i="1" dirty="0" smtClean="0">
              <a:solidFill>
                <a:srgbClr val="FF0000"/>
              </a:solidFill>
              <a:sym typeface="Gill Sans" pitchFamily="-84" charset="0"/>
            </a:endParaRPr>
          </a:p>
          <a:p>
            <a:pPr marL="0" indent="0" defTabSz="457200">
              <a:spcBef>
                <a:spcPts val="0"/>
              </a:spcBef>
              <a:buFont typeface="Gill Sans" pitchFamily="-84" charset="0"/>
              <a:buNone/>
              <a:defRPr/>
            </a:pPr>
            <a:endParaRPr lang="en-US" sz="2000" b="1" i="1" dirty="0">
              <a:solidFill>
                <a:srgbClr val="FF0000"/>
              </a:solidFill>
              <a:sym typeface="Gill Sans" pitchFamily="-84" charset="0"/>
            </a:endParaRPr>
          </a:p>
          <a:p>
            <a:pPr marL="0" indent="0" defTabSz="457200">
              <a:spcBef>
                <a:spcPts val="0"/>
              </a:spcBef>
              <a:buFont typeface="Gill Sans" pitchFamily="-84" charset="0"/>
              <a:buNone/>
              <a:defRPr/>
            </a:pPr>
            <a:endParaRPr lang="en-US" sz="2000" b="1" dirty="0" smtClean="0">
              <a:sym typeface="Gill Sans" pitchFamily="-84" charset="0"/>
            </a:endParaRPr>
          </a:p>
        </p:txBody>
      </p:sp>
      <p:sp>
        <p:nvSpPr>
          <p:cNvPr id="45059" name="TextBox 1"/>
          <p:cNvSpPr txBox="1">
            <a:spLocks noChangeArrowheads="1"/>
          </p:cNvSpPr>
          <p:nvPr/>
        </p:nvSpPr>
        <p:spPr bwMode="auto">
          <a:xfrm>
            <a:off x="2311400" y="457200"/>
            <a:ext cx="777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3200"/>
              <a:t>An Example of Intersection and Alignment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US" sz="3600" b="1" dirty="0" smtClean="0">
                <a:sym typeface="Lucida Grande" pitchFamily="-84" charset="0"/>
              </a:rPr>
              <a:t>Vice President for Mission</a:t>
            </a:r>
            <a:endParaRPr lang="en-US" sz="3600" dirty="0">
              <a:sym typeface="Lucida Grande" pitchFamily="-84" charset="0"/>
            </a:endParaRPr>
          </a:p>
        </p:txBody>
      </p:sp>
      <p:sp>
        <p:nvSpPr>
          <p:cNvPr id="3" name="Content Placeholder 2"/>
          <p:cNvSpPr>
            <a:spLocks noGrp="1"/>
          </p:cNvSpPr>
          <p:nvPr>
            <p:ph idx="1"/>
          </p:nvPr>
        </p:nvSpPr>
        <p:spPr>
          <a:xfrm>
            <a:off x="1612900" y="2743200"/>
            <a:ext cx="9309100" cy="5715000"/>
          </a:xfrm>
        </p:spPr>
        <p:txBody>
          <a:bodyPr/>
          <a:lstStyle/>
          <a:p>
            <a:pPr marL="0" indent="0" algn="ctr">
              <a:lnSpc>
                <a:spcPct val="200000"/>
              </a:lnSpc>
              <a:spcBef>
                <a:spcPts val="0"/>
              </a:spcBef>
              <a:buFont typeface="Lucida Grande" pitchFamily="-84" charset="0"/>
              <a:buNone/>
              <a:defRPr/>
            </a:pPr>
            <a:endParaRPr lang="en-US" sz="2400" i="1" dirty="0" smtClean="0">
              <a:sym typeface="Lucida Grande" pitchFamily="-84" charset="0"/>
            </a:endParaRPr>
          </a:p>
          <a:p>
            <a:pPr marL="0" indent="0" algn="ctr">
              <a:lnSpc>
                <a:spcPct val="200000"/>
              </a:lnSpc>
              <a:spcBef>
                <a:spcPts val="0"/>
              </a:spcBef>
              <a:buFont typeface="Lucida Grande" pitchFamily="-84" charset="0"/>
              <a:buNone/>
              <a:defRPr/>
            </a:pPr>
            <a:r>
              <a:rPr lang="en-US" sz="2800" b="1" i="1" u="sng" dirty="0" smtClean="0">
                <a:sym typeface="Lucida Grande" pitchFamily="-84" charset="0"/>
              </a:rPr>
              <a:t>Assist</a:t>
            </a:r>
            <a:r>
              <a:rPr lang="en-US" sz="2800" i="1" dirty="0" smtClean="0">
                <a:sym typeface="Lucida Grande" pitchFamily="-84" charset="0"/>
              </a:rPr>
              <a:t> </a:t>
            </a:r>
            <a:r>
              <a:rPr lang="en-US" sz="2800" i="1" dirty="0">
                <a:sym typeface="Lucida Grande" pitchFamily="-84" charset="0"/>
              </a:rPr>
              <a:t>the </a:t>
            </a:r>
            <a:r>
              <a:rPr lang="en-US" sz="2800" i="1" dirty="0" smtClean="0">
                <a:sym typeface="Lucida Grande" pitchFamily="-84" charset="0"/>
              </a:rPr>
              <a:t>Manhattan College community </a:t>
            </a:r>
            <a:r>
              <a:rPr lang="en-US" sz="2800" i="1" dirty="0">
                <a:sym typeface="Lucida Grande" pitchFamily="-84" charset="0"/>
              </a:rPr>
              <a:t>in </a:t>
            </a:r>
            <a:r>
              <a:rPr lang="en-US" sz="2800" b="1" i="1" u="sng" dirty="0">
                <a:sym typeface="Lucida Grande" pitchFamily="-84" charset="0"/>
              </a:rPr>
              <a:t>their </a:t>
            </a:r>
            <a:r>
              <a:rPr lang="en-US" sz="2800" b="1" i="1" u="sng" dirty="0" smtClean="0">
                <a:sym typeface="Lucida Grande" pitchFamily="-84" charset="0"/>
              </a:rPr>
              <a:t>efforts</a:t>
            </a:r>
          </a:p>
          <a:p>
            <a:pPr marL="0" indent="0" algn="ctr">
              <a:lnSpc>
                <a:spcPct val="200000"/>
              </a:lnSpc>
              <a:spcBef>
                <a:spcPts val="0"/>
              </a:spcBef>
              <a:buFont typeface="Lucida Grande" pitchFamily="-84" charset="0"/>
              <a:buNone/>
              <a:defRPr/>
            </a:pPr>
            <a:r>
              <a:rPr lang="en-US" sz="2800" i="1" dirty="0" smtClean="0">
                <a:solidFill>
                  <a:srgbClr val="FF0000"/>
                </a:solidFill>
                <a:sym typeface="Lucida Grande" pitchFamily="-84" charset="0"/>
              </a:rPr>
              <a:t>to realize</a:t>
            </a:r>
            <a:r>
              <a:rPr lang="en-US" sz="2800" i="1" dirty="0">
                <a:solidFill>
                  <a:srgbClr val="FF0000"/>
                </a:solidFill>
                <a:sym typeface="Lucida Grande" pitchFamily="-84" charset="0"/>
              </a:rPr>
              <a:t>, promote, and integrate</a:t>
            </a:r>
            <a:r>
              <a:rPr lang="en-US" sz="2800" i="1" dirty="0">
                <a:sym typeface="Lucida Grande" pitchFamily="-84" charset="0"/>
              </a:rPr>
              <a:t> </a:t>
            </a:r>
            <a:endParaRPr lang="en-US" sz="2800" i="1" dirty="0" smtClean="0">
              <a:sym typeface="Lucida Grande" pitchFamily="-84" charset="0"/>
            </a:endParaRPr>
          </a:p>
          <a:p>
            <a:pPr marL="0" indent="0" algn="ctr">
              <a:lnSpc>
                <a:spcPct val="200000"/>
              </a:lnSpc>
              <a:spcBef>
                <a:spcPts val="0"/>
              </a:spcBef>
              <a:buFont typeface="Lucida Grande" pitchFamily="-84" charset="0"/>
              <a:buNone/>
              <a:defRPr/>
            </a:pPr>
            <a:r>
              <a:rPr lang="en-US" sz="2800" i="1" dirty="0" smtClean="0">
                <a:sym typeface="Lucida Grande" pitchFamily="-84" charset="0"/>
              </a:rPr>
              <a:t>the </a:t>
            </a:r>
            <a:r>
              <a:rPr lang="en-US" sz="2800" i="1" dirty="0">
                <a:sym typeface="Lucida Grande" pitchFamily="-84" charset="0"/>
              </a:rPr>
              <a:t>distinctive academic and societal mission of the College and </a:t>
            </a:r>
            <a:endParaRPr lang="en-US" sz="2800" i="1" dirty="0" smtClean="0">
              <a:sym typeface="Lucida Grande" pitchFamily="-84" charset="0"/>
            </a:endParaRPr>
          </a:p>
          <a:p>
            <a:pPr marL="0" indent="0" algn="ctr">
              <a:lnSpc>
                <a:spcPct val="200000"/>
              </a:lnSpc>
              <a:spcBef>
                <a:spcPts val="0"/>
              </a:spcBef>
              <a:buFont typeface="Lucida Grande" pitchFamily="-84" charset="0"/>
              <a:buNone/>
              <a:defRPr/>
            </a:pPr>
            <a:r>
              <a:rPr lang="en-US" sz="2800" i="1" dirty="0" smtClean="0">
                <a:sym typeface="Lucida Grande" pitchFamily="-84" charset="0"/>
              </a:rPr>
              <a:t>its </a:t>
            </a:r>
            <a:r>
              <a:rPr lang="en-US" sz="2800" i="1" dirty="0">
                <a:sym typeface="Lucida Grande" pitchFamily="-84" charset="0"/>
              </a:rPr>
              <a:t>Lasallian Catholic identity.</a:t>
            </a:r>
            <a:endParaRPr lang="en-US" sz="2800" i="1" dirty="0" smtClean="0">
              <a:sym typeface="Lucida Grande" pitchFamily="-84" charset="0"/>
            </a:endParaRPr>
          </a:p>
          <a:p>
            <a:pPr marL="0" indent="0" algn="ctr">
              <a:spcBef>
                <a:spcPts val="0"/>
              </a:spcBef>
              <a:buFont typeface="Lucida Grande" pitchFamily="-84" charset="0"/>
              <a:buNone/>
              <a:defRPr/>
            </a:pPr>
            <a:endParaRPr lang="en-US" sz="2400" i="1" dirty="0" smtClean="0">
              <a:sym typeface="Lucida Grande" pitchFamily="-84" charset="0"/>
            </a:endParaRPr>
          </a:p>
          <a:p>
            <a:pPr marL="0" indent="0" algn="ctr">
              <a:spcBef>
                <a:spcPts val="0"/>
              </a:spcBef>
              <a:buFont typeface="Lucida Grande" pitchFamily="-84" charset="0"/>
              <a:buNone/>
              <a:defRPr/>
            </a:pPr>
            <a:endParaRPr lang="en-US" sz="2400" i="1" dirty="0" smtClean="0">
              <a:sym typeface="Lucida Grande" pitchFamily="-84" charset="0"/>
            </a:endParaRPr>
          </a:p>
        </p:txBody>
      </p:sp>
      <p:pic>
        <p:nvPicPr>
          <p:cNvPr id="18436" name="Picture 2" descr="Brother Jack Curran, FSC, Ph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26600" y="914400"/>
            <a:ext cx="2468563"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5588" y="176213"/>
            <a:ext cx="4541837" cy="777875"/>
          </a:xfrm>
          <a:prstGeom prst="rect">
            <a:avLst/>
          </a:prstGeom>
          <a:ln w="57150">
            <a:solidFill>
              <a:srgbClr val="FF0000"/>
            </a:solidFill>
          </a:ln>
        </p:spPr>
        <p:txBody>
          <a:bodyPr wrap="none" lIns="130046" tIns="65023" rIns="130046" bIns="65023">
            <a:spAutoFit/>
          </a:bodyPr>
          <a:lstStyle/>
          <a:p>
            <a:pPr algn="ctr">
              <a:defRPr/>
            </a:pPr>
            <a:r>
              <a:rPr lang="en-US" b="1" dirty="0">
                <a:solidFill>
                  <a:srgbClr val="006600"/>
                </a:solidFill>
                <a:effectLst>
                  <a:outerShdw blurRad="38100" dist="38100" dir="2700000" algn="tl">
                    <a:srgbClr val="000000">
                      <a:alpha val="43137"/>
                    </a:srgbClr>
                  </a:outerShdw>
                </a:effectLst>
                <a:latin typeface="Gill Sans" pitchFamily="-84" charset="0"/>
                <a:ea typeface="ヒラギノ角ゴ ProN W3" pitchFamily="-84" charset="-128"/>
                <a:cs typeface="+mn-cs"/>
                <a:sym typeface="Gill Sans" pitchFamily="-84" charset="0"/>
              </a:rPr>
              <a:t>Beyond-Campus</a:t>
            </a:r>
            <a:endParaRPr lang="en-US" dirty="0">
              <a:latin typeface="Gill Sans" pitchFamily="-84" charset="0"/>
              <a:ea typeface="ヒラギノ角ゴ ProN W3" pitchFamily="-84" charset="-128"/>
              <a:cs typeface="+mn-cs"/>
              <a:sym typeface="Gill Sans" pitchFamily="-84" charset="0"/>
            </a:endParaRPr>
          </a:p>
        </p:txBody>
      </p:sp>
      <p:pic>
        <p:nvPicPr>
          <p:cNvPr id="46083" name="Picture 7" descr="C:\Users\jack.curran\Google Drive\Colloquy January 2015\P106016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063" y="3236913"/>
            <a:ext cx="8032750" cy="481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8"/>
          <p:cNvSpPr>
            <a:spLocks noChangeArrowheads="1"/>
          </p:cNvSpPr>
          <p:nvPr/>
        </p:nvSpPr>
        <p:spPr bwMode="auto">
          <a:xfrm>
            <a:off x="592138" y="946150"/>
            <a:ext cx="8091487"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4951" tIns="92476" rIns="184951" bIns="92476">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l" eaLnBrk="1" hangingPunct="1"/>
            <a:r>
              <a:rPr lang="en-US" altLang="en-US" sz="3400" b="1"/>
              <a:t>Lasallian Higher Education Colloquy: Together and By Association</a:t>
            </a:r>
            <a:endParaRPr lang="en-US" altLang="en-US" sz="3400"/>
          </a:p>
        </p:txBody>
      </p:sp>
      <p:sp>
        <p:nvSpPr>
          <p:cNvPr id="11" name="TextBox 10"/>
          <p:cNvSpPr txBox="1"/>
          <p:nvPr/>
        </p:nvSpPr>
        <p:spPr>
          <a:xfrm>
            <a:off x="8385175" y="3889375"/>
            <a:ext cx="3375025" cy="3263900"/>
          </a:xfrm>
          <a:prstGeom prst="rect">
            <a:avLst/>
          </a:prstGeom>
          <a:noFill/>
        </p:spPr>
        <p:txBody>
          <a:bodyPr lIns="184951" tIns="92476" rIns="184951" bIns="92476">
            <a:spAutoFit/>
          </a:bodyPr>
          <a:lstStyle/>
          <a:p>
            <a:pPr marL="406394" indent="-406394">
              <a:buFont typeface="Arial" panose="020B0604020202020204" pitchFamily="34" charset="0"/>
              <a:buChar char="•"/>
              <a:defRPr/>
            </a:pPr>
            <a:r>
              <a:rPr lang="en-US" sz="2000" b="1" dirty="0">
                <a:solidFill>
                  <a:srgbClr val="FF0000"/>
                </a:solidFill>
                <a:latin typeface="Gill Sans" pitchFamily="-84" charset="0"/>
                <a:ea typeface="ヒラギノ角ゴ ProN W3" pitchFamily="-84" charset="-128"/>
                <a:cs typeface="+mn-cs"/>
                <a:sym typeface="Gill Sans" pitchFamily="-84" charset="0"/>
              </a:rPr>
              <a:t>15 Faculty, Staff, and Administrators </a:t>
            </a:r>
            <a:r>
              <a:rPr lang="en-US" sz="2000" dirty="0">
                <a:latin typeface="Gill Sans" pitchFamily="-84" charset="0"/>
                <a:ea typeface="ヒラギノ角ゴ ProN W3" pitchFamily="-84" charset="-128"/>
                <a:cs typeface="+mn-cs"/>
                <a:sym typeface="Gill Sans" pitchFamily="-84" charset="0"/>
              </a:rPr>
              <a:t>from Manhattan College </a:t>
            </a:r>
          </a:p>
          <a:p>
            <a:pPr marL="406394" indent="-406394">
              <a:buFont typeface="Arial" panose="020B0604020202020204" pitchFamily="34" charset="0"/>
              <a:buChar char="•"/>
              <a:defRPr/>
            </a:pPr>
            <a:endParaRPr lang="en-US" sz="2000" dirty="0">
              <a:latin typeface="Gill Sans" pitchFamily="-84" charset="0"/>
              <a:ea typeface="ヒラギノ角ゴ ProN W3" pitchFamily="-84" charset="-128"/>
              <a:cs typeface="+mn-cs"/>
              <a:sym typeface="Gill Sans" pitchFamily="-84" charset="0"/>
            </a:endParaRPr>
          </a:p>
          <a:p>
            <a:pPr marL="406394" indent="-406394">
              <a:buFont typeface="Arial" panose="020B0604020202020204" pitchFamily="34" charset="0"/>
              <a:buChar char="•"/>
              <a:defRPr/>
            </a:pPr>
            <a:r>
              <a:rPr lang="en-US" sz="2000" dirty="0">
                <a:latin typeface="Gill Sans" pitchFamily="-84" charset="0"/>
                <a:ea typeface="ヒラギノ角ゴ ProN W3" pitchFamily="-84" charset="-128"/>
                <a:cs typeface="+mn-cs"/>
                <a:sym typeface="Gill Sans" pitchFamily="-84" charset="0"/>
              </a:rPr>
              <a:t>8 from La Salle University, Philadelphia</a:t>
            </a:r>
          </a:p>
          <a:p>
            <a:pPr>
              <a:defRPr/>
            </a:pPr>
            <a:endParaRPr lang="en-US" sz="2000" dirty="0">
              <a:latin typeface="Gill Sans" pitchFamily="-84" charset="0"/>
              <a:ea typeface="ヒラギノ角ゴ ProN W3" pitchFamily="-84" charset="-128"/>
              <a:cs typeface="+mn-cs"/>
              <a:sym typeface="Gill Sans" pitchFamily="-84" charset="0"/>
            </a:endParaRPr>
          </a:p>
          <a:p>
            <a:pPr marL="406394" indent="-406394">
              <a:buFont typeface="Arial" panose="020B0604020202020204" pitchFamily="34" charset="0"/>
              <a:buChar char="•"/>
              <a:defRPr/>
            </a:pPr>
            <a:r>
              <a:rPr lang="en-US" sz="2000" dirty="0">
                <a:latin typeface="Gill Sans" pitchFamily="-84" charset="0"/>
                <a:ea typeface="ヒラギノ角ゴ ProN W3" pitchFamily="-84" charset="-128"/>
                <a:cs typeface="+mn-cs"/>
                <a:sym typeface="Gill Sans" pitchFamily="-84" charset="0"/>
              </a:rPr>
              <a:t>8 from Saint Mary’s University of MN</a:t>
            </a:r>
          </a:p>
        </p:txBody>
      </p:sp>
      <p:sp>
        <p:nvSpPr>
          <p:cNvPr id="2" name="Rectangle 1"/>
          <p:cNvSpPr/>
          <p:nvPr/>
        </p:nvSpPr>
        <p:spPr>
          <a:xfrm>
            <a:off x="8426450" y="1676400"/>
            <a:ext cx="3333750" cy="1670050"/>
          </a:xfrm>
          <a:prstGeom prst="rect">
            <a:avLst/>
          </a:prstGeom>
        </p:spPr>
        <p:txBody>
          <a:bodyPr lIns="130046" tIns="65023" rIns="130046" bIns="65023">
            <a:spAutoFit/>
          </a:bodyPr>
          <a:lstStyle/>
          <a:p>
            <a:pPr marL="406394" indent="-406394" algn="ctr">
              <a:buFont typeface="Arial" panose="020B0604020202020204" pitchFamily="34" charset="0"/>
              <a:buChar char="•"/>
              <a:defRPr/>
            </a:pPr>
            <a:r>
              <a:rPr lang="en-US" sz="2000" b="1" dirty="0">
                <a:latin typeface="Gill Sans" pitchFamily="-84" charset="0"/>
                <a:ea typeface="ヒラギノ角ゴ ProN W3" pitchFamily="-84" charset="-128"/>
                <a:cs typeface="+mn-cs"/>
                <a:sym typeface="Gill Sans" pitchFamily="-84" charset="0"/>
              </a:rPr>
              <a:t>January 14-15, 2016</a:t>
            </a:r>
          </a:p>
          <a:p>
            <a:pPr algn="ctr">
              <a:defRPr/>
            </a:pPr>
            <a:r>
              <a:rPr lang="en-US" sz="2000" dirty="0">
                <a:latin typeface="Gill Sans" pitchFamily="-84" charset="0"/>
                <a:ea typeface="ヒラギノ角ゴ ProN W3" pitchFamily="-84" charset="-128"/>
                <a:cs typeface="+mn-cs"/>
                <a:sym typeface="Gill Sans" pitchFamily="-84" charset="0"/>
              </a:rPr>
              <a:t>	</a:t>
            </a:r>
            <a:r>
              <a:rPr lang="en-US" sz="2000" b="1" dirty="0">
                <a:solidFill>
                  <a:srgbClr val="FF0000"/>
                </a:solidFill>
                <a:latin typeface="Gill Sans" pitchFamily="-84" charset="0"/>
                <a:ea typeface="ヒラギノ角ゴ ProN W3" pitchFamily="-84" charset="-128"/>
                <a:cs typeface="+mn-cs"/>
                <a:sym typeface="Gill Sans" pitchFamily="-84" charset="0"/>
              </a:rPr>
              <a:t>Long Branch, NJ </a:t>
            </a:r>
          </a:p>
          <a:p>
            <a:pPr algn="ctr">
              <a:defRPr/>
            </a:pPr>
            <a:endParaRPr lang="en-US" sz="2000" dirty="0">
              <a:latin typeface="Gill Sans" pitchFamily="-84" charset="0"/>
              <a:ea typeface="ヒラギノ角ゴ ProN W3" pitchFamily="-84" charset="-128"/>
              <a:cs typeface="+mn-cs"/>
              <a:sym typeface="Gill Sans" pitchFamily="-84" charset="0"/>
            </a:endParaRPr>
          </a:p>
          <a:p>
            <a:pPr marL="406394" indent="-406394" algn="ctr">
              <a:buFont typeface="Arial" panose="020B0604020202020204" pitchFamily="34" charset="0"/>
              <a:buChar char="•"/>
              <a:defRPr/>
            </a:pPr>
            <a:r>
              <a:rPr lang="en-US" sz="2000" b="1" dirty="0">
                <a:latin typeface="Gill Sans" pitchFamily="-84" charset="0"/>
                <a:ea typeface="ヒラギノ角ゴ ProN W3" pitchFamily="-84" charset="-128"/>
                <a:cs typeface="+mn-cs"/>
                <a:sym typeface="Gill Sans" pitchFamily="-84" charset="0"/>
              </a:rPr>
              <a:t>June 14-16, 2016</a:t>
            </a:r>
          </a:p>
          <a:p>
            <a:pPr algn="ctr">
              <a:defRPr/>
            </a:pPr>
            <a:r>
              <a:rPr lang="en-US" sz="2000" dirty="0">
                <a:latin typeface="Gill Sans" pitchFamily="-84" charset="0"/>
                <a:ea typeface="ヒラギノ角ゴ ProN W3" pitchFamily="-84" charset="-128"/>
                <a:cs typeface="+mn-cs"/>
                <a:sym typeface="Gill Sans" pitchFamily="-84" charset="0"/>
              </a:rPr>
              <a:t>	</a:t>
            </a:r>
            <a:r>
              <a:rPr lang="en-US" sz="2000" b="1" dirty="0">
                <a:solidFill>
                  <a:srgbClr val="FF0000"/>
                </a:solidFill>
                <a:latin typeface="Gill Sans" pitchFamily="-84" charset="0"/>
                <a:ea typeface="ヒラギノ角ゴ ProN W3" pitchFamily="-84" charset="-128"/>
                <a:cs typeface="+mn-cs"/>
                <a:sym typeface="Gill Sans" pitchFamily="-84" charset="0"/>
              </a:rPr>
              <a:t>Minneapolis, MN</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p:cNvSpPr txBox="1">
            <a:spLocks noChangeArrowheads="1"/>
          </p:cNvSpPr>
          <p:nvPr/>
        </p:nvSpPr>
        <p:spPr bwMode="auto">
          <a:xfrm>
            <a:off x="2006600" y="3271838"/>
            <a:ext cx="891540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a:t>Catholic Higher Education </a:t>
            </a:r>
          </a:p>
          <a:p>
            <a:pPr eaLnBrk="1" hangingPunct="1"/>
            <a:endParaRPr lang="en-US" altLang="en-US"/>
          </a:p>
          <a:p>
            <a:pPr eaLnBrk="1" hangingPunct="1"/>
            <a:r>
              <a:rPr lang="en-US" altLang="en-US"/>
              <a:t>Catholic Intellectual Tradition and </a:t>
            </a:r>
          </a:p>
          <a:p>
            <a:pPr eaLnBrk="1" hangingPunct="1"/>
            <a:endParaRPr lang="en-US" altLang="en-US"/>
          </a:p>
          <a:p>
            <a:pPr eaLnBrk="1" hangingPunct="1"/>
            <a:r>
              <a:rPr lang="en-US" altLang="en-US"/>
              <a:t>Catholic Social Teaching</a:t>
            </a:r>
          </a:p>
          <a:p>
            <a:pPr eaLnBrk="1" hangingPunct="1"/>
            <a:endParaRPr lang="en-US" altLang="en-US"/>
          </a:p>
          <a:p>
            <a:pPr eaLnBrk="1" hangingPunct="1"/>
            <a:r>
              <a:rPr lang="en-US" altLang="en-US"/>
              <a:t>Alignment with Manhattan College Strategic Plan</a:t>
            </a:r>
          </a:p>
        </p:txBody>
      </p:sp>
      <p:pic>
        <p:nvPicPr>
          <p:cNvPr id="47107" name="Picture 2" descr="Image result for coming so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7400" y="-30163"/>
            <a:ext cx="4305300"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Box 2"/>
          <p:cNvSpPr txBox="1">
            <a:spLocks noChangeArrowheads="1"/>
          </p:cNvSpPr>
          <p:nvPr/>
        </p:nvSpPr>
        <p:spPr bwMode="auto">
          <a:xfrm>
            <a:off x="5664200" y="457200"/>
            <a:ext cx="5791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b="1">
                <a:solidFill>
                  <a:srgbClr val="FF0000"/>
                </a:solidFill>
              </a:rPr>
              <a:t>Racial Justice: Inclusivity, Diversity and Mission Compatibility</a:t>
            </a:r>
            <a:endParaRPr lang="en-US" altLang="en-US" sz="2000">
              <a:solidFill>
                <a:srgbClr val="FF0000"/>
              </a:solidFill>
            </a:endParaRPr>
          </a:p>
          <a:p>
            <a:pPr eaLnBrk="1" hangingPunct="1"/>
            <a:r>
              <a:rPr lang="en-US" altLang="en-US" sz="2000" b="1">
                <a:solidFill>
                  <a:srgbClr val="FF0000"/>
                </a:solidFill>
              </a:rPr>
              <a:t> </a:t>
            </a:r>
            <a:endParaRPr lang="en-US" altLang="en-US" sz="2000">
              <a:solidFill>
                <a:srgbClr val="FF0000"/>
              </a:solidFill>
            </a:endParaRPr>
          </a:p>
          <a:p>
            <a:pPr eaLnBrk="1" hangingPunct="1"/>
            <a:r>
              <a:rPr lang="en-US" altLang="en-US" sz="2000" b="1">
                <a:solidFill>
                  <a:srgbClr val="FF0000"/>
                </a:solidFill>
              </a:rPr>
              <a:t>A Lasallian Higher Education Colloquy</a:t>
            </a:r>
          </a:p>
          <a:p>
            <a:pPr eaLnBrk="1" hangingPunct="1"/>
            <a:endParaRPr lang="en-US" altLang="en-US" sz="2000">
              <a:solidFill>
                <a:srgbClr val="FF0000"/>
              </a:solidFill>
            </a:endParaRPr>
          </a:p>
          <a:p>
            <a:pPr eaLnBrk="1" hangingPunct="1"/>
            <a:r>
              <a:rPr lang="en-US" altLang="en-US" sz="2000">
                <a:solidFill>
                  <a:srgbClr val="FF0000"/>
                </a:solidFill>
              </a:rPr>
              <a:t>January 11-12, 2017</a:t>
            </a:r>
            <a:endParaRPr lang="en-US" altLang="en-US">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mage result for coming so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7400" y="-30163"/>
            <a:ext cx="4305300"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Box 2"/>
          <p:cNvSpPr txBox="1">
            <a:spLocks noChangeArrowheads="1"/>
          </p:cNvSpPr>
          <p:nvPr/>
        </p:nvSpPr>
        <p:spPr bwMode="auto">
          <a:xfrm>
            <a:off x="5359400" y="1905000"/>
            <a:ext cx="6324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eaLnBrk="1" hangingPunct="1"/>
            <a:r>
              <a:rPr lang="en-US" altLang="en-US" sz="2000" b="1">
                <a:solidFill>
                  <a:srgbClr val="FF0000"/>
                </a:solidFill>
              </a:rPr>
              <a:t>Funding to Support MC Faculty </a:t>
            </a:r>
          </a:p>
          <a:p>
            <a:pPr eaLnBrk="1" hangingPunct="1"/>
            <a:r>
              <a:rPr lang="en-US" altLang="en-US" sz="2000" b="1">
                <a:solidFill>
                  <a:srgbClr val="FF0000"/>
                </a:solidFill>
              </a:rPr>
              <a:t>January 2017 Travel to </a:t>
            </a:r>
          </a:p>
          <a:p>
            <a:pPr eaLnBrk="1" hangingPunct="1"/>
            <a:r>
              <a:rPr lang="en-US" altLang="en-US" sz="2000" b="1">
                <a:solidFill>
                  <a:srgbClr val="FF0000"/>
                </a:solidFill>
              </a:rPr>
              <a:t>Bethlehem University, Palestine</a:t>
            </a:r>
          </a:p>
          <a:p>
            <a:pPr eaLnBrk="1" hangingPunct="1"/>
            <a:endParaRPr lang="en-US" altLang="en-US" sz="2000"/>
          </a:p>
          <a:p>
            <a:pPr eaLnBrk="1" hangingPunct="1"/>
            <a:r>
              <a:rPr lang="en-US" altLang="en-US" sz="2000"/>
              <a:t>Project 1233</a:t>
            </a:r>
          </a:p>
          <a:p>
            <a:pPr eaLnBrk="1" hangingPunct="1"/>
            <a:r>
              <a:rPr lang="en-US" altLang="en-US" sz="2000"/>
              <a:t>Strategic Plan </a:t>
            </a:r>
            <a:r>
              <a:rPr lang="en-US" altLang="en-US" sz="2000">
                <a:solidFill>
                  <a:srgbClr val="FF0000"/>
                </a:solidFill>
              </a:rPr>
              <a:t>1</a:t>
            </a:r>
            <a:r>
              <a:rPr lang="en-US" altLang="en-US" sz="2000"/>
              <a:t>.1.2, </a:t>
            </a:r>
            <a:r>
              <a:rPr lang="en-US" altLang="en-US" sz="2000">
                <a:solidFill>
                  <a:srgbClr val="FF0000"/>
                </a:solidFill>
              </a:rPr>
              <a:t>2</a:t>
            </a:r>
            <a:r>
              <a:rPr lang="en-US" altLang="en-US" sz="2000"/>
              <a:t>.3.1, </a:t>
            </a:r>
            <a:r>
              <a:rPr lang="en-US" altLang="en-US" sz="2000">
                <a:solidFill>
                  <a:srgbClr val="FF0000"/>
                </a:solidFill>
              </a:rPr>
              <a:t>3</a:t>
            </a:r>
            <a:r>
              <a:rPr lang="en-US" altLang="en-US" sz="2000"/>
              <a:t>.2.2, </a:t>
            </a:r>
            <a:r>
              <a:rPr lang="en-US" altLang="en-US" sz="2000">
                <a:solidFill>
                  <a:srgbClr val="FF0000"/>
                </a:solidFill>
              </a:rPr>
              <a:t>3</a:t>
            </a:r>
            <a:r>
              <a:rPr lang="en-US" altLang="en-US" sz="2000"/>
              <a:t>.4.4</a:t>
            </a:r>
          </a:p>
          <a:p>
            <a:pPr eaLnBrk="1" hangingPunct="1"/>
            <a:endParaRPr lang="en-US" altLang="en-US" sz="2000"/>
          </a:p>
          <a:p>
            <a:pPr eaLnBrk="1" hangingPunct="1"/>
            <a:r>
              <a:rPr lang="en-US" altLang="en-US" sz="2000"/>
              <a:t>The College seeks to continue to enhance support of faculty in scholarship, teaching and research that is especially, but not exclusively, associated with our Lasallian and Catholic networks</a:t>
            </a:r>
            <a:r>
              <a:rPr lang="en-US" altLang="en-US"/>
              <a:t>.</a:t>
            </a:r>
          </a:p>
        </p:txBody>
      </p:sp>
      <p:pic>
        <p:nvPicPr>
          <p:cNvPr id="48132" name="Picture 2" descr="Image result for assist other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74800" y="5029200"/>
            <a:ext cx="80962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Rectangle 3"/>
          <p:cNvSpPr>
            <a:spLocks noChangeArrowheads="1"/>
          </p:cNvSpPr>
          <p:nvPr/>
        </p:nvSpPr>
        <p:spPr bwMode="auto">
          <a:xfrm>
            <a:off x="1397000" y="5921375"/>
            <a:ext cx="6502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gn="ctr" eaLnBrk="0" hangingPunct="0">
              <a:defRPr sz="4200">
                <a:solidFill>
                  <a:srgbClr val="000000"/>
                </a:solidFill>
                <a:latin typeface="Gill Sans"/>
                <a:ea typeface="ヒラギノ角ゴ ProN W3"/>
                <a:cs typeface="ヒラギノ角ゴ ProN W3"/>
                <a:sym typeface="Gill Sans"/>
              </a:defRPr>
            </a:lvl1pPr>
            <a:lvl2pPr marL="742950" indent="-285750" algn="ctr" eaLnBrk="0" hangingPunct="0">
              <a:defRPr sz="4200">
                <a:solidFill>
                  <a:srgbClr val="000000"/>
                </a:solidFill>
                <a:latin typeface="Gill Sans"/>
                <a:ea typeface="ヒラギノ角ゴ ProN W3"/>
                <a:cs typeface="ヒラギノ角ゴ ProN W3"/>
                <a:sym typeface="Gill Sans"/>
              </a:defRPr>
            </a:lvl2pPr>
            <a:lvl3pPr marL="1143000" indent="-228600" algn="ctr" eaLnBrk="0" hangingPunct="0">
              <a:defRPr sz="4200">
                <a:solidFill>
                  <a:srgbClr val="000000"/>
                </a:solidFill>
                <a:latin typeface="Gill Sans"/>
                <a:ea typeface="ヒラギノ角ゴ ProN W3"/>
                <a:cs typeface="ヒラギノ角ゴ ProN W3"/>
                <a:sym typeface="Gill Sans"/>
              </a:defRPr>
            </a:lvl3pPr>
            <a:lvl4pPr marL="1600200" indent="-228600" algn="ctr" eaLnBrk="0" hangingPunct="0">
              <a:defRPr sz="4200">
                <a:solidFill>
                  <a:srgbClr val="000000"/>
                </a:solidFill>
                <a:latin typeface="Gill Sans"/>
                <a:ea typeface="ヒラギノ角ゴ ProN W3"/>
                <a:cs typeface="ヒラギノ角ゴ ProN W3"/>
                <a:sym typeface="Gill Sans"/>
              </a:defRPr>
            </a:lvl4pPr>
            <a:lvl5pPr marL="2057400" indent="-228600" algn="ctr" eaLnBrk="0" hangingPunct="0">
              <a:defRPr sz="4200">
                <a:solidFill>
                  <a:srgbClr val="000000"/>
                </a:solidFill>
                <a:latin typeface="Gill Sans"/>
                <a:ea typeface="ヒラギノ角ゴ ProN W3"/>
                <a:cs typeface="ヒラギノ角ゴ ProN W3"/>
                <a:sym typeface="Gill Sans"/>
              </a:defRPr>
            </a:lvl5pPr>
            <a:lvl6pPr marL="25146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6pPr>
            <a:lvl7pPr marL="29718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7pPr>
            <a:lvl8pPr marL="34290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8pPr>
            <a:lvl9pPr marL="3886200" indent="-228600" algn="ctr" eaLnBrk="0" fontAlgn="base" hangingPunct="0">
              <a:spcBef>
                <a:spcPct val="0"/>
              </a:spcBef>
              <a:spcAft>
                <a:spcPct val="0"/>
              </a:spcAft>
              <a:defRPr sz="4200">
                <a:solidFill>
                  <a:srgbClr val="000000"/>
                </a:solidFill>
                <a:latin typeface="Gill Sans"/>
                <a:ea typeface="ヒラギノ角ゴ ProN W3"/>
                <a:cs typeface="ヒラギノ角ゴ ProN W3"/>
                <a:sym typeface="Gill Sans"/>
              </a:defRPr>
            </a:lvl9pPr>
          </a:lstStyle>
          <a:p>
            <a:pPr algn="l" eaLnBrk="1" hangingPunct="1">
              <a:buFont typeface="Arial" pitchFamily="34" charset="0"/>
              <a:buChar char="•"/>
            </a:pPr>
            <a:r>
              <a:rPr lang="en-US" altLang="en-US" sz="2400"/>
              <a:t>the Business Analytics Competition,</a:t>
            </a:r>
          </a:p>
          <a:p>
            <a:pPr algn="l" eaLnBrk="1" hangingPunct="1">
              <a:buFont typeface="Arial" pitchFamily="34" charset="0"/>
              <a:buChar char="•"/>
            </a:pPr>
            <a:r>
              <a:rPr lang="en-US" altLang="en-US" sz="2400"/>
              <a:t>a Summer Research Project which would include a MC and/or a BU student</a:t>
            </a:r>
          </a:p>
          <a:p>
            <a:pPr algn="l" eaLnBrk="1" hangingPunct="1">
              <a:buFont typeface="Arial" pitchFamily="34" charset="0"/>
              <a:buChar char="•"/>
            </a:pPr>
            <a:r>
              <a:rPr lang="en-US" altLang="en-US" sz="2400"/>
              <a:t>work towards a scholarly publication</a:t>
            </a:r>
          </a:p>
          <a:p>
            <a:pPr algn="l" eaLnBrk="1" hangingPunct="1">
              <a:buFont typeface="Arial" pitchFamily="34" charset="0"/>
              <a:buChar char="•"/>
            </a:pPr>
            <a:r>
              <a:rPr lang="en-US" altLang="en-US" sz="2400"/>
              <a:t>development of a study abroad course</a:t>
            </a:r>
          </a:p>
          <a:p>
            <a:pPr algn="l" eaLnBrk="1" hangingPunct="1">
              <a:buFont typeface="Arial" pitchFamily="34" charset="0"/>
              <a:buChar char="•"/>
            </a:pPr>
            <a:r>
              <a:rPr lang="en-US" altLang="en-US" sz="2400"/>
              <a:t>development of an on-line course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Image result for question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378200" y="3352800"/>
            <a:ext cx="5656263"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Image result for thank you"/>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39800" y="2057400"/>
            <a:ext cx="10423525" cy="521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1295400"/>
            <a:ext cx="10896600" cy="6858000"/>
          </a:xfrm>
        </p:spPr>
        <p:txBody>
          <a:bodyPr/>
          <a:lstStyle/>
          <a:p>
            <a:pPr marL="0" indent="0" algn="ctr">
              <a:spcBef>
                <a:spcPts val="0"/>
              </a:spcBef>
              <a:buFont typeface="Lucida Grande" pitchFamily="-84" charset="0"/>
              <a:buNone/>
              <a:defRPr/>
            </a:pPr>
            <a:r>
              <a:rPr lang="en-US" b="1" dirty="0" smtClean="0">
                <a:sym typeface="Lucida Grande" pitchFamily="-84" charset="0"/>
              </a:rPr>
              <a:t>Mission</a:t>
            </a:r>
          </a:p>
          <a:p>
            <a:pPr marL="0" indent="0" algn="ctr">
              <a:spcBef>
                <a:spcPts val="0"/>
              </a:spcBef>
              <a:buFont typeface="Lucida Grande" pitchFamily="-84" charset="0"/>
              <a:buNone/>
              <a:defRPr/>
            </a:pPr>
            <a:endParaRPr lang="en-US" b="1" dirty="0">
              <a:sym typeface="Lucida Grande" pitchFamily="-84" charset="0"/>
            </a:endParaRPr>
          </a:p>
          <a:p>
            <a:pPr marL="0" indent="0" algn="ctr">
              <a:spcBef>
                <a:spcPts val="0"/>
              </a:spcBef>
              <a:buFont typeface="Lucida Grande" pitchFamily="-84" charset="0"/>
              <a:buNone/>
              <a:defRPr/>
            </a:pPr>
            <a:r>
              <a:rPr lang="en-US" b="1" dirty="0">
                <a:sym typeface="Lucida Grande" pitchFamily="-84" charset="0"/>
              </a:rPr>
              <a:t>Strategic </a:t>
            </a:r>
            <a:r>
              <a:rPr lang="en-US" b="1" dirty="0" smtClean="0">
                <a:sym typeface="Lucida Grande" pitchFamily="-84" charset="0"/>
              </a:rPr>
              <a:t>Plan</a:t>
            </a:r>
          </a:p>
          <a:p>
            <a:pPr marL="0" indent="0" algn="ctr">
              <a:spcBef>
                <a:spcPts val="0"/>
              </a:spcBef>
              <a:buFont typeface="Lucida Grande" pitchFamily="-84" charset="0"/>
              <a:buNone/>
              <a:defRPr/>
            </a:pPr>
            <a:endParaRPr lang="en-US" b="1" dirty="0">
              <a:sym typeface="Lucida Grande" pitchFamily="-84" charset="0"/>
            </a:endParaRPr>
          </a:p>
          <a:p>
            <a:pPr marL="0" indent="0" algn="ctr">
              <a:spcBef>
                <a:spcPts val="0"/>
              </a:spcBef>
              <a:buFont typeface="Lucida Grande" pitchFamily="-84" charset="0"/>
              <a:buNone/>
              <a:defRPr/>
            </a:pPr>
            <a:r>
              <a:rPr lang="en-US" b="1" dirty="0">
                <a:sym typeface="Lucida Grande" pitchFamily="-84" charset="0"/>
              </a:rPr>
              <a:t>Core Identity </a:t>
            </a:r>
          </a:p>
          <a:p>
            <a:pPr marL="0" indent="0" algn="ctr">
              <a:spcBef>
                <a:spcPts val="0"/>
              </a:spcBef>
              <a:buFont typeface="Lucida Grande" pitchFamily="-84" charset="0"/>
              <a:buNone/>
              <a:defRPr/>
            </a:pPr>
            <a:r>
              <a:rPr lang="en-US" b="1" dirty="0">
                <a:sym typeface="Lucida Grande" pitchFamily="-84" charset="0"/>
              </a:rPr>
              <a:t>(</a:t>
            </a:r>
            <a:r>
              <a:rPr lang="en-US" b="1" i="1" dirty="0">
                <a:sym typeface="Lucida Grande" pitchFamily="-84" charset="0"/>
              </a:rPr>
              <a:t>Special Sauce</a:t>
            </a:r>
            <a:r>
              <a:rPr lang="en-US" b="1" dirty="0">
                <a:sym typeface="Lucida Grande" pitchFamily="-84" charset="0"/>
              </a:rPr>
              <a:t>)</a:t>
            </a:r>
          </a:p>
          <a:p>
            <a:pPr marL="266700" indent="0">
              <a:buFont typeface="Lucida Grande" pitchFamily="-84" charset="0"/>
              <a:buNone/>
              <a:defRPr/>
            </a:pPr>
            <a:endParaRPr lang="en-US" dirty="0">
              <a:sym typeface="Lucida Grande" pitchFamily="-84" charset="0"/>
            </a:endParaRPr>
          </a:p>
        </p:txBody>
      </p:sp>
      <p:pic>
        <p:nvPicPr>
          <p:cNvPr id="19459"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378950" y="1524000"/>
            <a:ext cx="3563938" cy="265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2" descr="Image result for assist other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35200" y="5257800"/>
            <a:ext cx="80962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Mission &amp; Strategic Planning Trustee Committee</a:t>
            </a:r>
            <a:endParaRPr lang="en-US" sz="3600" dirty="0">
              <a:sym typeface="Lucida Grande" pitchFamily="-84" charset="0"/>
            </a:endParaRPr>
          </a:p>
        </p:txBody>
      </p:sp>
      <p:sp>
        <p:nvSpPr>
          <p:cNvPr id="3" name="Content Placeholder 2"/>
          <p:cNvSpPr>
            <a:spLocks noGrp="1"/>
          </p:cNvSpPr>
          <p:nvPr>
            <p:ph idx="1"/>
          </p:nvPr>
        </p:nvSpPr>
        <p:spPr>
          <a:xfrm>
            <a:off x="863600" y="1676400"/>
            <a:ext cx="10464800" cy="7162800"/>
          </a:xfrm>
        </p:spPr>
        <p:txBody>
          <a:bodyPr/>
          <a:lstStyle/>
          <a:p>
            <a:pPr marL="640080">
              <a:spcBef>
                <a:spcPts val="600"/>
              </a:spcBef>
              <a:buSzPct val="90000"/>
              <a:buFont typeface="+mj-lt"/>
              <a:buAutoNum type="arabicPeriod"/>
              <a:defRPr/>
            </a:pPr>
            <a:r>
              <a:rPr lang="en-US" dirty="0">
                <a:sym typeface="Lucida Grande" pitchFamily="-84" charset="0"/>
              </a:rPr>
              <a:t>Dr. Shawn </a:t>
            </a:r>
            <a:r>
              <a:rPr lang="en-US" dirty="0" err="1">
                <a:sym typeface="Lucida Grande" pitchFamily="-84" charset="0"/>
              </a:rPr>
              <a:t>Ladda</a:t>
            </a:r>
            <a:r>
              <a:rPr lang="en-US" dirty="0">
                <a:sym typeface="Lucida Grande" pitchFamily="-84" charset="0"/>
              </a:rPr>
              <a:t>, </a:t>
            </a:r>
            <a:r>
              <a:rPr lang="en-US" i="1" dirty="0">
                <a:sym typeface="Lucida Grande" pitchFamily="-84" charset="0"/>
              </a:rPr>
              <a:t>Faculty </a:t>
            </a:r>
            <a:r>
              <a:rPr lang="en-US" i="1" dirty="0" smtClean="0">
                <a:sym typeface="Lucida Grande" pitchFamily="-84" charset="0"/>
              </a:rPr>
              <a:t>Affairs </a:t>
            </a:r>
            <a:r>
              <a:rPr lang="en-US" i="1" dirty="0">
                <a:sym typeface="Lucida Grande" pitchFamily="-84" charset="0"/>
              </a:rPr>
              <a:t>Representative</a:t>
            </a:r>
            <a:endParaRPr lang="en-US" dirty="0">
              <a:sym typeface="Lucida Grande" pitchFamily="-84" charset="0"/>
            </a:endParaRPr>
          </a:p>
          <a:p>
            <a:pPr marL="640080">
              <a:spcBef>
                <a:spcPts val="600"/>
              </a:spcBef>
              <a:buSzPct val="90000"/>
              <a:buFont typeface="+mj-lt"/>
              <a:buAutoNum type="arabicPeriod"/>
              <a:defRPr/>
            </a:pPr>
            <a:r>
              <a:rPr lang="en-US" dirty="0" smtClean="0">
                <a:sym typeface="Lucida Grande" pitchFamily="-84" charset="0"/>
              </a:rPr>
              <a:t>Dean </a:t>
            </a:r>
            <a:r>
              <a:rPr lang="en-US" dirty="0" err="1">
                <a:sym typeface="Lucida Grande" pitchFamily="-84" charset="0"/>
              </a:rPr>
              <a:t>Salwa</a:t>
            </a:r>
            <a:r>
              <a:rPr lang="en-US" dirty="0">
                <a:sym typeface="Lucida Grande" pitchFamily="-84" charset="0"/>
              </a:rPr>
              <a:t> Ammar, </a:t>
            </a:r>
            <a:r>
              <a:rPr lang="en-US" i="1" dirty="0">
                <a:sym typeface="Lucida Grande" pitchFamily="-84" charset="0"/>
              </a:rPr>
              <a:t>Administrative Representative</a:t>
            </a:r>
            <a:endParaRPr lang="en-US" dirty="0">
              <a:sym typeface="Lucida Grande" pitchFamily="-84" charset="0"/>
            </a:endParaRPr>
          </a:p>
          <a:p>
            <a:pPr marL="640080">
              <a:spcBef>
                <a:spcPts val="600"/>
              </a:spcBef>
              <a:buSzPct val="90000"/>
              <a:buFont typeface="+mj-lt"/>
              <a:buAutoNum type="arabicPeriod"/>
              <a:defRPr/>
            </a:pPr>
            <a:r>
              <a:rPr lang="en-US" b="1" dirty="0">
                <a:solidFill>
                  <a:srgbClr val="FF0000"/>
                </a:solidFill>
                <a:sym typeface="Lucida Grande" pitchFamily="-84" charset="0"/>
              </a:rPr>
              <a:t>Mr. Joseph (Joey) </a:t>
            </a:r>
            <a:r>
              <a:rPr lang="en-US" b="1" dirty="0" smtClean="0">
                <a:solidFill>
                  <a:srgbClr val="FF0000"/>
                </a:solidFill>
                <a:sym typeface="Lucida Grande" pitchFamily="-84" charset="0"/>
              </a:rPr>
              <a:t>Moussa</a:t>
            </a:r>
            <a:r>
              <a:rPr lang="en-US" dirty="0" smtClean="0">
                <a:sym typeface="Lucida Grande" pitchFamily="-84" charset="0"/>
              </a:rPr>
              <a:t>,</a:t>
            </a:r>
            <a:r>
              <a:rPr lang="en-US" dirty="0">
                <a:sym typeface="Lucida Grande" pitchFamily="-84" charset="0"/>
              </a:rPr>
              <a:t> </a:t>
            </a:r>
            <a:r>
              <a:rPr lang="en-US" i="1" dirty="0">
                <a:sym typeface="Lucida Grande" pitchFamily="-84" charset="0"/>
              </a:rPr>
              <a:t>Student Representative</a:t>
            </a:r>
            <a:endParaRPr lang="en-US" dirty="0">
              <a:sym typeface="Lucida Grande" pitchFamily="-84" charset="0"/>
            </a:endParaRPr>
          </a:p>
          <a:p>
            <a:pPr marL="640080">
              <a:spcBef>
                <a:spcPts val="600"/>
              </a:spcBef>
              <a:buSzPct val="90000"/>
              <a:buFont typeface="+mj-lt"/>
              <a:buAutoNum type="arabicPeriod"/>
              <a:defRPr/>
            </a:pPr>
            <a:r>
              <a:rPr lang="en-US" dirty="0">
                <a:sym typeface="Lucida Grande" pitchFamily="-84" charset="0"/>
              </a:rPr>
              <a:t>Mr. Ronald (Ron) Contreras, </a:t>
            </a:r>
            <a:r>
              <a:rPr lang="en-US" i="1" dirty="0">
                <a:sym typeface="Lucida Grande" pitchFamily="-84" charset="0"/>
              </a:rPr>
              <a:t>Student </a:t>
            </a:r>
            <a:r>
              <a:rPr lang="en-US" i="1" dirty="0" smtClean="0">
                <a:sym typeface="Lucida Grande" pitchFamily="-84" charset="0"/>
              </a:rPr>
              <a:t>Representative</a:t>
            </a:r>
          </a:p>
          <a:p>
            <a:pPr marL="640080">
              <a:spcBef>
                <a:spcPts val="600"/>
              </a:spcBef>
              <a:buSzPct val="90000"/>
              <a:buFont typeface="+mj-lt"/>
              <a:buAutoNum type="arabicPeriod"/>
              <a:defRPr/>
            </a:pPr>
            <a:r>
              <a:rPr lang="en-US" dirty="0">
                <a:sym typeface="Lucida Grande" pitchFamily="-84" charset="0"/>
              </a:rPr>
              <a:t>Mary Ellen </a:t>
            </a:r>
            <a:r>
              <a:rPr lang="en-US" dirty="0" err="1" smtClean="0">
                <a:sym typeface="Lucida Grande" pitchFamily="-84" charset="0"/>
              </a:rPr>
              <a:t>LaMonica</a:t>
            </a:r>
            <a:r>
              <a:rPr lang="en-US" dirty="0" smtClean="0">
                <a:sym typeface="Lucida Grande" pitchFamily="-84" charset="0"/>
              </a:rPr>
              <a:t>, </a:t>
            </a:r>
            <a:r>
              <a:rPr lang="en-US" i="1" dirty="0" smtClean="0">
                <a:sym typeface="Lucida Grande" pitchFamily="-84" charset="0"/>
              </a:rPr>
              <a:t>Staff Representative</a:t>
            </a:r>
          </a:p>
          <a:p>
            <a:pPr marL="640080">
              <a:spcBef>
                <a:spcPts val="600"/>
              </a:spcBef>
              <a:buSzPct val="90000"/>
              <a:buFont typeface="+mj-lt"/>
              <a:buAutoNum type="arabicPeriod"/>
              <a:defRPr/>
            </a:pPr>
            <a:r>
              <a:rPr lang="en-US" b="1" dirty="0" smtClean="0">
                <a:solidFill>
                  <a:srgbClr val="FF0000"/>
                </a:solidFill>
                <a:sym typeface="Lucida Grande" pitchFamily="-84" charset="0"/>
              </a:rPr>
              <a:t>Dr. Peter McCarthy</a:t>
            </a:r>
            <a:r>
              <a:rPr lang="en-US" dirty="0" smtClean="0">
                <a:sym typeface="Lucida Grande" pitchFamily="-84" charset="0"/>
              </a:rPr>
              <a:t>, </a:t>
            </a:r>
            <a:r>
              <a:rPr lang="en-US" b="1" i="1" dirty="0" smtClean="0">
                <a:solidFill>
                  <a:srgbClr val="00B050"/>
                </a:solidFill>
                <a:sym typeface="Lucida Grande" pitchFamily="-84" charset="0"/>
              </a:rPr>
              <a:t>Senate Representative</a:t>
            </a:r>
          </a:p>
          <a:p>
            <a:pPr marL="640080">
              <a:spcBef>
                <a:spcPts val="600"/>
              </a:spcBef>
              <a:buSzPct val="90000"/>
              <a:buFont typeface="+mj-lt"/>
              <a:buAutoNum type="arabicPeriod"/>
              <a:defRPr/>
            </a:pPr>
            <a:r>
              <a:rPr lang="en-US" dirty="0">
                <a:sym typeface="Lucida Grande" pitchFamily="-84" charset="0"/>
              </a:rPr>
              <a:t>John (Jack) McMaster, </a:t>
            </a:r>
            <a:r>
              <a:rPr lang="en-US" i="1" dirty="0">
                <a:sym typeface="Lucida Grande" pitchFamily="-84" charset="0"/>
              </a:rPr>
              <a:t>Trustee</a:t>
            </a:r>
          </a:p>
          <a:p>
            <a:pPr marL="640080">
              <a:spcBef>
                <a:spcPts val="600"/>
              </a:spcBef>
              <a:buSzPct val="90000"/>
              <a:buFont typeface="+mj-lt"/>
              <a:buAutoNum type="arabicPeriod"/>
              <a:defRPr/>
            </a:pPr>
            <a:r>
              <a:rPr lang="en-US" dirty="0" smtClean="0">
                <a:sym typeface="Lucida Grande" pitchFamily="-84" charset="0"/>
              </a:rPr>
              <a:t>Kenneth </a:t>
            </a:r>
            <a:r>
              <a:rPr lang="en-US" dirty="0" err="1">
                <a:sym typeface="Lucida Grande" pitchFamily="-84" charset="0"/>
              </a:rPr>
              <a:t>Orce</a:t>
            </a:r>
            <a:r>
              <a:rPr lang="en-US" dirty="0">
                <a:sym typeface="Lucida Grande" pitchFamily="-84" charset="0"/>
              </a:rPr>
              <a:t>, </a:t>
            </a:r>
            <a:r>
              <a:rPr lang="en-US" i="1" dirty="0">
                <a:sym typeface="Lucida Grande" pitchFamily="-84" charset="0"/>
              </a:rPr>
              <a:t>Trustee</a:t>
            </a:r>
            <a:r>
              <a:rPr lang="en-US" dirty="0">
                <a:sym typeface="Lucida Grande" pitchFamily="-84" charset="0"/>
              </a:rPr>
              <a:t>, </a:t>
            </a:r>
            <a:r>
              <a:rPr lang="en-US" i="1" dirty="0">
                <a:sym typeface="Lucida Grande" pitchFamily="-84" charset="0"/>
              </a:rPr>
              <a:t>Committee </a:t>
            </a:r>
            <a:r>
              <a:rPr lang="en-US" i="1" dirty="0" smtClean="0">
                <a:sym typeface="Lucida Grande" pitchFamily="-84" charset="0"/>
              </a:rPr>
              <a:t>Chair</a:t>
            </a:r>
            <a:endParaRPr lang="en-US" i="1" dirty="0">
              <a:sym typeface="Lucida Grande" pitchFamily="-84" charset="0"/>
            </a:endParaRPr>
          </a:p>
          <a:p>
            <a:pPr marL="640080">
              <a:spcBef>
                <a:spcPts val="600"/>
              </a:spcBef>
              <a:buSzPct val="90000"/>
              <a:buFont typeface="+mj-lt"/>
              <a:buAutoNum type="arabicPeriod"/>
              <a:defRPr/>
            </a:pPr>
            <a:r>
              <a:rPr lang="en-US" dirty="0">
                <a:sym typeface="Lucida Grande" pitchFamily="-84" charset="0"/>
              </a:rPr>
              <a:t>Margaret Walsh, </a:t>
            </a:r>
            <a:r>
              <a:rPr lang="en-US" i="1" dirty="0" smtClean="0">
                <a:sym typeface="Lucida Grande" pitchFamily="-84" charset="0"/>
              </a:rPr>
              <a:t>Trustee</a:t>
            </a:r>
          </a:p>
          <a:p>
            <a:pPr marL="640080">
              <a:spcBef>
                <a:spcPts val="600"/>
              </a:spcBef>
              <a:buSzPct val="90000"/>
              <a:buFont typeface="+mj-lt"/>
              <a:buAutoNum type="arabicPeriod"/>
              <a:defRPr/>
            </a:pPr>
            <a:r>
              <a:rPr lang="en-US" dirty="0">
                <a:sym typeface="Lucida Grande" pitchFamily="-84" charset="0"/>
              </a:rPr>
              <a:t>Kenneth </a:t>
            </a:r>
            <a:r>
              <a:rPr lang="en-US" dirty="0" err="1">
                <a:sym typeface="Lucida Grande" pitchFamily="-84" charset="0"/>
              </a:rPr>
              <a:t>Rathgeber</a:t>
            </a:r>
            <a:r>
              <a:rPr lang="en-US" dirty="0">
                <a:sym typeface="Lucida Grande" pitchFamily="-84" charset="0"/>
              </a:rPr>
              <a:t>, </a:t>
            </a:r>
            <a:r>
              <a:rPr lang="en-US" i="1" dirty="0" smtClean="0">
                <a:sym typeface="Lucida Grande" pitchFamily="-84" charset="0"/>
              </a:rPr>
              <a:t>Trustee</a:t>
            </a:r>
            <a:r>
              <a:rPr lang="en-US" i="1" dirty="0">
                <a:sym typeface="Lucida Grande" pitchFamily="-84" charset="0"/>
              </a:rPr>
              <a:t>, Board Chair, Ex-Officio </a:t>
            </a:r>
            <a:endParaRPr lang="en-US" i="1" dirty="0" smtClean="0">
              <a:sym typeface="Lucida Grande" pitchFamily="-84" charset="0"/>
            </a:endParaRPr>
          </a:p>
          <a:p>
            <a:pPr marL="640080">
              <a:spcBef>
                <a:spcPts val="600"/>
              </a:spcBef>
              <a:buSzPct val="90000"/>
              <a:buFont typeface="+mj-lt"/>
              <a:buAutoNum type="arabicPeriod"/>
              <a:defRPr/>
            </a:pPr>
            <a:r>
              <a:rPr lang="en-US" dirty="0" smtClean="0">
                <a:sym typeface="Lucida Grande" pitchFamily="-84" charset="0"/>
              </a:rPr>
              <a:t>Dr</a:t>
            </a:r>
            <a:r>
              <a:rPr lang="en-US" dirty="0">
                <a:sym typeface="Lucida Grande" pitchFamily="-84" charset="0"/>
              </a:rPr>
              <a:t>. Brennan O'Donnell, </a:t>
            </a:r>
            <a:r>
              <a:rPr lang="en-US" i="1" dirty="0" smtClean="0">
                <a:sym typeface="Lucida Grande" pitchFamily="-84" charset="0"/>
              </a:rPr>
              <a:t>Ex-Officio</a:t>
            </a:r>
            <a:endParaRPr lang="en-US" i="1" dirty="0">
              <a:sym typeface="Lucida Grande" pitchFamily="-84" charset="0"/>
            </a:endParaRPr>
          </a:p>
          <a:p>
            <a:pPr marL="640080">
              <a:spcBef>
                <a:spcPts val="600"/>
              </a:spcBef>
              <a:buSzPct val="90000"/>
              <a:buFont typeface="+mj-lt"/>
              <a:buAutoNum type="arabicPeriod"/>
              <a:defRPr/>
            </a:pPr>
            <a:r>
              <a:rPr lang="en-US" dirty="0">
                <a:sym typeface="Lucida Grande" pitchFamily="-84" charset="0"/>
              </a:rPr>
              <a:t>Dr. David Mahan, </a:t>
            </a:r>
            <a:r>
              <a:rPr lang="en-US" i="1" dirty="0">
                <a:sym typeface="Lucida Grande" pitchFamily="-84" charset="0"/>
              </a:rPr>
              <a:t>Guest</a:t>
            </a:r>
          </a:p>
          <a:p>
            <a:pPr marL="640080">
              <a:spcBef>
                <a:spcPts val="600"/>
              </a:spcBef>
              <a:buSzPct val="90000"/>
              <a:buFont typeface="+mj-lt"/>
              <a:buAutoNum type="arabicPeriod"/>
              <a:defRPr/>
            </a:pPr>
            <a:r>
              <a:rPr lang="en-US" dirty="0" smtClean="0">
                <a:sym typeface="Lucida Grande" pitchFamily="-84" charset="0"/>
              </a:rPr>
              <a:t>Brother Jack Curran, FSC, </a:t>
            </a:r>
            <a:r>
              <a:rPr lang="en-US" i="1" dirty="0" smtClean="0">
                <a:sym typeface="Lucida Grande" pitchFamily="-84" charset="0"/>
              </a:rPr>
              <a:t>Cabinet Representative</a:t>
            </a:r>
            <a:endParaRPr lang="en-US" i="1" dirty="0">
              <a:sym typeface="Lucida Grande" pitchFamily="-84" charset="0"/>
            </a:endParaRPr>
          </a:p>
          <a:p>
            <a:pPr>
              <a:buFont typeface="Lucida Grande" pitchFamily="-84" charset="0"/>
              <a:buChar char="•"/>
              <a:defRPr/>
            </a:pPr>
            <a:endParaRPr lang="en-US" dirty="0">
              <a:sym typeface="Lucida Grande" pitchFamily="-84" charset="0"/>
            </a:endParaRPr>
          </a:p>
          <a:p>
            <a:pPr>
              <a:buFont typeface="Lucida Grande" pitchFamily="-84" charset="0"/>
              <a:buChar char="•"/>
              <a:defRPr/>
            </a:pPr>
            <a:endParaRPr lang="en-US"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Mission</a:t>
            </a:r>
            <a:endParaRPr lang="en-US" sz="3600" dirty="0">
              <a:sym typeface="Lucida Grande" pitchFamily="-84" charset="0"/>
            </a:endParaRPr>
          </a:p>
        </p:txBody>
      </p:sp>
      <p:sp>
        <p:nvSpPr>
          <p:cNvPr id="3" name="Content Placeholder 2"/>
          <p:cNvSpPr>
            <a:spLocks noGrp="1"/>
          </p:cNvSpPr>
          <p:nvPr>
            <p:ph idx="1"/>
          </p:nvPr>
        </p:nvSpPr>
        <p:spPr>
          <a:xfrm>
            <a:off x="635000" y="1676400"/>
            <a:ext cx="8382000" cy="7162800"/>
          </a:xfrm>
        </p:spPr>
        <p:txBody>
          <a:bodyPr/>
          <a:lstStyle/>
          <a:p>
            <a:pPr marL="266700" indent="0">
              <a:lnSpc>
                <a:spcPct val="150000"/>
              </a:lnSpc>
              <a:spcBef>
                <a:spcPts val="4200"/>
              </a:spcBef>
              <a:buFont typeface="Lucida Grande" pitchFamily="-84" charset="0"/>
              <a:buNone/>
              <a:defRPr/>
            </a:pPr>
            <a:r>
              <a:rPr lang="en-US" dirty="0">
                <a:sym typeface="Lucida Grande" pitchFamily="-84" charset="0"/>
              </a:rPr>
              <a:t>The mission of Manhattan College is to provide a </a:t>
            </a:r>
            <a:r>
              <a:rPr lang="en-US" dirty="0">
                <a:solidFill>
                  <a:srgbClr val="FF0000"/>
                </a:solidFill>
                <a:sym typeface="Lucida Grande" pitchFamily="-84" charset="0"/>
              </a:rPr>
              <a:t>contemporary, person-centered educational experience</a:t>
            </a:r>
            <a:r>
              <a:rPr lang="en-US" dirty="0">
                <a:sym typeface="Lucida Grande" pitchFamily="-84" charset="0"/>
              </a:rPr>
              <a:t> that prepares graduates for lives of personal development, professional success, civic engagement, and service to their fellow human </a:t>
            </a:r>
            <a:r>
              <a:rPr lang="en-US" dirty="0" smtClean="0">
                <a:sym typeface="Lucida Grande" pitchFamily="-84" charset="0"/>
              </a:rPr>
              <a:t>beings… </a:t>
            </a:r>
            <a:r>
              <a:rPr lang="en-US" dirty="0">
                <a:sym typeface="Lucida Grande" pitchFamily="-84" charset="0"/>
              </a:rPr>
              <a:t>through programs that </a:t>
            </a:r>
            <a:r>
              <a:rPr lang="en-US" b="1" dirty="0">
                <a:solidFill>
                  <a:srgbClr val="00B050"/>
                </a:solidFill>
                <a:sym typeface="Lucida Grande" pitchFamily="-84" charset="0"/>
              </a:rPr>
              <a:t>integrate</a:t>
            </a:r>
            <a:r>
              <a:rPr lang="en-US" dirty="0">
                <a:sym typeface="Lucida Grande" pitchFamily="-84" charset="0"/>
              </a:rPr>
              <a:t> a </a:t>
            </a:r>
            <a:r>
              <a:rPr lang="en-US" dirty="0">
                <a:solidFill>
                  <a:srgbClr val="FF0000"/>
                </a:solidFill>
                <a:sym typeface="Lucida Grande" pitchFamily="-84" charset="0"/>
              </a:rPr>
              <a:t>broad liberal education </a:t>
            </a:r>
            <a:r>
              <a:rPr lang="en-US" dirty="0">
                <a:sym typeface="Lucida Grande" pitchFamily="-84" charset="0"/>
              </a:rPr>
              <a:t>with concentration in </a:t>
            </a:r>
            <a:r>
              <a:rPr lang="en-US" dirty="0">
                <a:solidFill>
                  <a:srgbClr val="FF0000"/>
                </a:solidFill>
                <a:sym typeface="Lucida Grande" pitchFamily="-84" charset="0"/>
              </a:rPr>
              <a:t>specific disciplines in the arts and sciences or with professional preparation in business, education and engineering</a:t>
            </a:r>
            <a:r>
              <a:rPr lang="en-US" dirty="0">
                <a:sym typeface="Lucida Grande" pitchFamily="-84" charset="0"/>
              </a:rPr>
              <a:t>.</a:t>
            </a:r>
          </a:p>
        </p:txBody>
      </p:sp>
      <p:pic>
        <p:nvPicPr>
          <p:cNvPr id="21508"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39238" y="5437188"/>
            <a:ext cx="387985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406400" y="990600"/>
          <a:ext cx="11201400" cy="8534400"/>
        </p:xfrm>
        <a:graphic>
          <a:graphicData uri="http://schemas.openxmlformats.org/presentationml/2006/ole">
            <mc:AlternateContent xmlns:mc="http://schemas.openxmlformats.org/markup-compatibility/2006">
              <mc:Choice xmlns:v="urn:schemas-microsoft-com:vml" Requires="v">
                <p:oleObj spid="_x0000_s22535" name="Acrobat Document" r:id="rId3" imgW="20088000" imgH="15033600" progId="AcroExch.Document.11">
                  <p:embed/>
                </p:oleObj>
              </mc:Choice>
              <mc:Fallback>
                <p:oleObj name="Acrobat Document" r:id="rId3" imgW="20088000" imgH="15033600" progId="AcroExch.Document.11">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400" y="990600"/>
                        <a:ext cx="11201400" cy="853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Strategic Plan</a:t>
            </a:r>
            <a:endParaRPr lang="en-US" sz="3600" dirty="0">
              <a:sym typeface="Lucida Grande" pitchFamily="-8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Catholic Core Identity</a:t>
            </a:r>
            <a:endParaRPr lang="en-US" sz="3600" dirty="0">
              <a:sym typeface="Lucida Grande" pitchFamily="-84" charset="0"/>
            </a:endParaRPr>
          </a:p>
        </p:txBody>
      </p:sp>
      <p:pic>
        <p:nvPicPr>
          <p:cNvPr id="23555"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767138" y="1905000"/>
            <a:ext cx="429260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700" y="-76200"/>
            <a:ext cx="10909300" cy="1219200"/>
          </a:xfrm>
        </p:spPr>
        <p:txBody>
          <a:bodyPr/>
          <a:lstStyle/>
          <a:p>
            <a:pPr algn="ctr">
              <a:defRPr/>
            </a:pPr>
            <a:r>
              <a:rPr lang="en-US" sz="3600" b="1" dirty="0" smtClean="0">
                <a:sym typeface="Lucida Grande" pitchFamily="-84" charset="0"/>
              </a:rPr>
              <a:t>Lasallian Core Principles</a:t>
            </a:r>
            <a:endParaRPr lang="en-US" sz="3600" dirty="0">
              <a:sym typeface="Lucida Grande" pitchFamily="-84" charset="0"/>
            </a:endParaRPr>
          </a:p>
        </p:txBody>
      </p:sp>
      <p:pic>
        <p:nvPicPr>
          <p:cNvPr id="24579" name="Picture 4" descr="Image result for lasallian core principles"/>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74938" y="1524000"/>
            <a:ext cx="7991475" cy="680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Bullets">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Title &amp; Bullets">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le - Center">
  <a:themeElements>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Center">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le &amp; Bullets - Left">
  <a:themeElements>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2 Column">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Title &amp; Bullets - 2 Column">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le &amp; Bullets - Right">
  <a:themeElements>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Title, Bullets &amp; Photo">
  <a:themeElements>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Bullets &amp;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Photo - Horizontal">
  <a:themeElements>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amp; Bullets copy">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Title &amp; Bullets copy">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Bullets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ullets">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Bullets">
      <a:majorFont>
        <a:latin typeface="Gill Sans"/>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 logo">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Blank - logo">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Blank - log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 Reflection">
  <a:themeElements>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Vertical">
  <a:themeElements>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 Reflection">
  <a:themeElements>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 Top">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Title - Top">
      <a:majorFont>
        <a:latin typeface="Lucida Grande"/>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 Top copy">
  <a:themeElements>
    <a:clrScheme name="">
      <a:dk1>
        <a:srgbClr val="000000"/>
      </a:dk1>
      <a:lt1>
        <a:srgbClr val="FFFFFF"/>
      </a:lt1>
      <a:dk2>
        <a:srgbClr val="000000"/>
      </a:dk2>
      <a:lt2>
        <a:srgbClr val="808080"/>
      </a:lt2>
      <a:accent1>
        <a:srgbClr val="CDD1D2"/>
      </a:accent1>
      <a:accent2>
        <a:srgbClr val="333399"/>
      </a:accent2>
      <a:accent3>
        <a:srgbClr val="FFFFFF"/>
      </a:accent3>
      <a:accent4>
        <a:srgbClr val="000000"/>
      </a:accent4>
      <a:accent5>
        <a:srgbClr val="E3E5E5"/>
      </a:accent5>
      <a:accent6>
        <a:srgbClr val="2D2D8A"/>
      </a:accent6>
      <a:hlink>
        <a:srgbClr val="009999"/>
      </a:hlink>
      <a:folHlink>
        <a:srgbClr val="99CC00"/>
      </a:folHlink>
    </a:clrScheme>
    <a:fontScheme name="Title - Top copy">
      <a:majorFont>
        <a:latin typeface="Lucida Grande"/>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 Top cop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5343</TotalTime>
  <Pages>0</Pages>
  <Words>2567</Words>
  <Characters>0</Characters>
  <Application>Microsoft Macintosh PowerPoint</Application>
  <PresentationFormat>Custom</PresentationFormat>
  <Lines>0</Lines>
  <Paragraphs>359</Paragraphs>
  <Slides>34</Slides>
  <Notes>4</Notes>
  <HiddenSlides>0</HiddenSlides>
  <MMClips>0</MMClips>
  <ScaleCrop>false</ScaleCrop>
  <HeadingPairs>
    <vt:vector size="6" baseType="variant">
      <vt:variant>
        <vt:lpstr>Theme</vt:lpstr>
      </vt:variant>
      <vt:variant>
        <vt:i4>16</vt:i4>
      </vt:variant>
      <vt:variant>
        <vt:lpstr>Embedded OLE Servers</vt:lpstr>
      </vt:variant>
      <vt:variant>
        <vt:i4>1</vt:i4>
      </vt:variant>
      <vt:variant>
        <vt:lpstr>Slide Titles</vt:lpstr>
      </vt:variant>
      <vt:variant>
        <vt:i4>34</vt:i4>
      </vt:variant>
    </vt:vector>
  </HeadingPairs>
  <TitlesOfParts>
    <vt:vector size="51" baseType="lpstr">
      <vt:lpstr>Title &amp; Bullets</vt:lpstr>
      <vt:lpstr>Title &amp; Bullets copy</vt:lpstr>
      <vt:lpstr>Bullets</vt:lpstr>
      <vt:lpstr>Blank - logo</vt:lpstr>
      <vt:lpstr>Photo - Horizontal Reflection</vt:lpstr>
      <vt:lpstr>Photo - Vertical</vt:lpstr>
      <vt:lpstr>Photo - Vertical Reflection</vt:lpstr>
      <vt:lpstr>Title - Top</vt:lpstr>
      <vt:lpstr>Title - Top copy</vt:lpstr>
      <vt:lpstr>Blank</vt:lpstr>
      <vt:lpstr>Title - Center</vt:lpstr>
      <vt:lpstr>Title &amp; Bullets - Left</vt:lpstr>
      <vt:lpstr>Title &amp; Bullets - 2 Column</vt:lpstr>
      <vt:lpstr>Title &amp; Bullets - Right</vt:lpstr>
      <vt:lpstr>Title, Bullets &amp; Photo</vt:lpstr>
      <vt:lpstr>Photo - Horizontal</vt:lpstr>
      <vt:lpstr>Acrobat Document</vt:lpstr>
      <vt:lpstr>Manhattan College Senate</vt:lpstr>
      <vt:lpstr>Prayer</vt:lpstr>
      <vt:lpstr>Vice President for Mission</vt:lpstr>
      <vt:lpstr>PowerPoint Presentation</vt:lpstr>
      <vt:lpstr>Mission &amp; Strategic Planning Trustee Committee</vt:lpstr>
      <vt:lpstr>Mission</vt:lpstr>
      <vt:lpstr>Strategic Plan</vt:lpstr>
      <vt:lpstr>Lasallian Catholic Core Identity</vt:lpstr>
      <vt:lpstr>Lasallian Core Principles</vt:lpstr>
      <vt:lpstr>Lasallian Hallmarks</vt:lpstr>
      <vt:lpstr>Lasallian Catholic Core Identity</vt:lpstr>
      <vt:lpstr>Lasallian Catholic Core Identity</vt:lpstr>
      <vt:lpstr>Lasallian Catholic Core Identity</vt:lpstr>
      <vt:lpstr>Mission and Strategic Planning  Committee Charter Operationalized  (Bylaws)</vt:lpstr>
      <vt:lpstr>Committee Agenda  (Committee Charter)</vt:lpstr>
      <vt:lpstr>Manhattan College Strategic Plan  DENA Directional Statements &amp; Action Items Alignments and Intersections   Provost Group  Dean Salwa Ammar, Brother Jack Curran, Lois Harr (January 13, 2016)  Mission and Strategic Planning Trustee Committee  Dean Salwa Ammar, Brother Jack Curran, Dr. David Mahan (October 13, 2016) </vt:lpstr>
      <vt:lpstr>The International Lasallian Network (Institute)  Primary, Secondary, Higher, Community-Based </vt:lpstr>
      <vt:lpstr>The International Lasallian Network (Institute)  Primary, Secondary, Higher, Community-Based</vt:lpstr>
      <vt:lpstr>PowerPoint Presentation</vt:lpstr>
      <vt:lpstr>DENA Mission Assembly (March 12-14, 2015) To set the direction for mission for the coming 3-4 years Manhattan College DENA Delegation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SalwaAmmar</dc:creator>
  <cp:lastModifiedBy>ITS FLI</cp:lastModifiedBy>
  <cp:revision>118</cp:revision>
  <cp:lastPrinted>2016-11-15T00:37:28Z</cp:lastPrinted>
  <dcterms:modified xsi:type="dcterms:W3CDTF">2016-11-17T13:48:55Z</dcterms:modified>
</cp:coreProperties>
</file>