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FA8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 b="1" i="1"/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6FA8DC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g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2779475" y="2540000"/>
            <a:ext cx="5859600" cy="170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Library News &amp;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Liaison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8156" y="1437861"/>
            <a:ext cx="6122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Librarians assigned to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ifferent departments based on their subject specialties.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Liaison Librarian acts as the point person for a particular department’s reference and instruction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Liaison Librarian works with faculty to built the library’s collection </a:t>
            </a:r>
            <a:r>
              <a:rPr lang="en-US" smtClean="0">
                <a:solidFill>
                  <a:schemeClr val="tx1"/>
                </a:solidFill>
              </a:rPr>
              <a:t>with specific subject </a:t>
            </a:r>
            <a:r>
              <a:rPr lang="en-US" dirty="0" smtClean="0">
                <a:solidFill>
                  <a:schemeClr val="tx1"/>
                </a:solidFill>
              </a:rPr>
              <a:t>areas.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7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New Web Site</a:t>
            </a:r>
          </a:p>
        </p:txBody>
      </p:sp>
      <p:pic>
        <p:nvPicPr>
          <p:cNvPr id="129" name="Shape 129" descr="libho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625" y="142213"/>
            <a:ext cx="5503974" cy="48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675" y="3712325"/>
            <a:ext cx="2116800" cy="37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http://lib.manhattan.edu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New Discovery Search Tool</a:t>
            </a:r>
          </a:p>
        </p:txBody>
      </p:sp>
      <p:pic>
        <p:nvPicPr>
          <p:cNvPr id="136" name="Shape 136" descr="eds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975" y="140775"/>
            <a:ext cx="5478926" cy="33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eds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850" y="2280700"/>
            <a:ext cx="3897600" cy="26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124075" y="3676550"/>
            <a:ext cx="2956800" cy="12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A6A6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EBSCO Discovery Service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b="1">
                <a:solidFill>
                  <a:srgbClr val="6A6A6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EDS</a:t>
            </a:r>
            <a:r>
              <a:rPr lang="en">
                <a:solidFill>
                  <a:srgbClr val="5454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is an online research tool that “pulls together” almost all of our Library resources so that they can be explored using a single search 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by Subject</a:t>
            </a:r>
          </a:p>
        </p:txBody>
      </p:sp>
      <p:pic>
        <p:nvPicPr>
          <p:cNvPr id="144" name="Shape 144" descr="subjec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750" y="230000"/>
            <a:ext cx="2237800" cy="16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subject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925" y="173575"/>
            <a:ext cx="3440575" cy="317782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6" name="Shape 146" descr="subject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125" y="2545875"/>
            <a:ext cx="4059375" cy="238595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7" name="Shape 147" descr="subject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8000" y="3710150"/>
            <a:ext cx="1991425" cy="8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4819638" y="903125"/>
            <a:ext cx="409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9" name="Shape 149"/>
          <p:cNvCxnSpPr/>
          <p:nvPr/>
        </p:nvCxnSpPr>
        <p:spPr>
          <a:xfrm flipH="1">
            <a:off x="4437975" y="2017900"/>
            <a:ext cx="790200" cy="43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New Interlibrary Loan Portal</a:t>
            </a:r>
          </a:p>
        </p:txBody>
      </p:sp>
      <p:pic>
        <p:nvPicPr>
          <p:cNvPr id="155" name="Shape 155" descr="ill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525" y="2119150"/>
            <a:ext cx="4130952" cy="28408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6" name="Shape 156" descr="ill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775" y="108650"/>
            <a:ext cx="4259076" cy="308302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7" name="Shape 157" descr="ill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75" y="3579975"/>
            <a:ext cx="4181476" cy="13799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8" name="Shape 158"/>
          <p:cNvSpPr txBox="1"/>
          <p:nvPr/>
        </p:nvSpPr>
        <p:spPr>
          <a:xfrm>
            <a:off x="6524625" y="104775"/>
            <a:ext cx="2437800" cy="18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the database does not have the full text, click on the “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Find Full Text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” button. If no other (subscribed) databases have the full text, use the Request It! link to submit an interlibrary loan request.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New Request Forms</a:t>
            </a:r>
          </a:p>
        </p:txBody>
      </p:sp>
      <p:pic>
        <p:nvPicPr>
          <p:cNvPr id="164" name="Shape 164" descr="reserv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074" y="381000"/>
            <a:ext cx="6311776" cy="4467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New Databases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194275" y="357600"/>
            <a:ext cx="6611100" cy="442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ct val="166666"/>
            </a:pPr>
            <a:r>
              <a:rPr lang="en" sz="1800"/>
              <a:t>AccessEngineering</a:t>
            </a:r>
            <a:r>
              <a:rPr lang="en"/>
              <a:t/>
            </a:r>
            <a:br>
              <a:rPr lang="en"/>
            </a:br>
            <a:r>
              <a:rPr lang="en" sz="1100"/>
              <a:t>An engineering reference tool for professionals, academics, and students that provides seamless access to the world's best-known, most-used collection of authoritative, regularly updated engineering reference information.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ct val="166666"/>
            </a:pPr>
            <a:r>
              <a:rPr lang="en" sz="1800"/>
              <a:t>Kanopy</a:t>
            </a:r>
            <a:r>
              <a:rPr lang="en"/>
              <a:t/>
            </a:r>
            <a:br>
              <a:rPr lang="en"/>
            </a:br>
            <a:r>
              <a:rPr lang="en" sz="1100"/>
              <a:t>A video streaming solution for colleges offering a “Netflix-like” user experience and a broad selection of documentaries, feature films, foreign language films and training videos from thousands of producers.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ct val="166666"/>
            </a:pPr>
            <a:r>
              <a:rPr lang="en" sz="1800"/>
              <a:t>Slavery in America and the World: History, Culture, &amp; Law</a:t>
            </a:r>
            <a:r>
              <a:rPr lang="en"/>
              <a:t/>
            </a:r>
            <a:br>
              <a:rPr lang="en"/>
            </a:br>
            <a:r>
              <a:rPr lang="en" sz="1100"/>
              <a:t>Brings together a multitude of essential legal materials on slavery in the United States and the English-speaking world. This includes every statute passed by every colony and state on slavery, every federal statute dealing with slavery, and all reported state and federal cases on slavery. </a:t>
            </a:r>
          </a:p>
          <a:p>
            <a:pPr marL="457200" lvl="0" indent="-419100">
              <a:spcBef>
                <a:spcPts val="0"/>
              </a:spcBef>
              <a:buSzPct val="166666"/>
            </a:pPr>
            <a:r>
              <a:rPr lang="en" sz="1800"/>
              <a:t>Testing &amp; Education Resource Center</a:t>
            </a:r>
            <a:r>
              <a:rPr lang="en" sz="2400"/>
              <a:t/>
            </a:r>
            <a:br>
              <a:rPr lang="en" sz="2400"/>
            </a:b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Contains over 300 practice tests and courses for high school, college, graduate school, and international students.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NYPL Visit - Access to additional resources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187225" y="275350"/>
            <a:ext cx="6890100" cy="379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African American Experience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American Indian Experience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The American Israelite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Chinese Newspapers Collection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Historic Newspapers (</a:t>
            </a:r>
            <a:r>
              <a:rPr lang="en" sz="1400" i="1"/>
              <a:t>Boston Globe, Christian Science Monitor, Globe &amp; Mail,  Irish Times, Los Angeles Times, New York Herald</a:t>
            </a:r>
            <a:r>
              <a:rPr lang="en" sz="1400"/>
              <a:t>, and many more... )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Dead Sea Scrolls Electronic Library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Eighteenth Century Collections Online (ECCO)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14285"/>
            </a:pPr>
            <a:r>
              <a:rPr lang="en" sz="1400"/>
              <a:t>Ethnic News Watch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>___________________________________________________________________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Freegal Music </a:t>
            </a:r>
            <a:r>
              <a:rPr lang="en" sz="1100"/>
              <a:t>A </a:t>
            </a:r>
            <a:r>
              <a:rPr lang="en" sz="1100">
                <a:solidFill>
                  <a:srgbClr val="36322D"/>
                </a:solidFill>
                <a:highlight>
                  <a:srgbClr val="FFFFFF"/>
                </a:highlight>
              </a:rPr>
              <a:t>downloadable music service which provides access to the catalog of artists in Sony Music Entertainment. Library cardholders can download three songs a week.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Lynda.com </a:t>
            </a:r>
            <a:r>
              <a:rPr lang="en" sz="1100">
                <a:solidFill>
                  <a:srgbClr val="36322D"/>
                </a:solidFill>
                <a:highlight>
                  <a:srgbClr val="FFFFFF"/>
                </a:highlight>
              </a:rPr>
              <a:t>Includes over 5,700 courses (and over 180,000 videos) in fields like web design, web development, IT, education/instruction, media production, and business.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Mango Languages </a:t>
            </a:r>
            <a:r>
              <a:rPr lang="en" sz="1100">
                <a:solidFill>
                  <a:srgbClr val="36322D"/>
                </a:solidFill>
                <a:highlight>
                  <a:srgbClr val="FFFFFF"/>
                </a:highlight>
              </a:rPr>
              <a:t>Learn a new language with this interactive database that provides step by step lesson plans for 71 different languages.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843050" y="435675"/>
            <a:ext cx="2895600" cy="4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https://www.nypl.org/collections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165175" y="4620200"/>
            <a:ext cx="6934200" cy="408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Get a New York Public Library card to access more resources: 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https://www.nypl.org/library-card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532950" y="4134550"/>
            <a:ext cx="6244200" cy="40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Mark your calendars! NYPL’s visit: </a:t>
            </a:r>
            <a:r>
              <a:rPr lang="en" b="1">
                <a:solidFill>
                  <a:srgbClr val="0B5394"/>
                </a:solidFill>
              </a:rPr>
              <a:t>Tuesday, September 12, 11am - 2pm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Contact Us!</a:t>
            </a:r>
          </a:p>
        </p:txBody>
      </p:sp>
      <p:pic>
        <p:nvPicPr>
          <p:cNvPr id="185" name="Shape 185" descr="ask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350" y="514350"/>
            <a:ext cx="6885749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251</Words>
  <Application>Microsoft Office PowerPoint</Application>
  <PresentationFormat>On-screen Show (16:9)</PresentationFormat>
  <Paragraphs>36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Roboto</vt:lpstr>
      <vt:lpstr>Aemelia template</vt:lpstr>
      <vt:lpstr>Library News &amp; Updates</vt:lpstr>
      <vt:lpstr>New Web Site</vt:lpstr>
      <vt:lpstr>New Discovery Search Tool</vt:lpstr>
      <vt:lpstr>Research by Subject</vt:lpstr>
      <vt:lpstr>New Interlibrary Loan Portal</vt:lpstr>
      <vt:lpstr>New Request Forms</vt:lpstr>
      <vt:lpstr>New Databases</vt:lpstr>
      <vt:lpstr>NYPL Visit - Access to additional resources</vt:lpstr>
      <vt:lpstr>Contact Us!</vt:lpstr>
      <vt:lpstr>Library Liaison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News &amp; Updates</dc:title>
  <dc:creator>OMAL LIB</dc:creator>
  <cp:lastModifiedBy>to_be_default</cp:lastModifiedBy>
  <cp:revision>2</cp:revision>
  <dcterms:modified xsi:type="dcterms:W3CDTF">2017-11-21T19:37:53Z</dcterms:modified>
</cp:coreProperties>
</file>